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60" r:id="rId4"/>
    <p:sldId id="261" r:id="rId5"/>
    <p:sldId id="262" r:id="rId6"/>
    <p:sldId id="263" r:id="rId7"/>
    <p:sldId id="264" r:id="rId8"/>
    <p:sldId id="265" r:id="rId9"/>
    <p:sldId id="266" r:id="rId10"/>
    <p:sldId id="267" r:id="rId11"/>
    <p:sldId id="268" r:id="rId12"/>
    <p:sldId id="257" r:id="rId13"/>
    <p:sldId id="269" r:id="rId14"/>
    <p:sldId id="270" r:id="rId15"/>
    <p:sldId id="271" r:id="rId16"/>
    <p:sldId id="272" r:id="rId17"/>
    <p:sldId id="273" r:id="rId18"/>
    <p:sldId id="274"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F26B43"/>
          </p15:clr>
        </p15:guide>
        <p15:guide id="3" pos="2160" userDrawn="1">
          <p15:clr>
            <a:srgbClr val="A4A3A4"/>
          </p15:clr>
        </p15:guide>
        <p15:guide id="4" pos="744" userDrawn="1">
          <p15:clr>
            <a:srgbClr val="A4A3A4"/>
          </p15:clr>
        </p15:guide>
        <p15:guide id="5" pos="3600" userDrawn="1">
          <p15:clr>
            <a:srgbClr val="A4A3A4"/>
          </p15:clr>
        </p15:guide>
        <p15:guide id="6" pos="5040" userDrawn="1">
          <p15:clr>
            <a:srgbClr val="A4A3A4"/>
          </p15:clr>
        </p15:guide>
        <p15:guide id="7" pos="1152" userDrawn="1">
          <p15:clr>
            <a:srgbClr val="F26B43"/>
          </p15:clr>
        </p15:guide>
        <p15:guide id="8" pos="4608"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BFE2"/>
    <a:srgbClr val="139346"/>
    <a:srgbClr val="42C7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57"/>
    <p:restoredTop sz="94674"/>
  </p:normalViewPr>
  <p:slideViewPr>
    <p:cSldViewPr snapToGrid="0" snapToObjects="1">
      <p:cViewPr varScale="1">
        <p:scale>
          <a:sx n="88" d="100"/>
          <a:sy n="88" d="100"/>
        </p:scale>
        <p:origin x="1178" y="46"/>
      </p:cViewPr>
      <p:guideLst>
        <p:guide orient="horz" pos="2160"/>
        <p:guide pos="2880"/>
        <p:guide pos="2160"/>
        <p:guide pos="744"/>
        <p:guide pos="3600"/>
        <p:guide pos="5040"/>
        <p:guide pos="115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93DC29-9765-0944-8F12-58CE9CF77CA9}"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93DC29-9765-0944-8F12-58CE9CF77CA9}"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293DC29-9765-0944-8F12-58CE9CF77CA9}"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93DC29-9765-0944-8F12-58CE9CF77CA9}"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93DC29-9765-0944-8F12-58CE9CF77CA9}" type="datetimeFigureOut">
              <a:rPr lang="en-US" smtClean="0"/>
              <a:t>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93DC29-9765-0944-8F12-58CE9CF77CA9}" type="datetimeFigureOut">
              <a:rPr lang="en-US" smtClean="0"/>
              <a:t>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3DC29-9765-0944-8F12-58CE9CF77CA9}" type="datetimeFigureOut">
              <a:rPr lang="en-US" smtClean="0"/>
              <a:t>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93DC29-9765-0944-8F12-58CE9CF77CA9}"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93DC29-9765-0944-8F12-58CE9CF77CA9}"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93DC29-9765-0944-8F12-58CE9CF77CA9}"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93DC29-9765-0944-8F12-58CE9CF77CA9}"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9F20A-C8F3-074F-A92A-9C7CE589C75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3DC29-9765-0944-8F12-58CE9CF77CA9}" type="datetimeFigureOut">
              <a:rPr lang="en-US" smtClean="0"/>
              <a:t>2/6/2019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69F20A-C8F3-074F-A92A-9C7CE589C754}" type="slidenum">
              <a:rPr lang="en-US" smtClean="0"/>
              <a:t>‹#›</a:t>
            </a:fld>
            <a:endParaRPr lang="en-US"/>
          </a:p>
        </p:txBody>
      </p:sp>
    </p:spTree>
    <p:extLst>
      <p:ext uri="{BB962C8B-B14F-4D97-AF65-F5344CB8AC3E}">
        <p14:creationId xmlns:p14="http://schemas.microsoft.com/office/powerpoint/2010/main" val="1361376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C9DD61-E2E9-5F44-99F1-D00A582F36F9}"/>
              </a:ext>
            </a:extLst>
          </p:cNvPr>
          <p:cNvPicPr>
            <a:picLocks noChangeAspect="1"/>
          </p:cNvPicPr>
          <p:nvPr/>
        </p:nvPicPr>
        <p:blipFill rotWithShape="1">
          <a:blip r:embed="rId2">
            <a:alphaModFix amt="42000"/>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7" name="Picture 6">
            <a:extLst>
              <a:ext uri="{FF2B5EF4-FFF2-40B4-BE49-F238E27FC236}">
                <a16:creationId xmlns:a16="http://schemas.microsoft.com/office/drawing/2014/main" id="{F1E95C4E-6B9C-4501-A569-0416C3395EB7}"/>
              </a:ext>
            </a:extLst>
          </p:cNvPr>
          <p:cNvPicPr>
            <a:picLocks noChangeAspect="1"/>
          </p:cNvPicPr>
          <p:nvPr/>
        </p:nvPicPr>
        <p:blipFill>
          <a:blip r:embed="rId3"/>
          <a:stretch>
            <a:fillRect/>
          </a:stretch>
        </p:blipFill>
        <p:spPr>
          <a:xfrm>
            <a:off x="836630" y="1696824"/>
            <a:ext cx="7470740" cy="2949053"/>
          </a:xfrm>
          <a:prstGeom prst="rect">
            <a:avLst/>
          </a:prstGeom>
        </p:spPr>
      </p:pic>
      <p:sp>
        <p:nvSpPr>
          <p:cNvPr id="6" name="Rectangle 5">
            <a:extLst>
              <a:ext uri="{FF2B5EF4-FFF2-40B4-BE49-F238E27FC236}">
                <a16:creationId xmlns:a16="http://schemas.microsoft.com/office/drawing/2014/main" id="{1B9DC8AB-771B-E84F-AFC4-46B580042F34}"/>
              </a:ext>
            </a:extLst>
          </p:cNvPr>
          <p:cNvSpPr/>
          <p:nvPr/>
        </p:nvSpPr>
        <p:spPr>
          <a:xfrm>
            <a:off x="1179739" y="3990579"/>
            <a:ext cx="6784522" cy="646331"/>
          </a:xfrm>
          <a:prstGeom prst="rect">
            <a:avLst/>
          </a:prstGeom>
        </p:spPr>
        <p:txBody>
          <a:bodyPr wrap="square">
            <a:spAutoFit/>
          </a:bodyPr>
          <a:lstStyle/>
          <a:p>
            <a:pPr algn="ctr"/>
            <a:r>
              <a:rPr lang="en" dirty="0">
                <a:solidFill>
                  <a:schemeClr val="bg1"/>
                </a:solidFill>
                <a:latin typeface="BTstyle" panose="02000507050000020004" pitchFamily="2" charset="0"/>
              </a:rPr>
              <a:t>Building Affordable Residential Housing Projects for Middle-class Homebuyers In Costa Rica</a:t>
            </a:r>
            <a:endParaRPr lang="en-US" dirty="0">
              <a:solidFill>
                <a:schemeClr val="bg1"/>
              </a:solidFill>
              <a:latin typeface="BTstyle" panose="02000507050000020004" pitchFamily="2" charset="0"/>
            </a:endParaRPr>
          </a:p>
        </p:txBody>
      </p:sp>
    </p:spTree>
    <p:extLst>
      <p:ext uri="{BB962C8B-B14F-4D97-AF65-F5344CB8AC3E}">
        <p14:creationId xmlns:p14="http://schemas.microsoft.com/office/powerpoint/2010/main" val="211383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3B173-F80D-D34B-858D-5A396A37D072}"/>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err="1">
                <a:solidFill>
                  <a:srgbClr val="45BFE2"/>
                </a:solidFill>
                <a:latin typeface="BTstyle" panose="02000507050000020004" pitchFamily="2" charset="0"/>
              </a:rPr>
              <a:t>Westfalia</a:t>
            </a:r>
            <a:r>
              <a:rPr lang="en-US" sz="2800" b="1" dirty="0">
                <a:solidFill>
                  <a:srgbClr val="45BFE2"/>
                </a:solidFill>
                <a:latin typeface="BTstyle" panose="02000507050000020004" pitchFamily="2" charset="0"/>
              </a:rPr>
              <a:t> Developments: </a:t>
            </a:r>
            <a:r>
              <a:rPr lang="en-US" sz="2800" b="1" dirty="0">
                <a:solidFill>
                  <a:srgbClr val="139346"/>
                </a:solidFill>
                <a:latin typeface="BTstyle" panose="02000507050000020004" pitchFamily="2" charset="0"/>
              </a:rPr>
              <a:t>Fast Facts</a:t>
            </a:r>
          </a:p>
        </p:txBody>
      </p:sp>
      <p:sp>
        <p:nvSpPr>
          <p:cNvPr id="3" name="Rectangle 2">
            <a:extLst>
              <a:ext uri="{FF2B5EF4-FFF2-40B4-BE49-F238E27FC236}">
                <a16:creationId xmlns:a16="http://schemas.microsoft.com/office/drawing/2014/main" id="{047E1F19-A8EF-B642-92D5-E4F2A75BE269}"/>
              </a:ext>
            </a:extLst>
          </p:cNvPr>
          <p:cNvSpPr/>
          <p:nvPr/>
        </p:nvSpPr>
        <p:spPr>
          <a:xfrm>
            <a:off x="457202" y="1334229"/>
            <a:ext cx="8305798" cy="1061829"/>
          </a:xfrm>
          <a:prstGeom prst="rect">
            <a:avLst/>
          </a:prstGeom>
        </p:spPr>
        <p:txBody>
          <a:bodyPr wrap="square">
            <a:spAutoFit/>
          </a:bodyPr>
          <a:lstStyle/>
          <a:p>
            <a:pPr lvl="0">
              <a:lnSpc>
                <a:spcPct val="150000"/>
              </a:lnSpc>
            </a:pP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specializes in affordable residential housing projects for middle-class homebuyers in Costa Rica. We target underserved markets outside the Greater Metropolitan Area (GAM) of the Costa Rican Capital to provide gated communities with move-in ready homes for the average citizen.</a:t>
            </a:r>
          </a:p>
        </p:txBody>
      </p:sp>
      <p:sp>
        <p:nvSpPr>
          <p:cNvPr id="6" name="Rectangle 5">
            <a:extLst>
              <a:ext uri="{FF2B5EF4-FFF2-40B4-BE49-F238E27FC236}">
                <a16:creationId xmlns:a16="http://schemas.microsoft.com/office/drawing/2014/main" id="{2B1E3FEC-FC02-5E43-B356-D66C102FA288}"/>
              </a:ext>
            </a:extLst>
          </p:cNvPr>
          <p:cNvSpPr/>
          <p:nvPr/>
        </p:nvSpPr>
        <p:spPr>
          <a:xfrm>
            <a:off x="457201" y="2836846"/>
            <a:ext cx="5159828" cy="378950"/>
          </a:xfrm>
          <a:prstGeom prst="rect">
            <a:avLst/>
          </a:prstGeom>
        </p:spPr>
        <p:txBody>
          <a:bodyPr wrap="square">
            <a:spAutoFit/>
          </a:bodyPr>
          <a:lstStyle/>
          <a:p>
            <a:pPr lvl="0">
              <a:lnSpc>
                <a:spcPct val="150000"/>
              </a:lnSpc>
            </a:pPr>
            <a:r>
              <a:rPr lang="en-US" sz="1400" b="1" spc="300" dirty="0">
                <a:solidFill>
                  <a:srgbClr val="45BFE2"/>
                </a:solidFill>
                <a:latin typeface="BTstyle" panose="02000507050000020004" pitchFamily="2" charset="0"/>
                <a:ea typeface="Roboto" panose="02000000000000000000" pitchFamily="2" charset="0"/>
              </a:rPr>
              <a:t>KEY HIGHLIGHTS</a:t>
            </a:r>
          </a:p>
        </p:txBody>
      </p:sp>
      <p:sp>
        <p:nvSpPr>
          <p:cNvPr id="7" name="Rectangle 6">
            <a:extLst>
              <a:ext uri="{FF2B5EF4-FFF2-40B4-BE49-F238E27FC236}">
                <a16:creationId xmlns:a16="http://schemas.microsoft.com/office/drawing/2014/main" id="{96009F12-410A-E348-BD49-0A2CB25F8B6B}"/>
              </a:ext>
            </a:extLst>
          </p:cNvPr>
          <p:cNvSpPr/>
          <p:nvPr/>
        </p:nvSpPr>
        <p:spPr>
          <a:xfrm>
            <a:off x="457201" y="3215796"/>
            <a:ext cx="4332513" cy="3000821"/>
          </a:xfrm>
          <a:prstGeom prst="rect">
            <a:avLst/>
          </a:prstGeom>
        </p:spPr>
        <p:txBody>
          <a:bodyPr wrap="square">
            <a:spAutoFit/>
          </a:bodyPr>
          <a:lstStyle/>
          <a:p>
            <a:pPr marL="285750" lvl="0" indent="-285750">
              <a:lnSpc>
                <a:spcPct val="150000"/>
              </a:lnSpc>
              <a:buFont typeface="Courier New" panose="02070309020205020404" pitchFamily="49" charset="0"/>
              <a:buChar char="o"/>
            </a:pP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operates in a market facing a </a:t>
            </a:r>
            <a:r>
              <a:rPr lang="en-US" sz="1400" b="1" dirty="0">
                <a:solidFill>
                  <a:schemeClr val="tx1">
                    <a:lumMod val="65000"/>
                    <a:lumOff val="35000"/>
                  </a:schemeClr>
                </a:solidFill>
                <a:latin typeface="Roboto" panose="02000000000000000000" pitchFamily="2" charset="0"/>
                <a:ea typeface="Roboto" panose="02000000000000000000" pitchFamily="2" charset="0"/>
              </a:rPr>
              <a:t>$15.85 billion housing deficit.</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Westfalia homes are 775-860 square feet, move-in ready homes priced between </a:t>
            </a:r>
            <a:r>
              <a:rPr lang="en-US" sz="1400" b="1" dirty="0">
                <a:solidFill>
                  <a:schemeClr val="tx1">
                    <a:lumMod val="65000"/>
                    <a:lumOff val="35000"/>
                  </a:schemeClr>
                </a:solidFill>
                <a:latin typeface="Roboto" panose="02000000000000000000" pitchFamily="2" charset="0"/>
                <a:ea typeface="Roboto" panose="02000000000000000000" pitchFamily="2" charset="0"/>
              </a:rPr>
              <a:t>$100-130k</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All Westfalia housing projects are </a:t>
            </a:r>
            <a:r>
              <a:rPr lang="en-US" sz="1400" b="1" dirty="0">
                <a:solidFill>
                  <a:schemeClr val="tx1">
                    <a:lumMod val="65000"/>
                    <a:lumOff val="35000"/>
                  </a:schemeClr>
                </a:solidFill>
                <a:latin typeface="Roboto" panose="02000000000000000000" pitchFamily="2" charset="0"/>
                <a:ea typeface="Roboto" panose="02000000000000000000" pitchFamily="2" charset="0"/>
              </a:rPr>
              <a:t>gated communities</a:t>
            </a:r>
            <a:r>
              <a:rPr lang="en-US" sz="1400" dirty="0">
                <a:solidFill>
                  <a:schemeClr val="tx1">
                    <a:lumMod val="65000"/>
                    <a:lumOff val="35000"/>
                  </a:schemeClr>
                </a:solidFill>
                <a:latin typeface="Roboto" panose="02000000000000000000" pitchFamily="2" charset="0"/>
                <a:ea typeface="Roboto" panose="02000000000000000000" pitchFamily="2" charset="0"/>
              </a:rPr>
              <a:t> that include amenities such as club house, swimming pool, and commercial space for a convenience store.</a:t>
            </a:r>
          </a:p>
          <a:p>
            <a:pPr marL="285750" lvl="0" indent="-285750">
              <a:lnSpc>
                <a:spcPct val="150000"/>
              </a:lnSpc>
              <a:buFont typeface="Courier New" panose="02070309020205020404" pitchFamily="49" charset="0"/>
              <a:buChar char="o"/>
            </a:pPr>
            <a:r>
              <a:rPr lang="en-US" sz="1400" b="1" dirty="0">
                <a:solidFill>
                  <a:schemeClr val="tx1">
                    <a:lumMod val="65000"/>
                    <a:lumOff val="35000"/>
                  </a:schemeClr>
                </a:solidFill>
                <a:latin typeface="Roboto" panose="02000000000000000000" pitchFamily="2" charset="0"/>
                <a:ea typeface="Roboto" panose="02000000000000000000" pitchFamily="2" charset="0"/>
              </a:rPr>
              <a:t>Five premium development locations </a:t>
            </a:r>
            <a:r>
              <a:rPr lang="en-US" sz="1400" dirty="0">
                <a:solidFill>
                  <a:schemeClr val="tx1">
                    <a:lumMod val="65000"/>
                    <a:lumOff val="35000"/>
                  </a:schemeClr>
                </a:solidFill>
                <a:latin typeface="Roboto" panose="02000000000000000000" pitchFamily="2" charset="0"/>
                <a:ea typeface="Roboto" panose="02000000000000000000" pitchFamily="2" charset="0"/>
              </a:rPr>
              <a:t>outside the San José GAM have already been identified.</a:t>
            </a:r>
          </a:p>
        </p:txBody>
      </p:sp>
      <p:cxnSp>
        <p:nvCxnSpPr>
          <p:cNvPr id="9" name="Straight Connector 8">
            <a:extLst>
              <a:ext uri="{FF2B5EF4-FFF2-40B4-BE49-F238E27FC236}">
                <a16:creationId xmlns:a16="http://schemas.microsoft.com/office/drawing/2014/main" id="{95967707-EFC0-3447-ADE1-5CB7D4AAE9EB}"/>
              </a:ext>
            </a:extLst>
          </p:cNvPr>
          <p:cNvCxnSpPr/>
          <p:nvPr/>
        </p:nvCxnSpPr>
        <p:spPr>
          <a:xfrm>
            <a:off x="5159829" y="2928257"/>
            <a:ext cx="0" cy="3755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B0212DA-77A9-494F-A574-9206289A15E4}"/>
              </a:ext>
            </a:extLst>
          </p:cNvPr>
          <p:cNvSpPr/>
          <p:nvPr/>
        </p:nvSpPr>
        <p:spPr>
          <a:xfrm>
            <a:off x="6090556" y="3429000"/>
            <a:ext cx="2770415" cy="2641172"/>
          </a:xfrm>
          <a:prstGeom prst="rect">
            <a:avLst/>
          </a:prstGeom>
        </p:spPr>
        <p:txBody>
          <a:bodyPr wrap="square">
            <a:spAutoFit/>
          </a:bodyPr>
          <a:lstStyle/>
          <a:p>
            <a:pPr lvl="0">
              <a:lnSpc>
                <a:spcPct val="150000"/>
              </a:lnSpc>
            </a:pPr>
            <a:r>
              <a:rPr lang="en-US" sz="1400" b="1" spc="300" dirty="0">
                <a:solidFill>
                  <a:srgbClr val="139346"/>
                </a:solidFill>
                <a:latin typeface="Roboto" panose="02000000000000000000" pitchFamily="2" charset="0"/>
                <a:ea typeface="Roboto" panose="02000000000000000000" pitchFamily="2" charset="0"/>
              </a:rPr>
              <a:t>INDUSTRY</a:t>
            </a: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Real Estate</a:t>
            </a:r>
          </a:p>
          <a:p>
            <a:pPr lvl="0">
              <a:lnSpc>
                <a:spcPct val="150000"/>
              </a:lnSpc>
            </a:pPr>
            <a:endParaRPr lang="en-US" sz="1400" b="1"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spc="300" dirty="0">
                <a:solidFill>
                  <a:srgbClr val="139346"/>
                </a:solidFill>
                <a:latin typeface="Roboto" panose="02000000000000000000" pitchFamily="2" charset="0"/>
                <a:ea typeface="Roboto" panose="02000000000000000000" pitchFamily="2" charset="0"/>
              </a:rPr>
              <a:t>MARKET SIZE</a:t>
            </a: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$15.85 billion</a:t>
            </a:r>
          </a:p>
          <a:p>
            <a:pPr lvl="0">
              <a:lnSpc>
                <a:spcPct val="150000"/>
              </a:lnSpc>
            </a:pPr>
            <a:endParaRPr lang="en-US" sz="1400" b="1"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spc="300" dirty="0">
                <a:solidFill>
                  <a:srgbClr val="139346"/>
                </a:solidFill>
                <a:latin typeface="Roboto" panose="02000000000000000000" pitchFamily="2" charset="0"/>
                <a:ea typeface="Roboto" panose="02000000000000000000" pitchFamily="2" charset="0"/>
              </a:rPr>
              <a:t>TARGET CUSTOMER</a:t>
            </a: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Middle-Class Homebuyers</a:t>
            </a:r>
          </a:p>
        </p:txBody>
      </p:sp>
      <p:pic>
        <p:nvPicPr>
          <p:cNvPr id="12" name="Graphic 11">
            <a:extLst>
              <a:ext uri="{FF2B5EF4-FFF2-40B4-BE49-F238E27FC236}">
                <a16:creationId xmlns:a16="http://schemas.microsoft.com/office/drawing/2014/main" id="{CCFC337E-AD85-6B40-BB82-FA84F0D3C3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32120" y="4623163"/>
            <a:ext cx="365760" cy="365760"/>
          </a:xfrm>
          <a:prstGeom prst="rect">
            <a:avLst/>
          </a:prstGeom>
        </p:spPr>
      </p:pic>
      <p:pic>
        <p:nvPicPr>
          <p:cNvPr id="14" name="Graphic 13">
            <a:extLst>
              <a:ext uri="{FF2B5EF4-FFF2-40B4-BE49-F238E27FC236}">
                <a16:creationId xmlns:a16="http://schemas.microsoft.com/office/drawing/2014/main" id="{238DCB9B-E557-8F4A-8136-383A7CAB9B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37560" y="3623462"/>
            <a:ext cx="365760" cy="365760"/>
          </a:xfrm>
          <a:prstGeom prst="rect">
            <a:avLst/>
          </a:prstGeom>
        </p:spPr>
      </p:pic>
      <p:pic>
        <p:nvPicPr>
          <p:cNvPr id="15" name="Graphic 14">
            <a:extLst>
              <a:ext uri="{FF2B5EF4-FFF2-40B4-BE49-F238E27FC236}">
                <a16:creationId xmlns:a16="http://schemas.microsoft.com/office/drawing/2014/main" id="{8F6DBE44-C7DF-AA40-96CA-E66D04399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29945" y="5560814"/>
            <a:ext cx="365760" cy="365760"/>
          </a:xfrm>
          <a:prstGeom prst="rect">
            <a:avLst/>
          </a:prstGeom>
        </p:spPr>
      </p:pic>
    </p:spTree>
    <p:extLst>
      <p:ext uri="{BB962C8B-B14F-4D97-AF65-F5344CB8AC3E}">
        <p14:creationId xmlns:p14="http://schemas.microsoft.com/office/powerpoint/2010/main" val="348179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DCCFF7-3E2F-474B-8833-014A93F93B88}"/>
              </a:ext>
            </a:extLst>
          </p:cNvPr>
          <p:cNvPicPr>
            <a:picLocks noChangeAspect="1"/>
          </p:cNvPicPr>
          <p:nvPr/>
        </p:nvPicPr>
        <p:blipFill rotWithShape="1">
          <a:blip r:embed="rId2">
            <a:extLst>
              <a:ext uri="{28A0092B-C50C-407E-A947-70E740481C1C}">
                <a14:useLocalDpi xmlns:a14="http://schemas.microsoft.com/office/drawing/2010/main"/>
              </a:ext>
            </a:extLst>
          </a:blip>
          <a:srcRect b="4478"/>
          <a:stretch/>
        </p:blipFill>
        <p:spPr>
          <a:xfrm>
            <a:off x="1" y="3138844"/>
            <a:ext cx="9144000" cy="3720149"/>
          </a:xfrm>
          <a:prstGeom prst="rect">
            <a:avLst/>
          </a:prstGeom>
        </p:spPr>
      </p:pic>
      <p:sp>
        <p:nvSpPr>
          <p:cNvPr id="2" name="Rectangle 1">
            <a:extLst>
              <a:ext uri="{FF2B5EF4-FFF2-40B4-BE49-F238E27FC236}">
                <a16:creationId xmlns:a16="http://schemas.microsoft.com/office/drawing/2014/main" id="{D424552C-041D-A54E-BC73-8D1D73656A27}"/>
              </a:ext>
            </a:extLst>
          </p:cNvPr>
          <p:cNvSpPr/>
          <p:nvPr/>
        </p:nvSpPr>
        <p:spPr>
          <a:xfrm>
            <a:off x="729344" y="634683"/>
            <a:ext cx="3548742"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Costa Rican </a:t>
            </a:r>
          </a:p>
          <a:p>
            <a:pPr>
              <a:lnSpc>
                <a:spcPct val="80000"/>
              </a:lnSpc>
            </a:pPr>
            <a:r>
              <a:rPr lang="en-US" sz="2800" b="1" dirty="0">
                <a:solidFill>
                  <a:srgbClr val="139346"/>
                </a:solidFill>
                <a:latin typeface="BTstyle" panose="02000507050000020004" pitchFamily="2" charset="0"/>
              </a:rPr>
              <a:t>Housing Deficit</a:t>
            </a:r>
          </a:p>
        </p:txBody>
      </p:sp>
      <p:sp>
        <p:nvSpPr>
          <p:cNvPr id="3" name="Rectangle 2">
            <a:extLst>
              <a:ext uri="{FF2B5EF4-FFF2-40B4-BE49-F238E27FC236}">
                <a16:creationId xmlns:a16="http://schemas.microsoft.com/office/drawing/2014/main" id="{0491B409-ADA6-CE47-8AEC-70D3EF3E146D}"/>
              </a:ext>
            </a:extLst>
          </p:cNvPr>
          <p:cNvSpPr/>
          <p:nvPr/>
        </p:nvSpPr>
        <p:spPr>
          <a:xfrm>
            <a:off x="729345" y="1494406"/>
            <a:ext cx="7836157" cy="419346"/>
          </a:xfrm>
          <a:prstGeom prst="rect">
            <a:avLst/>
          </a:prstGeom>
        </p:spPr>
        <p:txBody>
          <a:bodyPr wrap="square">
            <a:spAutoFit/>
          </a:bodyPr>
          <a:lstStyle/>
          <a:p>
            <a:pPr lvl="0">
              <a:lnSpc>
                <a:spcPct val="130000"/>
              </a:lnSpc>
            </a:pPr>
            <a:r>
              <a:rPr lang="en-US" b="1" dirty="0">
                <a:solidFill>
                  <a:schemeClr val="tx1">
                    <a:lumMod val="65000"/>
                    <a:lumOff val="35000"/>
                  </a:schemeClr>
                </a:solidFill>
                <a:latin typeface="Roboto" panose="02000000000000000000" pitchFamily="2" charset="0"/>
                <a:ea typeface="Roboto" panose="02000000000000000000" pitchFamily="2" charset="0"/>
              </a:rPr>
              <a:t>Purchasing a home is an important part of so many people´s lives. </a:t>
            </a:r>
          </a:p>
        </p:txBody>
      </p:sp>
      <p:sp>
        <p:nvSpPr>
          <p:cNvPr id="4" name="Rectangle 3">
            <a:extLst>
              <a:ext uri="{FF2B5EF4-FFF2-40B4-BE49-F238E27FC236}">
                <a16:creationId xmlns:a16="http://schemas.microsoft.com/office/drawing/2014/main" id="{18DEEF8A-D97F-1340-998E-B4239868DA05}"/>
              </a:ext>
            </a:extLst>
          </p:cNvPr>
          <p:cNvSpPr/>
          <p:nvPr/>
        </p:nvSpPr>
        <p:spPr>
          <a:xfrm>
            <a:off x="729345" y="1913752"/>
            <a:ext cx="7271655" cy="702115"/>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There are thousands of middle-class potential homebuyers in Costa Rica who want to buy a home to grow their families, live independently, and signify their success.</a:t>
            </a:r>
          </a:p>
        </p:txBody>
      </p:sp>
      <p:sp>
        <p:nvSpPr>
          <p:cNvPr id="5" name="Rectangle 4">
            <a:extLst>
              <a:ext uri="{FF2B5EF4-FFF2-40B4-BE49-F238E27FC236}">
                <a16:creationId xmlns:a16="http://schemas.microsoft.com/office/drawing/2014/main" id="{CED90A11-7EA8-2E40-8BE4-FB5FBA9FE99C}"/>
              </a:ext>
            </a:extLst>
          </p:cNvPr>
          <p:cNvSpPr/>
          <p:nvPr/>
        </p:nvSpPr>
        <p:spPr>
          <a:xfrm>
            <a:off x="729344" y="2641527"/>
            <a:ext cx="3842655" cy="456535"/>
          </a:xfrm>
          <a:prstGeom prst="rect">
            <a:avLst/>
          </a:prstGeom>
        </p:spPr>
        <p:txBody>
          <a:bodyPr wrap="square">
            <a:spAutoFit/>
          </a:bodyPr>
          <a:lstStyle/>
          <a:p>
            <a:pPr lvl="0">
              <a:lnSpc>
                <a:spcPct val="150000"/>
              </a:lnSpc>
            </a:pPr>
            <a:r>
              <a:rPr lang="en-US" b="1" dirty="0">
                <a:solidFill>
                  <a:schemeClr val="tx1">
                    <a:lumMod val="65000"/>
                    <a:lumOff val="35000"/>
                  </a:schemeClr>
                </a:solidFill>
                <a:latin typeface="Roboto" panose="02000000000000000000" pitchFamily="2" charset="0"/>
                <a:ea typeface="Roboto" panose="02000000000000000000" pitchFamily="2" charset="0"/>
              </a:rPr>
              <a:t>But they can’t.</a:t>
            </a:r>
          </a:p>
        </p:txBody>
      </p:sp>
    </p:spTree>
    <p:extLst>
      <p:ext uri="{BB962C8B-B14F-4D97-AF65-F5344CB8AC3E}">
        <p14:creationId xmlns:p14="http://schemas.microsoft.com/office/powerpoint/2010/main" val="99344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4DAEC3-17E3-8644-8297-2454221246AF}"/>
              </a:ext>
            </a:extLst>
          </p:cNvPr>
          <p:cNvSpPr/>
          <p:nvPr/>
        </p:nvSpPr>
        <p:spPr>
          <a:xfrm>
            <a:off x="457202" y="351249"/>
            <a:ext cx="8305798" cy="1671611"/>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Living options outside the Greater Metropolitan Area (GAM) of the capital San José are severely limited. The majority of new construction has been focused on small rental units, which aren’t large enough for growing families  and remain unattractive long-term solutions for others. Many potential homebuyers have to stay with relatives or parents because the new homes that are available are outside their budget.</a:t>
            </a:r>
          </a:p>
        </p:txBody>
      </p:sp>
      <p:sp>
        <p:nvSpPr>
          <p:cNvPr id="3" name="Rectangle 2">
            <a:extLst>
              <a:ext uri="{FF2B5EF4-FFF2-40B4-BE49-F238E27FC236}">
                <a16:creationId xmlns:a16="http://schemas.microsoft.com/office/drawing/2014/main" id="{90D0343E-38C6-9540-8E73-F2F12D7ADDE5}"/>
              </a:ext>
            </a:extLst>
          </p:cNvPr>
          <p:cNvSpPr/>
          <p:nvPr/>
        </p:nvSpPr>
        <p:spPr>
          <a:xfrm>
            <a:off x="457202" y="2149569"/>
            <a:ext cx="8305798" cy="460895"/>
          </a:xfrm>
          <a:prstGeom prst="rect">
            <a:avLst/>
          </a:prstGeom>
        </p:spPr>
        <p:txBody>
          <a:bodyPr wrap="square">
            <a:spAutoFit/>
          </a:bodyPr>
          <a:lstStyle/>
          <a:p>
            <a:pPr lvl="0">
              <a:lnSpc>
                <a:spcPct val="150000"/>
              </a:lnSpc>
            </a:pPr>
            <a:r>
              <a:rPr lang="en-US" b="1" dirty="0">
                <a:solidFill>
                  <a:schemeClr val="tx1">
                    <a:lumMod val="65000"/>
                    <a:lumOff val="35000"/>
                  </a:schemeClr>
                </a:solidFill>
                <a:latin typeface="Roboto" panose="02000000000000000000" pitchFamily="2" charset="0"/>
                <a:ea typeface="Roboto" panose="02000000000000000000" pitchFamily="2" charset="0"/>
              </a:rPr>
              <a:t>Costa Rica is currently facing a $15.85 billion housing deficit.</a:t>
            </a:r>
          </a:p>
        </p:txBody>
      </p:sp>
      <p:pic>
        <p:nvPicPr>
          <p:cNvPr id="5" name="Picture 4">
            <a:extLst>
              <a:ext uri="{FF2B5EF4-FFF2-40B4-BE49-F238E27FC236}">
                <a16:creationId xmlns:a16="http://schemas.microsoft.com/office/drawing/2014/main" id="{CB2D1A9A-ABD7-9A4A-8DDA-7F14BA472525}"/>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048000"/>
            <a:ext cx="9144000" cy="3810000"/>
          </a:xfrm>
          <a:prstGeom prst="rect">
            <a:avLst/>
          </a:prstGeom>
        </p:spPr>
      </p:pic>
    </p:spTree>
    <p:extLst>
      <p:ext uri="{BB962C8B-B14F-4D97-AF65-F5344CB8AC3E}">
        <p14:creationId xmlns:p14="http://schemas.microsoft.com/office/powerpoint/2010/main" val="3549841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810C8A-B6A7-8D43-85A9-269F19C708B5}"/>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Westfalia Builds for </a:t>
            </a:r>
          </a:p>
          <a:p>
            <a:pPr>
              <a:lnSpc>
                <a:spcPct val="80000"/>
              </a:lnSpc>
            </a:pPr>
            <a:r>
              <a:rPr lang="en-US" sz="2800" b="1" dirty="0">
                <a:solidFill>
                  <a:srgbClr val="139346"/>
                </a:solidFill>
                <a:latin typeface="BTstyle" panose="02000507050000020004" pitchFamily="2" charset="0"/>
              </a:rPr>
              <a:t>Middle-Class Buyers</a:t>
            </a:r>
          </a:p>
        </p:txBody>
      </p:sp>
      <p:sp>
        <p:nvSpPr>
          <p:cNvPr id="3" name="Rectangle 2">
            <a:extLst>
              <a:ext uri="{FF2B5EF4-FFF2-40B4-BE49-F238E27FC236}">
                <a16:creationId xmlns:a16="http://schemas.microsoft.com/office/drawing/2014/main" id="{D9E9FA35-4A7C-4E4D-AA4C-C3FD1051C196}"/>
              </a:ext>
            </a:extLst>
          </p:cNvPr>
          <p:cNvSpPr/>
          <p:nvPr/>
        </p:nvSpPr>
        <p:spPr>
          <a:xfrm>
            <a:off x="465724" y="1277990"/>
            <a:ext cx="8375279" cy="1061829"/>
          </a:xfrm>
          <a:prstGeom prst="rect">
            <a:avLst/>
          </a:prstGeom>
        </p:spPr>
        <p:txBody>
          <a:bodyPr wrap="square">
            <a:spAutoFit/>
          </a:bodyPr>
          <a:lstStyle/>
          <a:p>
            <a:pPr lvl="0">
              <a:lnSpc>
                <a:spcPct val="150000"/>
              </a:lnSpc>
            </a:pP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specializes in affordable residential housing projects for middle-class homebuyers in Costa Rica. We target underserved markets outside the Greater Metropolitan Area (GAM) of the Costa Rican Capital to provide gated communities with move-in ready homes for the average citizen.</a:t>
            </a:r>
          </a:p>
        </p:txBody>
      </p:sp>
      <p:sp>
        <p:nvSpPr>
          <p:cNvPr id="6" name="Rectangle 5">
            <a:extLst>
              <a:ext uri="{FF2B5EF4-FFF2-40B4-BE49-F238E27FC236}">
                <a16:creationId xmlns:a16="http://schemas.microsoft.com/office/drawing/2014/main" id="{132E9C12-519A-6049-A870-5C8A5A1F9A7C}"/>
              </a:ext>
            </a:extLst>
          </p:cNvPr>
          <p:cNvSpPr/>
          <p:nvPr/>
        </p:nvSpPr>
        <p:spPr>
          <a:xfrm>
            <a:off x="457202" y="4460391"/>
            <a:ext cx="8383802" cy="1061829"/>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We will build new, move-in ready homes that are affordable for the largest segment of potential homebuyers. Those with the desire and means to purchase a home will be able to own property within a gated community, complete with amenities like a swimming pool and clubhouse.</a:t>
            </a:r>
          </a:p>
        </p:txBody>
      </p:sp>
      <p:sp>
        <p:nvSpPr>
          <p:cNvPr id="7" name="Rectangle 6">
            <a:extLst>
              <a:ext uri="{FF2B5EF4-FFF2-40B4-BE49-F238E27FC236}">
                <a16:creationId xmlns:a16="http://schemas.microsoft.com/office/drawing/2014/main" id="{4D6338D2-8345-7448-823E-8A45B0AE044C}"/>
              </a:ext>
            </a:extLst>
          </p:cNvPr>
          <p:cNvSpPr/>
          <p:nvPr/>
        </p:nvSpPr>
        <p:spPr>
          <a:xfrm>
            <a:off x="1188269" y="5604168"/>
            <a:ext cx="6782701" cy="830997"/>
          </a:xfrm>
          <a:prstGeom prst="rect">
            <a:avLst/>
          </a:prstGeom>
        </p:spPr>
        <p:txBody>
          <a:bodyPr wrap="square">
            <a:spAutoFit/>
          </a:bodyPr>
          <a:lstStyle/>
          <a:p>
            <a:pPr lvl="0" algn="ctr">
              <a:lnSpc>
                <a:spcPct val="150000"/>
              </a:lnSpc>
            </a:pPr>
            <a:r>
              <a:rPr lang="en-US" sz="1600" b="1" dirty="0" err="1">
                <a:solidFill>
                  <a:schemeClr val="tx1">
                    <a:lumMod val="65000"/>
                    <a:lumOff val="35000"/>
                  </a:schemeClr>
                </a:solidFill>
                <a:latin typeface="Roboto" panose="02000000000000000000" pitchFamily="2" charset="0"/>
                <a:ea typeface="Roboto" panose="02000000000000000000" pitchFamily="2" charset="0"/>
              </a:rPr>
              <a:t>Westfalia</a:t>
            </a:r>
            <a:r>
              <a:rPr lang="en-US" sz="1600" b="1" dirty="0">
                <a:solidFill>
                  <a:schemeClr val="tx1">
                    <a:lumMod val="65000"/>
                    <a:lumOff val="35000"/>
                  </a:schemeClr>
                </a:solidFill>
                <a:latin typeface="Roboto" panose="02000000000000000000" pitchFamily="2" charset="0"/>
                <a:ea typeface="Roboto" panose="02000000000000000000" pitchFamily="2" charset="0"/>
              </a:rPr>
              <a:t> Developments will literally change the housing market landscape with new affordable homes for middle-class buyers.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3864" y="2359559"/>
            <a:ext cx="4300223" cy="1982336"/>
          </a:xfrm>
          <a:prstGeom prst="rect">
            <a:avLst/>
          </a:prstGeom>
        </p:spPr>
      </p:pic>
    </p:spTree>
    <p:extLst>
      <p:ext uri="{BB962C8B-B14F-4D97-AF65-F5344CB8AC3E}">
        <p14:creationId xmlns:p14="http://schemas.microsoft.com/office/powerpoint/2010/main" val="1154049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06E6D3-9CFB-3540-BF78-7CEBD662B0AE}"/>
              </a:ext>
            </a:extLst>
          </p:cNvPr>
          <p:cNvSpPr/>
          <p:nvPr/>
        </p:nvSpPr>
        <p:spPr>
          <a:xfrm>
            <a:off x="457201" y="90122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The Homes: </a:t>
            </a:r>
          </a:p>
          <a:p>
            <a:pPr>
              <a:lnSpc>
                <a:spcPct val="80000"/>
              </a:lnSpc>
            </a:pPr>
            <a:r>
              <a:rPr lang="en-US" sz="2800" b="1" dirty="0">
                <a:solidFill>
                  <a:srgbClr val="139346"/>
                </a:solidFill>
                <a:latin typeface="BTstyle" panose="02000507050000020004" pitchFamily="2" charset="0"/>
              </a:rPr>
              <a:t>Features</a:t>
            </a:r>
          </a:p>
        </p:txBody>
      </p:sp>
      <p:sp>
        <p:nvSpPr>
          <p:cNvPr id="3" name="Rectangle 2">
            <a:extLst>
              <a:ext uri="{FF2B5EF4-FFF2-40B4-BE49-F238E27FC236}">
                <a16:creationId xmlns:a16="http://schemas.microsoft.com/office/drawing/2014/main" id="{6776C327-2479-F149-8C12-DEECA9FD0064}"/>
              </a:ext>
            </a:extLst>
          </p:cNvPr>
          <p:cNvSpPr/>
          <p:nvPr/>
        </p:nvSpPr>
        <p:spPr>
          <a:xfrm>
            <a:off x="457202" y="1682978"/>
            <a:ext cx="3147058" cy="1671611"/>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Each Westfalia project will feature 370-420  homes within a gated community outside the San José GAM. Every home will feature enough space to live and grow:</a:t>
            </a:r>
          </a:p>
        </p:txBody>
      </p:sp>
      <p:sp>
        <p:nvSpPr>
          <p:cNvPr id="6" name="Rectangle 5">
            <a:extLst>
              <a:ext uri="{FF2B5EF4-FFF2-40B4-BE49-F238E27FC236}">
                <a16:creationId xmlns:a16="http://schemas.microsoft.com/office/drawing/2014/main" id="{37F45127-CF47-FC42-9B8A-FC2E8E7D5D7B}"/>
              </a:ext>
            </a:extLst>
          </p:cNvPr>
          <p:cNvSpPr/>
          <p:nvPr/>
        </p:nvSpPr>
        <p:spPr>
          <a:xfrm>
            <a:off x="457202" y="3354589"/>
            <a:ext cx="3147058" cy="1994777"/>
          </a:xfrm>
          <a:prstGeom prst="rect">
            <a:avLst/>
          </a:prstGeom>
        </p:spPr>
        <p:txBody>
          <a:bodyPr wrap="square">
            <a:spAutoFit/>
          </a:bodyPr>
          <a:lstStyle/>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775-860 square foot floor plans</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3 bedrooms, 2 bathrooms</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Living room</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Kitchen</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Personal yard</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2 parking spaces</a:t>
            </a:r>
          </a:p>
        </p:txBody>
      </p:sp>
      <p:sp>
        <p:nvSpPr>
          <p:cNvPr id="7" name="Rectangle 6">
            <a:extLst>
              <a:ext uri="{FF2B5EF4-FFF2-40B4-BE49-F238E27FC236}">
                <a16:creationId xmlns:a16="http://schemas.microsoft.com/office/drawing/2014/main" id="{B6BB43A0-8E6A-9342-A812-CF698D8AD79D}"/>
              </a:ext>
            </a:extLst>
          </p:cNvPr>
          <p:cNvSpPr/>
          <p:nvPr/>
        </p:nvSpPr>
        <p:spPr>
          <a:xfrm>
            <a:off x="457202" y="5447258"/>
            <a:ext cx="8084818" cy="70525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And all of this will be available without going over budget! Westfalia homes will be priced at $100,000-$130,000.</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4260" y="2175298"/>
            <a:ext cx="5165112" cy="2779639"/>
          </a:xfrm>
          <a:prstGeom prst="rect">
            <a:avLst/>
          </a:prstGeom>
        </p:spPr>
      </p:pic>
    </p:spTree>
    <p:extLst>
      <p:ext uri="{BB962C8B-B14F-4D97-AF65-F5344CB8AC3E}">
        <p14:creationId xmlns:p14="http://schemas.microsoft.com/office/powerpoint/2010/main" val="138285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A1DC63-56DC-B346-960C-89209D0AF071}"/>
              </a:ext>
            </a:extLst>
          </p:cNvPr>
          <p:cNvPicPr>
            <a:picLocks noChangeAspect="1"/>
          </p:cNvPicPr>
          <p:nvPr/>
        </p:nvPicPr>
        <p:blipFill>
          <a:blip r:embed="rId2"/>
          <a:stretch>
            <a:fillRect/>
          </a:stretch>
        </p:blipFill>
        <p:spPr>
          <a:xfrm>
            <a:off x="3611880" y="1358426"/>
            <a:ext cx="5436616" cy="4448140"/>
          </a:xfrm>
          <a:prstGeom prst="rect">
            <a:avLst/>
          </a:prstGeom>
        </p:spPr>
      </p:pic>
      <p:sp>
        <p:nvSpPr>
          <p:cNvPr id="2" name="Rectangle 1">
            <a:extLst>
              <a:ext uri="{FF2B5EF4-FFF2-40B4-BE49-F238E27FC236}">
                <a16:creationId xmlns:a16="http://schemas.microsoft.com/office/drawing/2014/main" id="{82C9F54A-7CA9-994A-AD1D-EBFED202078D}"/>
              </a:ext>
            </a:extLst>
          </p:cNvPr>
          <p:cNvSpPr/>
          <p:nvPr/>
        </p:nvSpPr>
        <p:spPr>
          <a:xfrm>
            <a:off x="762001" y="1259366"/>
            <a:ext cx="3733799"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The Community: </a:t>
            </a:r>
          </a:p>
          <a:p>
            <a:pPr>
              <a:lnSpc>
                <a:spcPct val="80000"/>
              </a:lnSpc>
            </a:pPr>
            <a:r>
              <a:rPr lang="en-US" sz="2800" b="1" dirty="0">
                <a:solidFill>
                  <a:srgbClr val="139346"/>
                </a:solidFill>
                <a:latin typeface="BTstyle" panose="02000507050000020004" pitchFamily="2" charset="0"/>
              </a:rPr>
              <a:t>Features</a:t>
            </a:r>
          </a:p>
        </p:txBody>
      </p:sp>
      <p:sp>
        <p:nvSpPr>
          <p:cNvPr id="3" name="Rectangle 2">
            <a:extLst>
              <a:ext uri="{FF2B5EF4-FFF2-40B4-BE49-F238E27FC236}">
                <a16:creationId xmlns:a16="http://schemas.microsoft.com/office/drawing/2014/main" id="{A2268AE3-1991-8545-9840-0D9C3952AC80}"/>
              </a:ext>
            </a:extLst>
          </p:cNvPr>
          <p:cNvSpPr/>
          <p:nvPr/>
        </p:nvSpPr>
        <p:spPr>
          <a:xfrm>
            <a:off x="762002" y="2041118"/>
            <a:ext cx="3147058" cy="1671611"/>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In addition to the amenities available for each individual home, all Westfalia projects will include several exciting community features for its residents:</a:t>
            </a:r>
          </a:p>
        </p:txBody>
      </p:sp>
      <p:sp>
        <p:nvSpPr>
          <p:cNvPr id="4" name="Rectangle 3">
            <a:extLst>
              <a:ext uri="{FF2B5EF4-FFF2-40B4-BE49-F238E27FC236}">
                <a16:creationId xmlns:a16="http://schemas.microsoft.com/office/drawing/2014/main" id="{98A994DB-8517-6946-B8DA-A4AF8B85CBB5}"/>
              </a:ext>
            </a:extLst>
          </p:cNvPr>
          <p:cNvSpPr/>
          <p:nvPr/>
        </p:nvSpPr>
        <p:spPr>
          <a:xfrm>
            <a:off x="762002" y="3712729"/>
            <a:ext cx="3147058" cy="1994777"/>
          </a:xfrm>
          <a:prstGeom prst="rect">
            <a:avLst/>
          </a:prstGeom>
        </p:spPr>
        <p:txBody>
          <a:bodyPr wrap="square">
            <a:spAutoFit/>
          </a:bodyPr>
          <a:lstStyle/>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Community clubhouse</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Swimming pool</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Multi-purpose courts</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Community parks and trails</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Commercial space for local convenience stores</a:t>
            </a:r>
          </a:p>
        </p:txBody>
      </p:sp>
    </p:spTree>
    <p:extLst>
      <p:ext uri="{BB962C8B-B14F-4D97-AF65-F5344CB8AC3E}">
        <p14:creationId xmlns:p14="http://schemas.microsoft.com/office/powerpoint/2010/main" val="717884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18F106-9735-8C48-9747-E0C129CF184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70346" y="1509101"/>
            <a:ext cx="5073947" cy="4365532"/>
          </a:xfrm>
          <a:prstGeom prst="rect">
            <a:avLst/>
          </a:prstGeom>
        </p:spPr>
      </p:pic>
      <p:sp>
        <p:nvSpPr>
          <p:cNvPr id="3" name="Rectangle 2">
            <a:extLst>
              <a:ext uri="{FF2B5EF4-FFF2-40B4-BE49-F238E27FC236}">
                <a16:creationId xmlns:a16="http://schemas.microsoft.com/office/drawing/2014/main" id="{A082D51F-1399-C344-A807-E50BF051F024}"/>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Future Westfalia </a:t>
            </a:r>
          </a:p>
          <a:p>
            <a:pPr>
              <a:lnSpc>
                <a:spcPct val="80000"/>
              </a:lnSpc>
            </a:pPr>
            <a:r>
              <a:rPr lang="en-US" sz="2800" b="1" dirty="0">
                <a:solidFill>
                  <a:srgbClr val="139346"/>
                </a:solidFill>
                <a:latin typeface="BTstyle" panose="02000507050000020004" pitchFamily="2" charset="0"/>
              </a:rPr>
              <a:t>Development Sites</a:t>
            </a:r>
          </a:p>
        </p:txBody>
      </p:sp>
      <p:sp>
        <p:nvSpPr>
          <p:cNvPr id="4" name="Rectangle 3">
            <a:extLst>
              <a:ext uri="{FF2B5EF4-FFF2-40B4-BE49-F238E27FC236}">
                <a16:creationId xmlns:a16="http://schemas.microsoft.com/office/drawing/2014/main" id="{2E4BEC53-144D-3346-8C5C-69E3FBDDB5D2}"/>
              </a:ext>
            </a:extLst>
          </p:cNvPr>
          <p:cNvSpPr/>
          <p:nvPr/>
        </p:nvSpPr>
        <p:spPr>
          <a:xfrm>
            <a:off x="465725" y="1697090"/>
            <a:ext cx="3344276" cy="1708160"/>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We have already identified 5 cities outside the San José GAM with growing populations, strong economies, and underserved housing markets. These areas will be ideal for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 communities.</a:t>
            </a:r>
          </a:p>
        </p:txBody>
      </p:sp>
      <p:sp>
        <p:nvSpPr>
          <p:cNvPr id="5" name="Rectangle 4">
            <a:extLst>
              <a:ext uri="{FF2B5EF4-FFF2-40B4-BE49-F238E27FC236}">
                <a16:creationId xmlns:a16="http://schemas.microsoft.com/office/drawing/2014/main" id="{6ADC26C3-E52C-D84D-89C3-BF462DA879DC}"/>
              </a:ext>
            </a:extLst>
          </p:cNvPr>
          <p:cNvSpPr/>
          <p:nvPr/>
        </p:nvSpPr>
        <p:spPr>
          <a:xfrm>
            <a:off x="457201" y="3789799"/>
            <a:ext cx="3344276" cy="1671611"/>
          </a:xfrm>
          <a:prstGeom prst="rect">
            <a:avLst/>
          </a:prstGeom>
        </p:spPr>
        <p:txBody>
          <a:bodyPr wrap="square">
            <a:spAutoFit/>
          </a:bodyPr>
          <a:lstStyle/>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Limon</a:t>
            </a:r>
          </a:p>
          <a:p>
            <a:pPr marL="285750" lvl="0" indent="-285750">
              <a:lnSpc>
                <a:spcPct val="150000"/>
              </a:lnSpc>
              <a:buFont typeface="Courier New" panose="02070309020205020404" pitchFamily="49" charset="0"/>
              <a:buChar char="o"/>
            </a:pPr>
            <a:r>
              <a:rPr lang="en-US" sz="1400" dirty="0" err="1">
                <a:solidFill>
                  <a:schemeClr val="tx1">
                    <a:lumMod val="65000"/>
                    <a:lumOff val="35000"/>
                  </a:schemeClr>
                </a:solidFill>
                <a:latin typeface="Roboto" panose="02000000000000000000" pitchFamily="2" charset="0"/>
                <a:ea typeface="Roboto" panose="02000000000000000000" pitchFamily="2" charset="0"/>
              </a:rPr>
              <a:t>Pococi</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dirty="0" err="1">
                <a:solidFill>
                  <a:schemeClr val="tx1">
                    <a:lumMod val="65000"/>
                    <a:lumOff val="35000"/>
                  </a:schemeClr>
                </a:solidFill>
                <a:latin typeface="Roboto" panose="02000000000000000000" pitchFamily="2" charset="0"/>
                <a:ea typeface="Roboto" panose="02000000000000000000" pitchFamily="2" charset="0"/>
              </a:rPr>
              <a:t>Guapiles</a:t>
            </a:r>
            <a:r>
              <a:rPr lang="en-US" sz="1400" dirty="0">
                <a:solidFill>
                  <a:schemeClr val="tx1">
                    <a:lumMod val="65000"/>
                    <a:lumOff val="35000"/>
                  </a:schemeClr>
                </a:solidFill>
                <a:latin typeface="Roboto" panose="02000000000000000000" pitchFamily="2" charset="0"/>
                <a:ea typeface="Roboto" panose="02000000000000000000" pitchFamily="2" charset="0"/>
              </a:rPr>
              <a:t>)</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San Ramon</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Liberia</a:t>
            </a:r>
          </a:p>
          <a:p>
            <a:pPr marL="285750" lvl="0" indent="-285750">
              <a:lnSpc>
                <a:spcPct val="150000"/>
              </a:lnSpc>
              <a:buFont typeface="Courier New" panose="02070309020205020404" pitchFamily="49" charset="0"/>
              <a:buChar char="o"/>
            </a:pPr>
            <a:r>
              <a:rPr lang="en-US" sz="1400" dirty="0" err="1">
                <a:solidFill>
                  <a:schemeClr val="tx1">
                    <a:lumMod val="65000"/>
                    <a:lumOff val="35000"/>
                  </a:schemeClr>
                </a:solidFill>
                <a:latin typeface="Roboto" panose="02000000000000000000" pitchFamily="2" charset="0"/>
                <a:ea typeface="Roboto" panose="02000000000000000000" pitchFamily="2" charset="0"/>
              </a:rPr>
              <a:t>Orotina</a:t>
            </a:r>
            <a:endParaRPr lang="en-US" sz="1400" dirty="0">
              <a:solidFill>
                <a:schemeClr val="tx1">
                  <a:lumMod val="65000"/>
                  <a:lumOff val="3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984482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B59D19-7ABC-9842-8BE2-CADD00748D31}"/>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Our</a:t>
            </a:r>
          </a:p>
          <a:p>
            <a:pPr>
              <a:lnSpc>
                <a:spcPct val="80000"/>
              </a:lnSpc>
            </a:pPr>
            <a:r>
              <a:rPr lang="en-US" sz="2800" b="1" dirty="0">
                <a:solidFill>
                  <a:srgbClr val="139346"/>
                </a:solidFill>
                <a:latin typeface="BTstyle" panose="02000507050000020004" pitchFamily="2" charset="0"/>
              </a:rPr>
              <a:t>Development Partners</a:t>
            </a:r>
          </a:p>
        </p:txBody>
      </p:sp>
      <p:sp>
        <p:nvSpPr>
          <p:cNvPr id="3" name="Rectangle 2">
            <a:extLst>
              <a:ext uri="{FF2B5EF4-FFF2-40B4-BE49-F238E27FC236}">
                <a16:creationId xmlns:a16="http://schemas.microsoft.com/office/drawing/2014/main" id="{B9ABC4E4-A902-7041-B977-C7AF4225477C}"/>
              </a:ext>
            </a:extLst>
          </p:cNvPr>
          <p:cNvSpPr/>
          <p:nvPr/>
        </p:nvSpPr>
        <p:spPr>
          <a:xfrm>
            <a:off x="465724" y="1277990"/>
            <a:ext cx="8375279" cy="702115"/>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To ensure a smooth development process and the most complete community experience, Westfalia has joined forces with some incredible partners.</a:t>
            </a:r>
          </a:p>
        </p:txBody>
      </p:sp>
      <p:sp>
        <p:nvSpPr>
          <p:cNvPr id="4" name="Rectangle 3">
            <a:extLst>
              <a:ext uri="{FF2B5EF4-FFF2-40B4-BE49-F238E27FC236}">
                <a16:creationId xmlns:a16="http://schemas.microsoft.com/office/drawing/2014/main" id="{459D556C-C7DB-3E4E-9497-D9D9E4F64384}"/>
              </a:ext>
            </a:extLst>
          </p:cNvPr>
          <p:cNvSpPr/>
          <p:nvPr/>
        </p:nvSpPr>
        <p:spPr>
          <a:xfrm>
            <a:off x="2811780" y="2451470"/>
            <a:ext cx="6029223" cy="3610604"/>
          </a:xfrm>
          <a:prstGeom prst="rect">
            <a:avLst/>
          </a:prstGeom>
        </p:spPr>
        <p:txBody>
          <a:bodyPr wrap="square">
            <a:spAutoFit/>
          </a:bodyPr>
          <a:lstStyle/>
          <a:p>
            <a:pPr lvl="0">
              <a:lnSpc>
                <a:spcPct val="150000"/>
              </a:lnSpc>
            </a:pPr>
            <a:r>
              <a:rPr lang="en-US" sz="1400" b="1" dirty="0" err="1">
                <a:solidFill>
                  <a:schemeClr val="tx1">
                    <a:lumMod val="65000"/>
                    <a:lumOff val="35000"/>
                  </a:schemeClr>
                </a:solidFill>
                <a:latin typeface="Roboto" panose="02000000000000000000" pitchFamily="2" charset="0"/>
                <a:ea typeface="Roboto" panose="02000000000000000000" pitchFamily="2" charset="0"/>
              </a:rPr>
              <a:t>Edica</a:t>
            </a:r>
            <a:r>
              <a:rPr lang="en-US" sz="1400" b="1" dirty="0">
                <a:solidFill>
                  <a:schemeClr val="tx1">
                    <a:lumMod val="65000"/>
                    <a:lumOff val="35000"/>
                  </a:schemeClr>
                </a:solidFill>
                <a:latin typeface="Roboto" panose="02000000000000000000" pitchFamily="2" charset="0"/>
                <a:ea typeface="Roboto" panose="02000000000000000000" pitchFamily="2" charset="0"/>
              </a:rPr>
              <a:t> Ltd. </a:t>
            </a:r>
            <a:r>
              <a:rPr lang="en-US" sz="1400" dirty="0">
                <a:solidFill>
                  <a:schemeClr val="tx1">
                    <a:lumMod val="65000"/>
                    <a:lumOff val="35000"/>
                  </a:schemeClr>
                </a:solidFill>
                <a:latin typeface="Roboto" panose="02000000000000000000" pitchFamily="2" charset="0"/>
                <a:ea typeface="Roboto" panose="02000000000000000000" pitchFamily="2" charset="0"/>
              </a:rPr>
              <a:t>is a building and infrastructure construction company who will work as a contractor on some infrastructure projects.</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dirty="0" err="1">
                <a:solidFill>
                  <a:schemeClr val="tx1">
                    <a:lumMod val="65000"/>
                    <a:lumOff val="35000"/>
                  </a:schemeClr>
                </a:solidFill>
                <a:latin typeface="Roboto" panose="02000000000000000000" pitchFamily="2" charset="0"/>
                <a:ea typeface="Roboto" panose="02000000000000000000" pitchFamily="2" charset="0"/>
              </a:rPr>
              <a:t>Durman</a:t>
            </a:r>
            <a:r>
              <a:rPr lang="en-US" sz="1400" dirty="0">
                <a:solidFill>
                  <a:schemeClr val="tx1">
                    <a:lumMod val="65000"/>
                    <a:lumOff val="35000"/>
                  </a:schemeClr>
                </a:solidFill>
                <a:latin typeface="Roboto" panose="02000000000000000000" pitchFamily="2" charset="0"/>
                <a:ea typeface="Roboto" panose="02000000000000000000" pitchFamily="2" charset="0"/>
              </a:rPr>
              <a:t> specializes in piping systems and wastewater treatment.</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Nassar Abogados </a:t>
            </a:r>
            <a:r>
              <a:rPr lang="en-US" sz="1400" dirty="0">
                <a:solidFill>
                  <a:schemeClr val="tx1">
                    <a:lumMod val="65000"/>
                    <a:lumOff val="35000"/>
                  </a:schemeClr>
                </a:solidFill>
                <a:latin typeface="Roboto" panose="02000000000000000000" pitchFamily="2" charset="0"/>
                <a:ea typeface="Roboto" panose="02000000000000000000" pitchFamily="2" charset="0"/>
              </a:rPr>
              <a:t>is a regional law firm with extensive knowledge of property law and permitting.</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We have also worked closely with the </a:t>
            </a:r>
            <a:r>
              <a:rPr lang="en-US" sz="1400" b="1" dirty="0">
                <a:solidFill>
                  <a:schemeClr val="tx1">
                    <a:lumMod val="65000"/>
                    <a:lumOff val="35000"/>
                  </a:schemeClr>
                </a:solidFill>
                <a:latin typeface="Roboto" panose="02000000000000000000" pitchFamily="2" charset="0"/>
                <a:ea typeface="Roboto" panose="02000000000000000000" pitchFamily="2" charset="0"/>
              </a:rPr>
              <a:t>Chamber of Commerce Industry and Tourism of Limon (CCITUL),</a:t>
            </a:r>
            <a:r>
              <a:rPr lang="en-US" sz="1400" dirty="0">
                <a:solidFill>
                  <a:schemeClr val="tx1">
                    <a:lumMod val="65000"/>
                    <a:lumOff val="35000"/>
                  </a:schemeClr>
                </a:solidFill>
                <a:latin typeface="Roboto" panose="02000000000000000000" pitchFamily="2" charset="0"/>
                <a:ea typeface="Roboto" panose="02000000000000000000" pitchFamily="2" charset="0"/>
              </a:rPr>
              <a:t> an organization that promotes investment in the Province of Limon, throughout our planning process. </a:t>
            </a:r>
          </a:p>
        </p:txBody>
      </p:sp>
      <p:pic>
        <p:nvPicPr>
          <p:cNvPr id="6" name="Graphic 5">
            <a:extLst>
              <a:ext uri="{FF2B5EF4-FFF2-40B4-BE49-F238E27FC236}">
                <a16:creationId xmlns:a16="http://schemas.microsoft.com/office/drawing/2014/main" id="{1443407D-DDFA-E64C-806E-01C3DBD859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0880" y="2566670"/>
            <a:ext cx="1785620" cy="493541"/>
          </a:xfrm>
          <a:prstGeom prst="rect">
            <a:avLst/>
          </a:prstGeom>
        </p:spPr>
      </p:pic>
      <p:pic>
        <p:nvPicPr>
          <p:cNvPr id="7" name="Graphic 6">
            <a:extLst>
              <a:ext uri="{FF2B5EF4-FFF2-40B4-BE49-F238E27FC236}">
                <a16:creationId xmlns:a16="http://schemas.microsoft.com/office/drawing/2014/main" id="{E5EFF960-F522-3A40-ADEC-506B6C6F85D4}"/>
              </a:ext>
            </a:extLst>
          </p:cNvPr>
          <p:cNvPicPr>
            <a:picLocks noChangeAspect="1"/>
          </p:cNvPicPr>
          <p:nvPr/>
        </p:nvPicPr>
        <p:blipFill>
          <a:blip r:embed="rId4"/>
          <a:stretch>
            <a:fillRect/>
          </a:stretch>
        </p:blipFill>
        <p:spPr>
          <a:xfrm>
            <a:off x="751840" y="3483094"/>
            <a:ext cx="1785620" cy="327363"/>
          </a:xfrm>
          <a:prstGeom prst="rect">
            <a:avLst/>
          </a:prstGeom>
        </p:spPr>
      </p:pic>
      <p:pic>
        <p:nvPicPr>
          <p:cNvPr id="8" name="Graphic 6">
            <a:extLst>
              <a:ext uri="{FF2B5EF4-FFF2-40B4-BE49-F238E27FC236}">
                <a16:creationId xmlns:a16="http://schemas.microsoft.com/office/drawing/2014/main" id="{740C4AB9-137B-924F-AFFC-DE0A66DBB25D}"/>
              </a:ext>
            </a:extLst>
          </p:cNvPr>
          <p:cNvPicPr>
            <a:picLocks noChangeAspect="1"/>
          </p:cNvPicPr>
          <p:nvPr/>
        </p:nvPicPr>
        <p:blipFill>
          <a:blip r:embed="rId5"/>
          <a:stretch>
            <a:fillRect/>
          </a:stretch>
        </p:blipFill>
        <p:spPr>
          <a:xfrm>
            <a:off x="1003693" y="4104257"/>
            <a:ext cx="1391184" cy="726823"/>
          </a:xfrm>
          <a:prstGeom prst="rect">
            <a:avLst/>
          </a:prstGeom>
        </p:spPr>
      </p:pic>
      <p:pic>
        <p:nvPicPr>
          <p:cNvPr id="9" name="Graphic 6">
            <a:extLst>
              <a:ext uri="{FF2B5EF4-FFF2-40B4-BE49-F238E27FC236}">
                <a16:creationId xmlns:a16="http://schemas.microsoft.com/office/drawing/2014/main" id="{5F20DFD7-8365-4343-BF26-C279F87E20F5}"/>
              </a:ext>
            </a:extLst>
          </p:cNvPr>
          <p:cNvPicPr>
            <a:picLocks noChangeAspect="1"/>
          </p:cNvPicPr>
          <p:nvPr/>
        </p:nvPicPr>
        <p:blipFill>
          <a:blip r:embed="rId6"/>
          <a:stretch>
            <a:fillRect/>
          </a:stretch>
        </p:blipFill>
        <p:spPr>
          <a:xfrm>
            <a:off x="832637" y="5231098"/>
            <a:ext cx="1811503" cy="689642"/>
          </a:xfrm>
          <a:prstGeom prst="rect">
            <a:avLst/>
          </a:prstGeom>
        </p:spPr>
      </p:pic>
    </p:spTree>
    <p:extLst>
      <p:ext uri="{BB962C8B-B14F-4D97-AF65-F5344CB8AC3E}">
        <p14:creationId xmlns:p14="http://schemas.microsoft.com/office/powerpoint/2010/main" val="1755194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06D668-DCCE-9049-9FFC-D3DB6E777D9A}"/>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Meet</a:t>
            </a:r>
          </a:p>
          <a:p>
            <a:pPr>
              <a:lnSpc>
                <a:spcPct val="80000"/>
              </a:lnSpc>
            </a:pPr>
            <a:r>
              <a:rPr lang="en-US" sz="2800" b="1" dirty="0">
                <a:solidFill>
                  <a:srgbClr val="139346"/>
                </a:solidFill>
                <a:latin typeface="BTstyle" panose="02000507050000020004" pitchFamily="2" charset="0"/>
              </a:rPr>
              <a:t>The Team</a:t>
            </a:r>
          </a:p>
        </p:txBody>
      </p:sp>
      <p:sp>
        <p:nvSpPr>
          <p:cNvPr id="3" name="Rectangle 2">
            <a:extLst>
              <a:ext uri="{FF2B5EF4-FFF2-40B4-BE49-F238E27FC236}">
                <a16:creationId xmlns:a16="http://schemas.microsoft.com/office/drawing/2014/main" id="{B751FC73-BD7D-E64E-9CFA-47CEF84CF3C1}"/>
              </a:ext>
            </a:extLst>
          </p:cNvPr>
          <p:cNvSpPr/>
          <p:nvPr/>
        </p:nvSpPr>
        <p:spPr>
          <a:xfrm>
            <a:off x="1897381" y="1524510"/>
            <a:ext cx="6736080" cy="1061829"/>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Clinton Cruickshank </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i="1" dirty="0">
                <a:solidFill>
                  <a:schemeClr val="tx1">
                    <a:lumMod val="65000"/>
                    <a:lumOff val="35000"/>
                  </a:schemeClr>
                </a:solidFill>
                <a:latin typeface="Roboto" panose="02000000000000000000" pitchFamily="2" charset="0"/>
                <a:ea typeface="Roboto" panose="02000000000000000000" pitchFamily="2" charset="0"/>
              </a:rPr>
              <a:t>Founder &amp; CEO of </a:t>
            </a:r>
            <a:r>
              <a:rPr lang="en-US" sz="1400" i="1"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i="1" dirty="0">
                <a:solidFill>
                  <a:schemeClr val="tx1">
                    <a:lumMod val="65000"/>
                    <a:lumOff val="35000"/>
                  </a:schemeClr>
                </a:solidFill>
                <a:latin typeface="Roboto" panose="02000000000000000000" pitchFamily="2" charset="0"/>
                <a:ea typeface="Roboto" panose="02000000000000000000" pitchFamily="2" charset="0"/>
              </a:rPr>
              <a:t> Developments</a:t>
            </a:r>
            <a:endParaRPr lang="en-US" sz="1400" i="1" dirty="0">
              <a:solidFill>
                <a:srgbClr val="00B050"/>
              </a:solidFill>
              <a:latin typeface="Roboto" panose="02000000000000000000" pitchFamily="2" charset="0"/>
              <a:ea typeface="Roboto" panose="02000000000000000000" pitchFamily="2" charset="0"/>
            </a:endParaRP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Clinton has 14 years of experience in finance and management, CSSGB and PMP. He was formerly CFO for Punta Mar de Limon, a real estate developing company. </a:t>
            </a:r>
          </a:p>
        </p:txBody>
      </p:sp>
      <p:sp>
        <p:nvSpPr>
          <p:cNvPr id="4" name="Rectangle 3">
            <a:extLst>
              <a:ext uri="{FF2B5EF4-FFF2-40B4-BE49-F238E27FC236}">
                <a16:creationId xmlns:a16="http://schemas.microsoft.com/office/drawing/2014/main" id="{296E234C-C639-5D4B-AB9C-62FD89091536}"/>
              </a:ext>
            </a:extLst>
          </p:cNvPr>
          <p:cNvSpPr/>
          <p:nvPr/>
        </p:nvSpPr>
        <p:spPr>
          <a:xfrm>
            <a:off x="1897381" y="3218868"/>
            <a:ext cx="6736080" cy="1028423"/>
          </a:xfrm>
          <a:prstGeom prst="rect">
            <a:avLst/>
          </a:prstGeom>
        </p:spPr>
        <p:txBody>
          <a:bodyPr wrap="square">
            <a:spAutoFit/>
          </a:bodyPr>
          <a:lstStyle/>
          <a:p>
            <a:pPr>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Marco Vinicio Monge </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i="1" dirty="0">
                <a:solidFill>
                  <a:schemeClr val="tx1">
                    <a:lumMod val="65000"/>
                    <a:lumOff val="35000"/>
                  </a:schemeClr>
                </a:solidFill>
                <a:latin typeface="Roboto" panose="02000000000000000000" pitchFamily="2" charset="0"/>
                <a:ea typeface="Roboto" panose="02000000000000000000" pitchFamily="2" charset="0"/>
              </a:rPr>
              <a:t>Contractor</a:t>
            </a: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Marco has 20 years of experience in construction and founded MARCONSA, a construction company specializing in residential and commercial buildings.</a:t>
            </a:r>
          </a:p>
        </p:txBody>
      </p:sp>
      <p:sp>
        <p:nvSpPr>
          <p:cNvPr id="5" name="Rectangle 4">
            <a:extLst>
              <a:ext uri="{FF2B5EF4-FFF2-40B4-BE49-F238E27FC236}">
                <a16:creationId xmlns:a16="http://schemas.microsoft.com/office/drawing/2014/main" id="{1C6A3CFE-8D4A-B147-AFDC-D56A4B6B73A4}"/>
              </a:ext>
            </a:extLst>
          </p:cNvPr>
          <p:cNvSpPr/>
          <p:nvPr/>
        </p:nvSpPr>
        <p:spPr>
          <a:xfrm>
            <a:off x="1897381" y="4883802"/>
            <a:ext cx="6736080" cy="1028423"/>
          </a:xfrm>
          <a:prstGeom prst="rect">
            <a:avLst/>
          </a:prstGeom>
        </p:spPr>
        <p:txBody>
          <a:bodyPr wrap="square">
            <a:spAutoFit/>
          </a:bodyPr>
          <a:lstStyle/>
          <a:p>
            <a:pPr>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Daniel Befeler </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i="1" dirty="0">
                <a:solidFill>
                  <a:schemeClr val="tx1">
                    <a:lumMod val="65000"/>
                    <a:lumOff val="35000"/>
                  </a:schemeClr>
                </a:solidFill>
                <a:latin typeface="Roboto" panose="02000000000000000000" pitchFamily="2" charset="0"/>
                <a:ea typeface="Roboto" panose="02000000000000000000" pitchFamily="2" charset="0"/>
              </a:rPr>
              <a:t>Legal Counsel</a:t>
            </a: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Daniel is a lawyer with more than 22 years of experience in commerce and property law. He’s a partner at Nassar Abogados, a San José regional law firm.</a:t>
            </a:r>
          </a:p>
        </p:txBody>
      </p:sp>
      <p:pic>
        <p:nvPicPr>
          <p:cNvPr id="7" name="Picture 6">
            <a:extLst>
              <a:ext uri="{FF2B5EF4-FFF2-40B4-BE49-F238E27FC236}">
                <a16:creationId xmlns:a16="http://schemas.microsoft.com/office/drawing/2014/main" id="{4C103C65-A442-104F-982D-EF9ACC9BABE5}"/>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59822" y="1522301"/>
            <a:ext cx="1161288" cy="1164636"/>
          </a:xfrm>
          <a:prstGeom prst="ellipse">
            <a:avLst/>
          </a:prstGeom>
          <a:ln>
            <a:noFill/>
          </a:ln>
        </p:spPr>
      </p:pic>
      <p:pic>
        <p:nvPicPr>
          <p:cNvPr id="8" name="Picture 7">
            <a:extLst>
              <a:ext uri="{FF2B5EF4-FFF2-40B4-BE49-F238E27FC236}">
                <a16:creationId xmlns:a16="http://schemas.microsoft.com/office/drawing/2014/main" id="{AE748800-4B39-2D4E-8121-554F20047418}"/>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61258" y="3203628"/>
            <a:ext cx="1163483" cy="1163483"/>
          </a:xfrm>
          <a:prstGeom prst="ellipse">
            <a:avLst/>
          </a:prstGeom>
          <a:ln>
            <a:noFill/>
          </a:ln>
        </p:spPr>
      </p:pic>
      <p:pic>
        <p:nvPicPr>
          <p:cNvPr id="9" name="Picture 8">
            <a:extLst>
              <a:ext uri="{FF2B5EF4-FFF2-40B4-BE49-F238E27FC236}">
                <a16:creationId xmlns:a16="http://schemas.microsoft.com/office/drawing/2014/main" id="{E49C8F66-2FBA-C640-9508-8BA36820BFA5}"/>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59822" y="4883802"/>
            <a:ext cx="1163483" cy="1163483"/>
          </a:xfrm>
          <a:prstGeom prst="ellipse">
            <a:avLst/>
          </a:prstGeom>
          <a:ln>
            <a:solidFill>
              <a:schemeClr val="bg1">
                <a:lumMod val="85000"/>
              </a:schemeClr>
            </a:solidFill>
          </a:ln>
        </p:spPr>
      </p:pic>
    </p:spTree>
    <p:extLst>
      <p:ext uri="{BB962C8B-B14F-4D97-AF65-F5344CB8AC3E}">
        <p14:creationId xmlns:p14="http://schemas.microsoft.com/office/powerpoint/2010/main" val="1433466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F64061-C2D1-8440-8E26-F002B1931884}"/>
              </a:ext>
            </a:extLst>
          </p:cNvPr>
          <p:cNvSpPr/>
          <p:nvPr/>
        </p:nvSpPr>
        <p:spPr>
          <a:xfrm>
            <a:off x="1897381" y="1119062"/>
            <a:ext cx="6736080" cy="1348446"/>
          </a:xfrm>
          <a:prstGeom prst="rect">
            <a:avLst/>
          </a:prstGeom>
        </p:spPr>
        <p:txBody>
          <a:bodyPr wrap="square">
            <a:spAutoFit/>
          </a:bodyPr>
          <a:lstStyle/>
          <a:p>
            <a:pPr>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Randy Gordon </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i="1" dirty="0">
                <a:solidFill>
                  <a:schemeClr val="tx1">
                    <a:lumMod val="65000"/>
                    <a:lumOff val="35000"/>
                  </a:schemeClr>
                </a:solidFill>
                <a:latin typeface="Roboto" panose="02000000000000000000" pitchFamily="2" charset="0"/>
                <a:ea typeface="Roboto" panose="02000000000000000000" pitchFamily="2" charset="0"/>
              </a:rPr>
              <a:t>Advisor</a:t>
            </a: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Randy is a lawyer and the founder of construction and maintenance services company </a:t>
            </a:r>
            <a:r>
              <a:rPr lang="en-US" sz="1400" dirty="0" err="1">
                <a:solidFill>
                  <a:schemeClr val="tx1">
                    <a:lumMod val="65000"/>
                    <a:lumOff val="35000"/>
                  </a:schemeClr>
                </a:solidFill>
                <a:latin typeface="Roboto" panose="02000000000000000000" pitchFamily="2" charset="0"/>
                <a:ea typeface="Roboto" panose="02000000000000000000" pitchFamily="2" charset="0"/>
              </a:rPr>
              <a:t>Servicios</a:t>
            </a:r>
            <a:r>
              <a:rPr lang="en-US" sz="1400" dirty="0">
                <a:solidFill>
                  <a:schemeClr val="tx1">
                    <a:lumMod val="65000"/>
                    <a:lumOff val="35000"/>
                  </a:schemeClr>
                </a:solidFill>
                <a:latin typeface="Roboto" panose="02000000000000000000" pitchFamily="2" charset="0"/>
                <a:ea typeface="Roboto" panose="02000000000000000000" pitchFamily="2" charset="0"/>
              </a:rPr>
              <a:t> Pinar. He is also currently Vice President of the Limon Chamber of Commerce Industry and Tourism (CCITUL).</a:t>
            </a:r>
          </a:p>
        </p:txBody>
      </p:sp>
      <p:sp>
        <p:nvSpPr>
          <p:cNvPr id="3" name="Rectangle 2">
            <a:extLst>
              <a:ext uri="{FF2B5EF4-FFF2-40B4-BE49-F238E27FC236}">
                <a16:creationId xmlns:a16="http://schemas.microsoft.com/office/drawing/2014/main" id="{87661261-EFEB-C849-A5D4-B8BB6DB930C7}"/>
              </a:ext>
            </a:extLst>
          </p:cNvPr>
          <p:cNvSpPr/>
          <p:nvPr/>
        </p:nvSpPr>
        <p:spPr>
          <a:xfrm>
            <a:off x="1897381" y="2858297"/>
            <a:ext cx="6736080" cy="1348446"/>
          </a:xfrm>
          <a:prstGeom prst="rect">
            <a:avLst/>
          </a:prstGeom>
        </p:spPr>
        <p:txBody>
          <a:bodyPr wrap="square">
            <a:spAutoFit/>
          </a:bodyPr>
          <a:lstStyle/>
          <a:p>
            <a:pPr>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Clinton Cruickshank Sr. </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i="1" dirty="0">
                <a:solidFill>
                  <a:schemeClr val="tx1">
                    <a:lumMod val="65000"/>
                    <a:lumOff val="35000"/>
                  </a:schemeClr>
                </a:solidFill>
                <a:latin typeface="Roboto" panose="02000000000000000000" pitchFamily="2" charset="0"/>
                <a:ea typeface="Roboto" panose="02000000000000000000" pitchFamily="2" charset="0"/>
              </a:rPr>
              <a:t>Advisor</a:t>
            </a: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Clinton is a real estate agent with vast experience in the market both as a broker and an investor. He has served as a congressman and board member for various government institutions in Costa Rica.</a:t>
            </a:r>
          </a:p>
        </p:txBody>
      </p:sp>
      <p:sp>
        <p:nvSpPr>
          <p:cNvPr id="4" name="Rectangle 3">
            <a:extLst>
              <a:ext uri="{FF2B5EF4-FFF2-40B4-BE49-F238E27FC236}">
                <a16:creationId xmlns:a16="http://schemas.microsoft.com/office/drawing/2014/main" id="{498A3DC9-610F-C445-8FAB-06CDF1BD8EC3}"/>
              </a:ext>
            </a:extLst>
          </p:cNvPr>
          <p:cNvSpPr/>
          <p:nvPr/>
        </p:nvSpPr>
        <p:spPr>
          <a:xfrm>
            <a:off x="1897381" y="4647747"/>
            <a:ext cx="6736080" cy="1025281"/>
          </a:xfrm>
          <a:prstGeom prst="rect">
            <a:avLst/>
          </a:prstGeom>
        </p:spPr>
        <p:txBody>
          <a:bodyPr wrap="square">
            <a:spAutoFit/>
          </a:bodyPr>
          <a:lstStyle/>
          <a:p>
            <a:pPr>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Erick </a:t>
            </a:r>
            <a:r>
              <a:rPr lang="en-US" sz="1400" b="1" dirty="0" err="1">
                <a:solidFill>
                  <a:schemeClr val="tx1">
                    <a:lumMod val="65000"/>
                    <a:lumOff val="35000"/>
                  </a:schemeClr>
                </a:solidFill>
                <a:latin typeface="Roboto" panose="02000000000000000000" pitchFamily="2" charset="0"/>
                <a:ea typeface="Roboto" panose="02000000000000000000" pitchFamily="2" charset="0"/>
              </a:rPr>
              <a:t>Garro</a:t>
            </a:r>
            <a:r>
              <a:rPr lang="en-US" sz="1400" b="1" dirty="0">
                <a:solidFill>
                  <a:schemeClr val="tx1">
                    <a:lumMod val="65000"/>
                    <a:lumOff val="35000"/>
                  </a:schemeClr>
                </a:solidFill>
                <a:latin typeface="Roboto" panose="02000000000000000000" pitchFamily="2" charset="0"/>
                <a:ea typeface="Roboto" panose="02000000000000000000" pitchFamily="2" charset="0"/>
              </a:rPr>
              <a:t> </a:t>
            </a:r>
            <a:r>
              <a:rPr lang="en-US" sz="1400" dirty="0">
                <a:solidFill>
                  <a:schemeClr val="tx1">
                    <a:lumMod val="65000"/>
                    <a:lumOff val="35000"/>
                  </a:schemeClr>
                </a:solidFill>
                <a:latin typeface="Roboto" panose="02000000000000000000" pitchFamily="2" charset="0"/>
                <a:ea typeface="Roboto" panose="02000000000000000000" pitchFamily="2" charset="0"/>
              </a:rPr>
              <a:t>- </a:t>
            </a:r>
            <a:r>
              <a:rPr lang="en-US" sz="1400" i="1" dirty="0">
                <a:solidFill>
                  <a:schemeClr val="tx1">
                    <a:lumMod val="65000"/>
                    <a:lumOff val="35000"/>
                  </a:schemeClr>
                </a:solidFill>
                <a:latin typeface="Roboto" panose="02000000000000000000" pitchFamily="2" charset="0"/>
                <a:ea typeface="Roboto" panose="02000000000000000000" pitchFamily="2" charset="0"/>
              </a:rPr>
              <a:t>Marketing Advisor</a:t>
            </a: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Daniel is a lawyer with more than 22 years of experience in commerce and property law. He’s a partner at Nassar Abogados, a San José regional law firm.</a:t>
            </a:r>
          </a:p>
        </p:txBody>
      </p:sp>
      <p:pic>
        <p:nvPicPr>
          <p:cNvPr id="5" name="Picture 4">
            <a:extLst>
              <a:ext uri="{FF2B5EF4-FFF2-40B4-BE49-F238E27FC236}">
                <a16:creationId xmlns:a16="http://schemas.microsoft.com/office/drawing/2014/main" id="{5EECA03E-1497-E040-9C6E-B89672A8996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559822" y="2950779"/>
            <a:ext cx="1166356" cy="1163483"/>
          </a:xfrm>
          <a:prstGeom prst="ellipse">
            <a:avLst/>
          </a:prstGeom>
          <a:ln>
            <a:solidFill>
              <a:schemeClr val="bg1">
                <a:lumMod val="85000"/>
              </a:schemeClr>
            </a:solidFill>
          </a:ln>
        </p:spPr>
      </p:pic>
      <p:pic>
        <p:nvPicPr>
          <p:cNvPr id="7" name="Picture 6">
            <a:extLst>
              <a:ext uri="{FF2B5EF4-FFF2-40B4-BE49-F238E27FC236}">
                <a16:creationId xmlns:a16="http://schemas.microsoft.com/office/drawing/2014/main" id="{FFE6FA25-441B-0947-B16D-A0DCD17D712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62695" y="4617604"/>
            <a:ext cx="1163483" cy="1163483"/>
          </a:xfrm>
          <a:prstGeom prst="ellipse">
            <a:avLst/>
          </a:prstGeom>
          <a:ln>
            <a:solidFill>
              <a:schemeClr val="bg1">
                <a:lumMod val="85000"/>
              </a:schemeClr>
            </a:solidFill>
          </a:ln>
        </p:spPr>
      </p:pic>
      <p:pic>
        <p:nvPicPr>
          <p:cNvPr id="9" name="Picture 8">
            <a:extLst>
              <a:ext uri="{FF2B5EF4-FFF2-40B4-BE49-F238E27FC236}">
                <a16:creationId xmlns:a16="http://schemas.microsoft.com/office/drawing/2014/main" id="{F2D2F2FD-4DFA-8042-8E55-F4B9E9E10A65}"/>
              </a:ext>
            </a:extLst>
          </p:cNvPr>
          <p:cNvPicPr>
            <a:picLocks noChangeAspect="1"/>
          </p:cNvPicPr>
          <p:nvPr/>
        </p:nvPicPr>
        <p:blipFill rotWithShape="1">
          <a:blip r:embed="rId5">
            <a:extLst>
              <a:ext uri="{28A0092B-C50C-407E-A947-70E740481C1C}">
                <a14:useLocalDpi xmlns:a14="http://schemas.microsoft.com/office/drawing/2010/main"/>
              </a:ext>
            </a:extLst>
          </a:blip>
          <a:srcRect t="-2"/>
          <a:stretch/>
        </p:blipFill>
        <p:spPr>
          <a:xfrm>
            <a:off x="596833" y="1258228"/>
            <a:ext cx="1161288" cy="1159066"/>
          </a:xfrm>
          <a:prstGeom prst="ellipse">
            <a:avLst/>
          </a:prstGeom>
          <a:ln>
            <a:noFill/>
          </a:ln>
        </p:spPr>
      </p:pic>
    </p:spTree>
    <p:extLst>
      <p:ext uri="{BB962C8B-B14F-4D97-AF65-F5344CB8AC3E}">
        <p14:creationId xmlns:p14="http://schemas.microsoft.com/office/powerpoint/2010/main" val="3542457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189"/>
          <p:cNvSpPr txBox="1">
            <a:spLocks noGrp="1"/>
          </p:cNvSpPr>
          <p:nvPr>
            <p:ph type="body" idx="4294967295"/>
          </p:nvPr>
        </p:nvSpPr>
        <p:spPr>
          <a:xfrm>
            <a:off x="457200" y="1254557"/>
            <a:ext cx="8229600" cy="4092576"/>
          </a:xfrm>
          <a:prstGeom prst="rect">
            <a:avLst/>
          </a:prstGeom>
        </p:spPr>
        <p:txBody>
          <a:bodyPr lIns="91424" tIns="91424" rIns="91424" bIns="91424">
            <a:normAutofit lnSpcReduction="10000"/>
          </a:bodyPr>
          <a:lstStyle/>
          <a:p>
            <a:pPr marL="221742" indent="-221742" algn="ctr" defTabSz="886968">
              <a:lnSpc>
                <a:spcPct val="130000"/>
              </a:lnSpc>
              <a:spcBef>
                <a:spcPts val="900"/>
              </a:spcBef>
              <a:buSzTx/>
              <a:buNone/>
              <a:defRPr sz="2716" b="1">
                <a:solidFill>
                  <a:srgbClr val="FF9900"/>
                </a:solidFill>
                <a:latin typeface="Helvetica Neue"/>
                <a:ea typeface="Helvetica Neue"/>
                <a:cs typeface="Helvetica Neue"/>
                <a:sym typeface="Helvetica Neue"/>
              </a:defRPr>
            </a:pPr>
            <a:r>
              <a:t>THE REMAINING SLIDES WILL BE FEATURED ON THE PRIVATE -- OR “BUSINESS PLAN” -- HALF OF YOUR ONLINE CAMPAIGN. </a:t>
            </a:r>
          </a:p>
          <a:p>
            <a:pPr marL="221742" indent="-221742" algn="ctr" defTabSz="886968">
              <a:lnSpc>
                <a:spcPct val="130000"/>
              </a:lnSpc>
              <a:spcBef>
                <a:spcPts val="900"/>
              </a:spcBef>
              <a:buSzTx/>
              <a:buNone/>
              <a:defRPr sz="2716" b="1">
                <a:solidFill>
                  <a:srgbClr val="FF9900"/>
                </a:solidFill>
                <a:latin typeface="Helvetica Neue"/>
                <a:ea typeface="Helvetica Neue"/>
                <a:cs typeface="Helvetica Neue"/>
                <a:sym typeface="Helvetica Neue"/>
              </a:defRPr>
            </a:pPr>
            <a:endParaRPr/>
          </a:p>
          <a:p>
            <a:pPr marL="221742" indent="-221742" algn="ctr" defTabSz="886968">
              <a:lnSpc>
                <a:spcPct val="130000"/>
              </a:lnSpc>
              <a:spcBef>
                <a:spcPts val="900"/>
              </a:spcBef>
              <a:buSzTx/>
              <a:buNone/>
              <a:defRPr sz="2716" b="1">
                <a:solidFill>
                  <a:srgbClr val="FF9900"/>
                </a:solidFill>
                <a:latin typeface="Helvetica Neue"/>
                <a:ea typeface="Helvetica Neue"/>
                <a:cs typeface="Helvetica Neue"/>
                <a:sym typeface="Helvetica Neue"/>
              </a:defRPr>
            </a:pPr>
            <a:r>
              <a:t>ONCE YOUR PROFILE IS LAUNCHED AND LIVE, INVESTORS MUST REQUEST ACCESS TO VIEW THE REMAINING INFORMATION.</a:t>
            </a:r>
          </a:p>
        </p:txBody>
      </p:sp>
    </p:spTree>
    <p:extLst>
      <p:ext uri="{BB962C8B-B14F-4D97-AF65-F5344CB8AC3E}">
        <p14:creationId xmlns:p14="http://schemas.microsoft.com/office/powerpoint/2010/main" val="929859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CF213FF-F9D3-E947-A3B3-EA9739412816}"/>
              </a:ext>
            </a:extLst>
          </p:cNvPr>
          <p:cNvPicPr>
            <a:picLocks noChangeAspect="1"/>
          </p:cNvPicPr>
          <p:nvPr/>
        </p:nvPicPr>
        <p:blipFill>
          <a:blip r:embed="rId2">
            <a:alphaModFix amt="49000"/>
            <a:extLst>
              <a:ext uri="{96DAC541-7B7A-43D3-8B79-37D633B846F1}">
                <asvg:svgBlip xmlns:asvg="http://schemas.microsoft.com/office/drawing/2016/SVG/main" r:embed="rId3"/>
              </a:ext>
            </a:extLst>
          </a:blip>
          <a:stretch>
            <a:fillRect/>
          </a:stretch>
        </p:blipFill>
        <p:spPr>
          <a:xfrm>
            <a:off x="4932518" y="1149914"/>
            <a:ext cx="3524395" cy="3028656"/>
          </a:xfrm>
          <a:prstGeom prst="rect">
            <a:avLst/>
          </a:prstGeom>
        </p:spPr>
      </p:pic>
      <p:sp>
        <p:nvSpPr>
          <p:cNvPr id="2" name="Rectangle 1">
            <a:extLst>
              <a:ext uri="{FF2B5EF4-FFF2-40B4-BE49-F238E27FC236}">
                <a16:creationId xmlns:a16="http://schemas.microsoft.com/office/drawing/2014/main" id="{600449D3-D798-1444-923A-DA06EE24B9EE}"/>
              </a:ext>
            </a:extLst>
          </p:cNvPr>
          <p:cNvSpPr/>
          <p:nvPr/>
        </p:nvSpPr>
        <p:spPr>
          <a:xfrm>
            <a:off x="457201" y="971237"/>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Meeting Housing</a:t>
            </a:r>
          </a:p>
          <a:p>
            <a:pPr>
              <a:lnSpc>
                <a:spcPct val="80000"/>
              </a:lnSpc>
            </a:pPr>
            <a:r>
              <a:rPr lang="en-US" sz="2800" b="1" dirty="0">
                <a:solidFill>
                  <a:srgbClr val="139346"/>
                </a:solidFill>
                <a:latin typeface="BTstyle" panose="02000507050000020004" pitchFamily="2" charset="0"/>
              </a:rPr>
              <a:t>Market Demand</a:t>
            </a:r>
          </a:p>
        </p:txBody>
      </p:sp>
      <p:sp>
        <p:nvSpPr>
          <p:cNvPr id="3" name="Rectangle 2">
            <a:extLst>
              <a:ext uri="{FF2B5EF4-FFF2-40B4-BE49-F238E27FC236}">
                <a16:creationId xmlns:a16="http://schemas.microsoft.com/office/drawing/2014/main" id="{6A9C24CD-523E-224A-926E-33297C8DD0DF}"/>
              </a:ext>
            </a:extLst>
          </p:cNvPr>
          <p:cNvSpPr/>
          <p:nvPr/>
        </p:nvSpPr>
        <p:spPr>
          <a:xfrm>
            <a:off x="596354" y="2072343"/>
            <a:ext cx="6098362" cy="954107"/>
          </a:xfrm>
          <a:prstGeom prst="rect">
            <a:avLst/>
          </a:prstGeom>
        </p:spPr>
        <p:txBody>
          <a:bodyPr wrap="square">
            <a:spAutoFit/>
          </a:bodyPr>
          <a:lstStyle/>
          <a:p>
            <a:pPr lvl="0"/>
            <a:r>
              <a:rPr lang="en-US" sz="2400" b="1" dirty="0">
                <a:solidFill>
                  <a:schemeClr val="tx1">
                    <a:lumMod val="65000"/>
                    <a:lumOff val="35000"/>
                  </a:schemeClr>
                </a:solidFill>
                <a:latin typeface="Roboto" panose="02000000000000000000" pitchFamily="2" charset="0"/>
                <a:ea typeface="Roboto" panose="02000000000000000000" pitchFamily="2" charset="0"/>
              </a:rPr>
              <a:t>Costa Rica is currently facing a </a:t>
            </a:r>
          </a:p>
          <a:p>
            <a:pPr lvl="0"/>
            <a:r>
              <a:rPr lang="en-US" sz="3200" b="1" dirty="0">
                <a:solidFill>
                  <a:srgbClr val="45BFE2"/>
                </a:solidFill>
                <a:latin typeface="Roboto" panose="02000000000000000000" pitchFamily="2" charset="0"/>
                <a:ea typeface="Roboto" panose="02000000000000000000" pitchFamily="2" charset="0"/>
              </a:rPr>
              <a:t>$15.85 billion housing deficit.</a:t>
            </a:r>
          </a:p>
        </p:txBody>
      </p:sp>
      <p:sp>
        <p:nvSpPr>
          <p:cNvPr id="6" name="Rectangle 5">
            <a:extLst>
              <a:ext uri="{FF2B5EF4-FFF2-40B4-BE49-F238E27FC236}">
                <a16:creationId xmlns:a16="http://schemas.microsoft.com/office/drawing/2014/main" id="{6B73C625-1521-DC43-AE35-E98EF90BF518}"/>
              </a:ext>
            </a:extLst>
          </p:cNvPr>
          <p:cNvSpPr/>
          <p:nvPr/>
        </p:nvSpPr>
        <p:spPr>
          <a:xfrm>
            <a:off x="465724" y="3117326"/>
            <a:ext cx="6098363" cy="1025281"/>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For the past 5 years Costa Rica has experienced a steady growth in construction and housing, but the majority of that construction has been low income housing or homes and apartments priced above $150,000 US.</a:t>
            </a:r>
          </a:p>
        </p:txBody>
      </p:sp>
      <p:sp>
        <p:nvSpPr>
          <p:cNvPr id="7" name="Rectangle 6">
            <a:extLst>
              <a:ext uri="{FF2B5EF4-FFF2-40B4-BE49-F238E27FC236}">
                <a16:creationId xmlns:a16="http://schemas.microsoft.com/office/drawing/2014/main" id="{F0C886D5-89C8-214D-8AD3-88116C410F99}"/>
              </a:ext>
            </a:extLst>
          </p:cNvPr>
          <p:cNvSpPr/>
          <p:nvPr/>
        </p:nvSpPr>
        <p:spPr>
          <a:xfrm>
            <a:off x="465724" y="4357247"/>
            <a:ext cx="8306487" cy="738664"/>
          </a:xfrm>
          <a:prstGeom prst="rect">
            <a:avLst/>
          </a:prstGeom>
        </p:spPr>
        <p:txBody>
          <a:bodyPr wrap="square">
            <a:spAutoFit/>
          </a:bodyPr>
          <a:lstStyle/>
          <a:p>
            <a:pPr lvl="0">
              <a:lnSpc>
                <a:spcPct val="150000"/>
              </a:lnSpc>
            </a:pP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looks to focus on middle-class homebuyers. </a:t>
            </a:r>
            <a:r>
              <a:rPr lang="en-US" sz="1400" b="1" dirty="0">
                <a:solidFill>
                  <a:schemeClr val="tx1">
                    <a:lumMod val="65000"/>
                    <a:lumOff val="35000"/>
                  </a:schemeClr>
                </a:solidFill>
                <a:latin typeface="Roboto" panose="02000000000000000000" pitchFamily="2" charset="0"/>
                <a:ea typeface="Roboto" panose="02000000000000000000" pitchFamily="2" charset="0"/>
              </a:rPr>
              <a:t>Pricing our homes between $100,000 - $130,000 US will make them accessible to 34.87% of the population.</a:t>
            </a:r>
          </a:p>
        </p:txBody>
      </p:sp>
      <p:sp>
        <p:nvSpPr>
          <p:cNvPr id="8" name="Rectangle 7">
            <a:extLst>
              <a:ext uri="{FF2B5EF4-FFF2-40B4-BE49-F238E27FC236}">
                <a16:creationId xmlns:a16="http://schemas.microsoft.com/office/drawing/2014/main" id="{7DB88563-86E9-5E41-851F-A1644EE243E1}"/>
              </a:ext>
            </a:extLst>
          </p:cNvPr>
          <p:cNvSpPr/>
          <p:nvPr/>
        </p:nvSpPr>
        <p:spPr>
          <a:xfrm>
            <a:off x="465724" y="5274002"/>
            <a:ext cx="8306487" cy="70525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To further differentiate ourselves from the competition, we will build in cities outside the San José Greater Metropolitan Area (GAM) where the market is significantly underserved.</a:t>
            </a:r>
          </a:p>
        </p:txBody>
      </p:sp>
    </p:spTree>
    <p:extLst>
      <p:ext uri="{BB962C8B-B14F-4D97-AF65-F5344CB8AC3E}">
        <p14:creationId xmlns:p14="http://schemas.microsoft.com/office/powerpoint/2010/main" val="818113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66D7D3-F1ED-6047-BBD2-85E276501E3D}"/>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Westfalia</a:t>
            </a:r>
          </a:p>
          <a:p>
            <a:pPr>
              <a:lnSpc>
                <a:spcPct val="80000"/>
              </a:lnSpc>
            </a:pPr>
            <a:r>
              <a:rPr lang="en-US" sz="2800" b="1" dirty="0">
                <a:solidFill>
                  <a:srgbClr val="139346"/>
                </a:solidFill>
                <a:latin typeface="BTstyle" panose="02000507050000020004" pitchFamily="2" charset="0"/>
              </a:rPr>
              <a:t>Revenue Streams</a:t>
            </a:r>
          </a:p>
        </p:txBody>
      </p:sp>
      <p:sp>
        <p:nvSpPr>
          <p:cNvPr id="3" name="Rectangle 2">
            <a:extLst>
              <a:ext uri="{FF2B5EF4-FFF2-40B4-BE49-F238E27FC236}">
                <a16:creationId xmlns:a16="http://schemas.microsoft.com/office/drawing/2014/main" id="{47E3514F-C5A5-8D4B-8B40-DE3C6B5DCD7B}"/>
              </a:ext>
            </a:extLst>
          </p:cNvPr>
          <p:cNvSpPr/>
          <p:nvPr/>
        </p:nvSpPr>
        <p:spPr>
          <a:xfrm>
            <a:off x="465724" y="1277990"/>
            <a:ext cx="8375279" cy="41549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Each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project will feature three streams of revenue:</a:t>
            </a:r>
          </a:p>
        </p:txBody>
      </p:sp>
      <p:sp>
        <p:nvSpPr>
          <p:cNvPr id="4" name="Rectangle 3">
            <a:extLst>
              <a:ext uri="{FF2B5EF4-FFF2-40B4-BE49-F238E27FC236}">
                <a16:creationId xmlns:a16="http://schemas.microsoft.com/office/drawing/2014/main" id="{6DE4979E-2244-CA45-96DC-0835DD45BB2C}"/>
              </a:ext>
            </a:extLst>
          </p:cNvPr>
          <p:cNvSpPr/>
          <p:nvPr/>
        </p:nvSpPr>
        <p:spPr>
          <a:xfrm>
            <a:off x="465724" y="1852421"/>
            <a:ext cx="6648509" cy="1348446"/>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The Homes</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Each home will be priced between $100-130k, with 60 homes sold annually.</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Prices will reflect a XX% profit margin and include construction and finishing costs, developed land, and be adjusted for yearly inflation.</a:t>
            </a:r>
          </a:p>
        </p:txBody>
      </p:sp>
      <p:sp>
        <p:nvSpPr>
          <p:cNvPr id="5" name="Rectangle 4">
            <a:extLst>
              <a:ext uri="{FF2B5EF4-FFF2-40B4-BE49-F238E27FC236}">
                <a16:creationId xmlns:a16="http://schemas.microsoft.com/office/drawing/2014/main" id="{82515335-58FE-A34B-BFA4-172B5DD4E6E3}"/>
              </a:ext>
            </a:extLst>
          </p:cNvPr>
          <p:cNvSpPr/>
          <p:nvPr/>
        </p:nvSpPr>
        <p:spPr>
          <a:xfrm>
            <a:off x="457201" y="3429000"/>
            <a:ext cx="6566597" cy="1671611"/>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The Community</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All development projects will be gated communities with Home Owners Association (HOA) fees.</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A standard $110 per household fee will be assessed, allowing for XX% profit on community maintenance costs.</a:t>
            </a:r>
          </a:p>
        </p:txBody>
      </p:sp>
      <p:sp>
        <p:nvSpPr>
          <p:cNvPr id="6" name="Rectangle 5">
            <a:extLst>
              <a:ext uri="{FF2B5EF4-FFF2-40B4-BE49-F238E27FC236}">
                <a16:creationId xmlns:a16="http://schemas.microsoft.com/office/drawing/2014/main" id="{BB61FD7E-B5B0-B54C-B90C-88D328F5B704}"/>
              </a:ext>
            </a:extLst>
          </p:cNvPr>
          <p:cNvSpPr/>
          <p:nvPr/>
        </p:nvSpPr>
        <p:spPr>
          <a:xfrm>
            <a:off x="457201" y="5328744"/>
            <a:ext cx="8383802" cy="1348446"/>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The Commercial Lease</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Each community will be designed with space for commercial lease.</a:t>
            </a:r>
          </a:p>
          <a:p>
            <a:pPr marL="285750" lvl="0" indent="-285750">
              <a:lnSpc>
                <a:spcPct val="150000"/>
              </a:lnSpc>
              <a:buFont typeface="Courier New" panose="02070309020205020404" pitchFamily="49" charset="0"/>
              <a:buChar char="o"/>
            </a:pPr>
            <a:r>
              <a:rPr lang="en-US" sz="1400" dirty="0">
                <a:solidFill>
                  <a:schemeClr val="tx1">
                    <a:lumMod val="65000"/>
                    <a:lumOff val="35000"/>
                  </a:schemeClr>
                </a:solidFill>
                <a:latin typeface="Roboto" panose="02000000000000000000" pitchFamily="2" charset="0"/>
                <a:ea typeface="Roboto" panose="02000000000000000000" pitchFamily="2" charset="0"/>
              </a:rPr>
              <a:t>Lease values will vary based on market price per square meter of lease space, property type, and yearly adjustments.</a:t>
            </a:r>
          </a:p>
        </p:txBody>
      </p:sp>
      <p:sp>
        <p:nvSpPr>
          <p:cNvPr id="7" name="Rectangle 6">
            <a:extLst>
              <a:ext uri="{FF2B5EF4-FFF2-40B4-BE49-F238E27FC236}">
                <a16:creationId xmlns:a16="http://schemas.microsoft.com/office/drawing/2014/main" id="{BA301ABD-11AB-8B4D-906F-7716B585C1C0}"/>
              </a:ext>
            </a:extLst>
          </p:cNvPr>
          <p:cNvSpPr/>
          <p:nvPr/>
        </p:nvSpPr>
        <p:spPr>
          <a:xfrm>
            <a:off x="7287983" y="2159112"/>
            <a:ext cx="1645002" cy="461665"/>
          </a:xfrm>
          <a:prstGeom prst="rect">
            <a:avLst/>
          </a:prstGeom>
        </p:spPr>
        <p:txBody>
          <a:bodyPr wrap="none">
            <a:spAutoFit/>
          </a:bodyPr>
          <a:lstStyle/>
          <a:p>
            <a:pPr algn="ctr"/>
            <a:r>
              <a:rPr lang="en-US" sz="2400" b="1" baseline="30000" dirty="0">
                <a:solidFill>
                  <a:srgbClr val="139346"/>
                </a:solidFill>
                <a:latin typeface="Roboto" panose="02000000000000000000" pitchFamily="2" charset="0"/>
                <a:ea typeface="Roboto" panose="02000000000000000000" pitchFamily="2" charset="0"/>
              </a:rPr>
              <a:t>$</a:t>
            </a:r>
            <a:r>
              <a:rPr lang="en-US" sz="2400" b="1" dirty="0">
                <a:solidFill>
                  <a:srgbClr val="139346"/>
                </a:solidFill>
                <a:latin typeface="Roboto" panose="02000000000000000000" pitchFamily="2" charset="0"/>
                <a:ea typeface="Roboto" panose="02000000000000000000" pitchFamily="2" charset="0"/>
              </a:rPr>
              <a:t>100-130k</a:t>
            </a:r>
            <a:endParaRPr lang="en-US" sz="2400" b="1" dirty="0">
              <a:solidFill>
                <a:srgbClr val="139346"/>
              </a:solidFill>
            </a:endParaRPr>
          </a:p>
        </p:txBody>
      </p:sp>
      <p:sp>
        <p:nvSpPr>
          <p:cNvPr id="8" name="Rectangle 7">
            <a:extLst>
              <a:ext uri="{FF2B5EF4-FFF2-40B4-BE49-F238E27FC236}">
                <a16:creationId xmlns:a16="http://schemas.microsoft.com/office/drawing/2014/main" id="{7C3D74E9-4720-C841-A430-21D56D2E7550}"/>
              </a:ext>
            </a:extLst>
          </p:cNvPr>
          <p:cNvSpPr/>
          <p:nvPr/>
        </p:nvSpPr>
        <p:spPr>
          <a:xfrm>
            <a:off x="7480343" y="2569014"/>
            <a:ext cx="1260281" cy="276999"/>
          </a:xfrm>
          <a:prstGeom prst="rect">
            <a:avLst/>
          </a:prstGeom>
        </p:spPr>
        <p:txBody>
          <a:bodyPr wrap="none">
            <a:spAutoFit/>
          </a:bodyPr>
          <a:lstStyle/>
          <a:p>
            <a:pPr algn="ctr"/>
            <a:r>
              <a:rPr lang="en-US" sz="1200" spc="300" dirty="0">
                <a:solidFill>
                  <a:schemeClr val="tx1">
                    <a:lumMod val="65000"/>
                    <a:lumOff val="35000"/>
                  </a:schemeClr>
                </a:solidFill>
                <a:latin typeface="Roboto" panose="02000000000000000000" pitchFamily="2" charset="0"/>
                <a:ea typeface="Roboto" panose="02000000000000000000" pitchFamily="2" charset="0"/>
              </a:rPr>
              <a:t>PER HOME</a:t>
            </a:r>
            <a:endParaRPr lang="en-US" sz="1200" spc="300" dirty="0"/>
          </a:p>
        </p:txBody>
      </p:sp>
      <p:sp>
        <p:nvSpPr>
          <p:cNvPr id="9" name="Rectangle 8">
            <a:extLst>
              <a:ext uri="{FF2B5EF4-FFF2-40B4-BE49-F238E27FC236}">
                <a16:creationId xmlns:a16="http://schemas.microsoft.com/office/drawing/2014/main" id="{28F38D27-1B0D-6C4D-BC58-872004533A5C}"/>
              </a:ext>
            </a:extLst>
          </p:cNvPr>
          <p:cNvSpPr/>
          <p:nvPr/>
        </p:nvSpPr>
        <p:spPr>
          <a:xfrm>
            <a:off x="7695144" y="3901488"/>
            <a:ext cx="830677" cy="461665"/>
          </a:xfrm>
          <a:prstGeom prst="rect">
            <a:avLst/>
          </a:prstGeom>
        </p:spPr>
        <p:txBody>
          <a:bodyPr wrap="none">
            <a:spAutoFit/>
          </a:bodyPr>
          <a:lstStyle/>
          <a:p>
            <a:pPr algn="ctr"/>
            <a:r>
              <a:rPr lang="en-US" sz="2400" b="1" baseline="30000" dirty="0">
                <a:solidFill>
                  <a:srgbClr val="139346"/>
                </a:solidFill>
                <a:latin typeface="Roboto" panose="02000000000000000000" pitchFamily="2" charset="0"/>
                <a:ea typeface="Roboto" panose="02000000000000000000" pitchFamily="2" charset="0"/>
              </a:rPr>
              <a:t>$</a:t>
            </a:r>
            <a:r>
              <a:rPr lang="en-US" sz="2400" b="1" dirty="0">
                <a:solidFill>
                  <a:srgbClr val="139346"/>
                </a:solidFill>
                <a:latin typeface="Roboto" panose="02000000000000000000" pitchFamily="2" charset="0"/>
                <a:ea typeface="Roboto" panose="02000000000000000000" pitchFamily="2" charset="0"/>
              </a:rPr>
              <a:t>110</a:t>
            </a:r>
            <a:endParaRPr lang="en-US" sz="2400" b="1" dirty="0">
              <a:solidFill>
                <a:srgbClr val="139346"/>
              </a:solidFill>
            </a:endParaRPr>
          </a:p>
        </p:txBody>
      </p:sp>
      <p:sp>
        <p:nvSpPr>
          <p:cNvPr id="10" name="Rectangle 9">
            <a:extLst>
              <a:ext uri="{FF2B5EF4-FFF2-40B4-BE49-F238E27FC236}">
                <a16:creationId xmlns:a16="http://schemas.microsoft.com/office/drawing/2014/main" id="{3BF19208-7D0D-1A4D-A43C-4670AE9A3940}"/>
              </a:ext>
            </a:extLst>
          </p:cNvPr>
          <p:cNvSpPr/>
          <p:nvPr/>
        </p:nvSpPr>
        <p:spPr>
          <a:xfrm>
            <a:off x="7373221" y="4311390"/>
            <a:ext cx="1467782" cy="461665"/>
          </a:xfrm>
          <a:prstGeom prst="rect">
            <a:avLst/>
          </a:prstGeom>
        </p:spPr>
        <p:txBody>
          <a:bodyPr wrap="square">
            <a:spAutoFit/>
          </a:bodyPr>
          <a:lstStyle/>
          <a:p>
            <a:pPr algn="ctr"/>
            <a:r>
              <a:rPr lang="en-US" sz="1200" spc="300" dirty="0">
                <a:solidFill>
                  <a:schemeClr val="tx1">
                    <a:lumMod val="65000"/>
                    <a:lumOff val="35000"/>
                  </a:schemeClr>
                </a:solidFill>
                <a:latin typeface="Roboto" panose="02000000000000000000" pitchFamily="2" charset="0"/>
                <a:ea typeface="Roboto" panose="02000000000000000000" pitchFamily="2" charset="0"/>
              </a:rPr>
              <a:t>HOUSEHOLD FEE</a:t>
            </a:r>
            <a:endParaRPr lang="en-US" sz="1200" spc="300" dirty="0"/>
          </a:p>
        </p:txBody>
      </p:sp>
      <p:cxnSp>
        <p:nvCxnSpPr>
          <p:cNvPr id="12" name="Straight Connector 11">
            <a:extLst>
              <a:ext uri="{FF2B5EF4-FFF2-40B4-BE49-F238E27FC236}">
                <a16:creationId xmlns:a16="http://schemas.microsoft.com/office/drawing/2014/main" id="{35975AA6-60B2-2E4E-A927-45FE141E6235}"/>
              </a:ext>
            </a:extLst>
          </p:cNvPr>
          <p:cNvCxnSpPr/>
          <p:nvPr/>
        </p:nvCxnSpPr>
        <p:spPr>
          <a:xfrm>
            <a:off x="0" y="3346101"/>
            <a:ext cx="9144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E58731D-7E8B-4C4C-A418-388262364558}"/>
              </a:ext>
            </a:extLst>
          </p:cNvPr>
          <p:cNvCxnSpPr/>
          <p:nvPr/>
        </p:nvCxnSpPr>
        <p:spPr>
          <a:xfrm>
            <a:off x="0" y="5216769"/>
            <a:ext cx="9144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61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A54A15-EB64-7C4D-98F8-FD4F4CC46EFC}"/>
              </a:ext>
            </a:extLst>
          </p:cNvPr>
          <p:cNvSpPr/>
          <p:nvPr/>
        </p:nvSpPr>
        <p:spPr>
          <a:xfrm>
            <a:off x="457201" y="398306"/>
            <a:ext cx="6106886" cy="790345"/>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The Competition </a:t>
            </a:r>
          </a:p>
          <a:p>
            <a:pPr>
              <a:lnSpc>
                <a:spcPct val="80000"/>
              </a:lnSpc>
            </a:pPr>
            <a:r>
              <a:rPr lang="en-US" sz="2800" b="1" dirty="0">
                <a:solidFill>
                  <a:srgbClr val="139346"/>
                </a:solidFill>
                <a:latin typeface="BTstyle" panose="02000507050000020004" pitchFamily="2" charset="0"/>
              </a:rPr>
              <a:t>In Homebuilders</a:t>
            </a:r>
          </a:p>
        </p:txBody>
      </p:sp>
      <p:sp>
        <p:nvSpPr>
          <p:cNvPr id="3" name="Rectangle 2">
            <a:extLst>
              <a:ext uri="{FF2B5EF4-FFF2-40B4-BE49-F238E27FC236}">
                <a16:creationId xmlns:a16="http://schemas.microsoft.com/office/drawing/2014/main" id="{40E403B5-02AF-6447-BDD7-C309DF9725FC}"/>
              </a:ext>
            </a:extLst>
          </p:cNvPr>
          <p:cNvSpPr/>
          <p:nvPr/>
        </p:nvSpPr>
        <p:spPr>
          <a:xfrm>
            <a:off x="2676147" y="1669875"/>
            <a:ext cx="6077706" cy="4616648"/>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Calypso Developments </a:t>
            </a:r>
            <a:r>
              <a:rPr lang="en-US" sz="1400" dirty="0">
                <a:solidFill>
                  <a:schemeClr val="tx1">
                    <a:lumMod val="65000"/>
                    <a:lumOff val="35000"/>
                  </a:schemeClr>
                </a:solidFill>
                <a:latin typeface="Roboto" panose="02000000000000000000" pitchFamily="2" charset="0"/>
                <a:ea typeface="Roboto" panose="02000000000000000000" pitchFamily="2" charset="0"/>
              </a:rPr>
              <a:t>is a company with 4 years experience and a project already in progress in Limon. However, we expect to be very successful against this project because our homes are more budget-friendly for potential homebuyers and we can offer better financing options.</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endParaRPr lang="en-US" sz="1400" b="1"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CONCASA</a:t>
            </a:r>
            <a:r>
              <a:rPr lang="en-US" sz="1400" dirty="0">
                <a:solidFill>
                  <a:schemeClr val="tx1">
                    <a:lumMod val="65000"/>
                    <a:lumOff val="35000"/>
                  </a:schemeClr>
                </a:solidFill>
                <a:latin typeface="Roboto" panose="02000000000000000000" pitchFamily="2" charset="0"/>
                <a:ea typeface="Roboto" panose="02000000000000000000" pitchFamily="2" charset="0"/>
              </a:rPr>
              <a:t> develops projects around the same price point and with similar financing options as Westfalia, but their focus is primarily in the San José GAM. This leaves most of the market outside the GAM to us.</a:t>
            </a:r>
          </a:p>
          <a:p>
            <a:pPr lvl="0">
              <a:lnSpc>
                <a:spcPct val="150000"/>
              </a:lnSpc>
            </a:pPr>
            <a:endParaRPr lang="en-US" sz="1400" dirty="0">
              <a:solidFill>
                <a:srgbClr val="00B050"/>
              </a:solidFill>
              <a:latin typeface="Roboto" panose="02000000000000000000" pitchFamily="2" charset="0"/>
              <a:ea typeface="Roboto" panose="02000000000000000000" pitchFamily="2" charset="0"/>
            </a:endParaRPr>
          </a:p>
          <a:p>
            <a:pPr lvl="0">
              <a:lnSpc>
                <a:spcPct val="150000"/>
              </a:lnSpc>
            </a:pPr>
            <a:endParaRPr lang="en-US" sz="1400" b="1"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VIVICON</a:t>
            </a:r>
            <a:r>
              <a:rPr lang="en-US" sz="1400" dirty="0">
                <a:solidFill>
                  <a:schemeClr val="tx1">
                    <a:lumMod val="65000"/>
                    <a:lumOff val="35000"/>
                  </a:schemeClr>
                </a:solidFill>
                <a:latin typeface="Roboto" panose="02000000000000000000" pitchFamily="2" charset="0"/>
                <a:ea typeface="Roboto" panose="02000000000000000000" pitchFamily="2" charset="0"/>
              </a:rPr>
              <a:t> has significant market experience and a solid track record, but they are not a direct competitor for Westfalia. The two current projects from VIVICON are located within the San José GAM and are priced for high income homebuyers.</a:t>
            </a:r>
          </a:p>
        </p:txBody>
      </p:sp>
      <p:pic>
        <p:nvPicPr>
          <p:cNvPr id="5" name="Picture 4">
            <a:extLst>
              <a:ext uri="{FF2B5EF4-FFF2-40B4-BE49-F238E27FC236}">
                <a16:creationId xmlns:a16="http://schemas.microsoft.com/office/drawing/2014/main" id="{A2DA243F-FB62-2942-880C-A8A7B015E178}"/>
              </a:ext>
            </a:extLst>
          </p:cNvPr>
          <p:cNvPicPr>
            <a:picLocks noChangeAspect="1"/>
          </p:cNvPicPr>
          <p:nvPr/>
        </p:nvPicPr>
        <p:blipFill>
          <a:blip r:embed="rId2"/>
          <a:stretch>
            <a:fillRect/>
          </a:stretch>
        </p:blipFill>
        <p:spPr>
          <a:xfrm>
            <a:off x="870437" y="1858665"/>
            <a:ext cx="1311729" cy="874486"/>
          </a:xfrm>
          <a:prstGeom prst="rect">
            <a:avLst/>
          </a:prstGeom>
        </p:spPr>
      </p:pic>
      <p:pic>
        <p:nvPicPr>
          <p:cNvPr id="6" name="Picture 5">
            <a:extLst>
              <a:ext uri="{FF2B5EF4-FFF2-40B4-BE49-F238E27FC236}">
                <a16:creationId xmlns:a16="http://schemas.microsoft.com/office/drawing/2014/main" id="{254B8B9C-9ED7-8448-A0CD-5E0D2249364E}"/>
              </a:ext>
            </a:extLst>
          </p:cNvPr>
          <p:cNvPicPr>
            <a:picLocks noChangeAspect="1"/>
          </p:cNvPicPr>
          <p:nvPr/>
        </p:nvPicPr>
        <p:blipFill>
          <a:blip r:embed="rId3"/>
          <a:stretch>
            <a:fillRect/>
          </a:stretch>
        </p:blipFill>
        <p:spPr>
          <a:xfrm>
            <a:off x="870437" y="3506355"/>
            <a:ext cx="1343968" cy="1343968"/>
          </a:xfrm>
          <a:prstGeom prst="rect">
            <a:avLst/>
          </a:prstGeom>
        </p:spPr>
      </p:pic>
      <p:pic>
        <p:nvPicPr>
          <p:cNvPr id="7" name="Picture 6">
            <a:extLst>
              <a:ext uri="{FF2B5EF4-FFF2-40B4-BE49-F238E27FC236}">
                <a16:creationId xmlns:a16="http://schemas.microsoft.com/office/drawing/2014/main" id="{3AA6ECA7-DB2B-0A42-8CEB-DA4BF6BA5DC3}"/>
              </a:ext>
            </a:extLst>
          </p:cNvPr>
          <p:cNvPicPr>
            <a:picLocks noChangeAspect="1"/>
          </p:cNvPicPr>
          <p:nvPr/>
        </p:nvPicPr>
        <p:blipFill>
          <a:blip r:embed="rId4"/>
          <a:stretch>
            <a:fillRect/>
          </a:stretch>
        </p:blipFill>
        <p:spPr>
          <a:xfrm>
            <a:off x="932401" y="4850323"/>
            <a:ext cx="1399652" cy="1399652"/>
          </a:xfrm>
          <a:prstGeom prst="rect">
            <a:avLst/>
          </a:prstGeom>
        </p:spPr>
      </p:pic>
    </p:spTree>
    <p:extLst>
      <p:ext uri="{BB962C8B-B14F-4D97-AF65-F5344CB8AC3E}">
        <p14:creationId xmlns:p14="http://schemas.microsoft.com/office/powerpoint/2010/main" val="511916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9439A4-22FC-104E-9408-8264AC42D0F3}"/>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Why </a:t>
            </a:r>
          </a:p>
          <a:p>
            <a:pPr>
              <a:lnSpc>
                <a:spcPct val="80000"/>
              </a:lnSpc>
            </a:pPr>
            <a:r>
              <a:rPr lang="en-US" sz="2800" b="1" dirty="0">
                <a:solidFill>
                  <a:srgbClr val="139346"/>
                </a:solidFill>
                <a:latin typeface="BTstyle" panose="02000507050000020004" pitchFamily="2" charset="0"/>
              </a:rPr>
              <a:t>Westfalia?</a:t>
            </a:r>
          </a:p>
        </p:txBody>
      </p:sp>
      <p:sp>
        <p:nvSpPr>
          <p:cNvPr id="3" name="Rectangle 2">
            <a:extLst>
              <a:ext uri="{FF2B5EF4-FFF2-40B4-BE49-F238E27FC236}">
                <a16:creationId xmlns:a16="http://schemas.microsoft.com/office/drawing/2014/main" id="{3C4D9975-28E8-4C4F-BCEE-3A81E33834E3}"/>
              </a:ext>
            </a:extLst>
          </p:cNvPr>
          <p:cNvSpPr/>
          <p:nvPr/>
        </p:nvSpPr>
        <p:spPr>
          <a:xfrm>
            <a:off x="465724" y="1277990"/>
            <a:ext cx="8375279" cy="738664"/>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With such a significant housing deficit in Costa Rica, why would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be the company to make an impact in the market?</a:t>
            </a:r>
          </a:p>
        </p:txBody>
      </p:sp>
      <p:sp>
        <p:nvSpPr>
          <p:cNvPr id="4" name="Rounded Rectangle 3">
            <a:extLst>
              <a:ext uri="{FF2B5EF4-FFF2-40B4-BE49-F238E27FC236}">
                <a16:creationId xmlns:a16="http://schemas.microsoft.com/office/drawing/2014/main" id="{CF331EC4-0AD5-1645-8153-64B2F497D559}"/>
              </a:ext>
            </a:extLst>
          </p:cNvPr>
          <p:cNvSpPr/>
          <p:nvPr/>
        </p:nvSpPr>
        <p:spPr>
          <a:xfrm>
            <a:off x="1828800" y="2504552"/>
            <a:ext cx="5486400" cy="924448"/>
          </a:xfrm>
          <a:prstGeom prst="roundRect">
            <a:avLst/>
          </a:prstGeom>
          <a:noFill/>
          <a:ln w="28575" cap="rnd">
            <a:solidFill>
              <a:srgbClr val="139346"/>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39542E-652F-A749-871B-378BB6B01F9B}"/>
              </a:ext>
            </a:extLst>
          </p:cNvPr>
          <p:cNvSpPr/>
          <p:nvPr/>
        </p:nvSpPr>
        <p:spPr>
          <a:xfrm>
            <a:off x="2257104" y="2762014"/>
            <a:ext cx="4629793" cy="400110"/>
          </a:xfrm>
          <a:prstGeom prst="rect">
            <a:avLst/>
          </a:prstGeom>
        </p:spPr>
        <p:txBody>
          <a:bodyPr wrap="none">
            <a:spAutoFit/>
          </a:bodyPr>
          <a:lstStyle/>
          <a:p>
            <a:pPr lvl="0" algn="ctr">
              <a:spcBef>
                <a:spcPts val="600"/>
              </a:spcBef>
            </a:pPr>
            <a:r>
              <a:rPr lang="en-US" sz="2000" b="1" dirty="0">
                <a:solidFill>
                  <a:schemeClr val="tx1">
                    <a:lumMod val="65000"/>
                    <a:lumOff val="35000"/>
                  </a:schemeClr>
                </a:solidFill>
                <a:latin typeface="Roboto" panose="02000000000000000000" pitchFamily="2" charset="0"/>
                <a:ea typeface="Roboto" panose="02000000000000000000" pitchFamily="2" charset="0"/>
              </a:rPr>
              <a:t>The key is in our permitting procedure.</a:t>
            </a:r>
          </a:p>
        </p:txBody>
      </p:sp>
      <p:sp>
        <p:nvSpPr>
          <p:cNvPr id="6" name="Rectangle 5">
            <a:extLst>
              <a:ext uri="{FF2B5EF4-FFF2-40B4-BE49-F238E27FC236}">
                <a16:creationId xmlns:a16="http://schemas.microsoft.com/office/drawing/2014/main" id="{F260A9AB-5427-9B4E-843A-51594DD8D55E}"/>
              </a:ext>
            </a:extLst>
          </p:cNvPr>
          <p:cNvSpPr/>
          <p:nvPr/>
        </p:nvSpPr>
        <p:spPr>
          <a:xfrm>
            <a:off x="465724" y="3932429"/>
            <a:ext cx="8375279" cy="1994777"/>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The first permit any development company needs in Costa Rica is a Use of Water permit. Outside of the San José GAM public water isn’t as reliable, so permitting becomes a lengthier process. </a:t>
            </a:r>
            <a:r>
              <a:rPr lang="en-US" sz="1400" b="1" dirty="0">
                <a:solidFill>
                  <a:schemeClr val="tx1">
                    <a:lumMod val="65000"/>
                    <a:lumOff val="35000"/>
                  </a:schemeClr>
                </a:solidFill>
                <a:latin typeface="Roboto" panose="02000000000000000000" pitchFamily="2" charset="0"/>
                <a:ea typeface="Roboto" panose="02000000000000000000" pitchFamily="2" charset="0"/>
              </a:rPr>
              <a:t>It can normally take 1-3 years to secure this permit.</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We have consulted with Costa Rican government authorities to plan the most efficient permitting process. By filing all permits jointly, </a:t>
            </a:r>
            <a:r>
              <a:rPr lang="en-US" sz="1400" b="1" dirty="0">
                <a:solidFill>
                  <a:schemeClr val="tx1">
                    <a:lumMod val="65000"/>
                    <a:lumOff val="35000"/>
                  </a:schemeClr>
                </a:solidFill>
                <a:latin typeface="Roboto" panose="02000000000000000000" pitchFamily="2" charset="0"/>
                <a:ea typeface="Roboto" panose="02000000000000000000" pitchFamily="2" charset="0"/>
              </a:rPr>
              <a:t>we can break ground up to 3 years before anyone else.</a:t>
            </a:r>
          </a:p>
        </p:txBody>
      </p:sp>
    </p:spTree>
    <p:extLst>
      <p:ext uri="{BB962C8B-B14F-4D97-AF65-F5344CB8AC3E}">
        <p14:creationId xmlns:p14="http://schemas.microsoft.com/office/powerpoint/2010/main" val="2716005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E53BD-5C63-6743-AFF9-9EA71613B47D}"/>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Development </a:t>
            </a:r>
          </a:p>
          <a:p>
            <a:pPr>
              <a:lnSpc>
                <a:spcPct val="80000"/>
              </a:lnSpc>
            </a:pPr>
            <a:r>
              <a:rPr lang="en-US" sz="2800" b="1" dirty="0">
                <a:solidFill>
                  <a:srgbClr val="139346"/>
                </a:solidFill>
                <a:latin typeface="BTstyle" panose="02000507050000020004" pitchFamily="2" charset="0"/>
              </a:rPr>
              <a:t>Plans</a:t>
            </a:r>
          </a:p>
        </p:txBody>
      </p:sp>
      <p:sp>
        <p:nvSpPr>
          <p:cNvPr id="3" name="Rectangle 2">
            <a:extLst>
              <a:ext uri="{FF2B5EF4-FFF2-40B4-BE49-F238E27FC236}">
                <a16:creationId xmlns:a16="http://schemas.microsoft.com/office/drawing/2014/main" id="{9EACEC66-3B47-A649-8C1A-F2EBFEA5C7FE}"/>
              </a:ext>
            </a:extLst>
          </p:cNvPr>
          <p:cNvSpPr/>
          <p:nvPr/>
        </p:nvSpPr>
        <p:spPr>
          <a:xfrm>
            <a:off x="465724" y="1277990"/>
            <a:ext cx="8375279" cy="738664"/>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Each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project will consist of 370-420 houses, 2-4 commercial spaces, and community amenities on 10-12 hectares (25-30 acres) of land.</a:t>
            </a:r>
          </a:p>
        </p:txBody>
      </p:sp>
      <p:sp>
        <p:nvSpPr>
          <p:cNvPr id="4" name="Rectangle 3">
            <a:extLst>
              <a:ext uri="{FF2B5EF4-FFF2-40B4-BE49-F238E27FC236}">
                <a16:creationId xmlns:a16="http://schemas.microsoft.com/office/drawing/2014/main" id="{3E5438C1-0A3E-4745-AED3-BE703010429C}"/>
              </a:ext>
            </a:extLst>
          </p:cNvPr>
          <p:cNvSpPr/>
          <p:nvPr/>
        </p:nvSpPr>
        <p:spPr>
          <a:xfrm>
            <a:off x="465724" y="2081180"/>
            <a:ext cx="8375279" cy="1025281"/>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Our first project will be located in Limon where we have already identified and designed a site for 406 homes and 2 commercial spaces. </a:t>
            </a:r>
            <a:r>
              <a:rPr lang="en-US" sz="1400" dirty="0">
                <a:solidFill>
                  <a:schemeClr val="tx1">
                    <a:lumMod val="65000"/>
                    <a:lumOff val="35000"/>
                  </a:schemeClr>
                </a:solidFill>
                <a:latin typeface="Roboto" panose="02000000000000000000" pitchFamily="2" charset="0"/>
                <a:ea typeface="Roboto" panose="02000000000000000000" pitchFamily="2" charset="0"/>
              </a:rPr>
              <a:t>We intend to begin in 2019, with delivery beginning Year 3 (2021) following a gestation period required for permitting and initial infrastructure construction.</a:t>
            </a:r>
          </a:p>
        </p:txBody>
      </p:sp>
      <p:sp>
        <p:nvSpPr>
          <p:cNvPr id="5" name="Rectangle 4">
            <a:extLst>
              <a:ext uri="{FF2B5EF4-FFF2-40B4-BE49-F238E27FC236}">
                <a16:creationId xmlns:a16="http://schemas.microsoft.com/office/drawing/2014/main" id="{BC104BB4-DAAA-D64A-A1C0-4BEED1A925B1}"/>
              </a:ext>
            </a:extLst>
          </p:cNvPr>
          <p:cNvSpPr/>
          <p:nvPr/>
        </p:nvSpPr>
        <p:spPr>
          <a:xfrm>
            <a:off x="457201" y="3204393"/>
            <a:ext cx="8375279" cy="70525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Future projects will begin in 2022 following sufficient sales of our first project. We will begin a new project every year thereafter.</a:t>
            </a:r>
          </a:p>
        </p:txBody>
      </p:sp>
      <p:pic>
        <p:nvPicPr>
          <p:cNvPr id="7" name="Picture 6">
            <a:extLst>
              <a:ext uri="{FF2B5EF4-FFF2-40B4-BE49-F238E27FC236}">
                <a16:creationId xmlns:a16="http://schemas.microsoft.com/office/drawing/2014/main" id="{B32B3C0D-6965-C846-82F2-6864C43A7086}"/>
              </a:ext>
            </a:extLst>
          </p:cNvPr>
          <p:cNvPicPr>
            <a:picLocks noChangeAspect="1"/>
          </p:cNvPicPr>
          <p:nvPr/>
        </p:nvPicPr>
        <p:blipFill>
          <a:blip r:embed="rId2"/>
          <a:stretch>
            <a:fillRect/>
          </a:stretch>
        </p:blipFill>
        <p:spPr>
          <a:xfrm>
            <a:off x="836756" y="3909651"/>
            <a:ext cx="7470487" cy="2775054"/>
          </a:xfrm>
          <a:prstGeom prst="rect">
            <a:avLst/>
          </a:prstGeom>
        </p:spPr>
      </p:pic>
    </p:spTree>
    <p:extLst>
      <p:ext uri="{BB962C8B-B14F-4D97-AF65-F5344CB8AC3E}">
        <p14:creationId xmlns:p14="http://schemas.microsoft.com/office/powerpoint/2010/main" val="2244741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A0C30D-0783-5841-A964-B3CA428A37BC}"/>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Homebuyer</a:t>
            </a:r>
          </a:p>
          <a:p>
            <a:pPr>
              <a:lnSpc>
                <a:spcPct val="80000"/>
              </a:lnSpc>
            </a:pPr>
            <a:r>
              <a:rPr lang="en-US" sz="2800" b="1" dirty="0">
                <a:solidFill>
                  <a:srgbClr val="139346"/>
                </a:solidFill>
                <a:latin typeface="BTstyle" panose="02000507050000020004" pitchFamily="2" charset="0"/>
              </a:rPr>
              <a:t>Acquisition</a:t>
            </a:r>
          </a:p>
        </p:txBody>
      </p:sp>
      <p:sp>
        <p:nvSpPr>
          <p:cNvPr id="3" name="Rectangle 2">
            <a:extLst>
              <a:ext uri="{FF2B5EF4-FFF2-40B4-BE49-F238E27FC236}">
                <a16:creationId xmlns:a16="http://schemas.microsoft.com/office/drawing/2014/main" id="{3C96A26D-C7CC-BB4C-88ED-830C49C6EAA5}"/>
              </a:ext>
            </a:extLst>
          </p:cNvPr>
          <p:cNvSpPr/>
          <p:nvPr/>
        </p:nvSpPr>
        <p:spPr>
          <a:xfrm>
            <a:off x="465724" y="1277990"/>
            <a:ext cx="8375279" cy="70525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Our primary method of homebuyer acquisition will be via direct sales of our sales team. They will be responsible for pre-selling homes following permit approval, working at a 5% commission.</a:t>
            </a:r>
          </a:p>
        </p:txBody>
      </p:sp>
      <p:sp>
        <p:nvSpPr>
          <p:cNvPr id="4" name="Rectangle 3">
            <a:extLst>
              <a:ext uri="{FF2B5EF4-FFF2-40B4-BE49-F238E27FC236}">
                <a16:creationId xmlns:a16="http://schemas.microsoft.com/office/drawing/2014/main" id="{B2439F57-B8F5-E74F-8232-1C4887E68EF0}"/>
              </a:ext>
            </a:extLst>
          </p:cNvPr>
          <p:cNvSpPr/>
          <p:nvPr/>
        </p:nvSpPr>
        <p:spPr>
          <a:xfrm>
            <a:off x="465724" y="2081180"/>
            <a:ext cx="8375279" cy="70525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All advertising strategies will direct interested parties to our website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westfaliahomes.com</a:t>
            </a:r>
            <a:r>
              <a:rPr lang="en-US" sz="1400" dirty="0">
                <a:solidFill>
                  <a:schemeClr val="tx1">
                    <a:lumMod val="65000"/>
                    <a:lumOff val="35000"/>
                  </a:schemeClr>
                </a:solidFill>
                <a:latin typeface="Roboto" panose="02000000000000000000" pitchFamily="2" charset="0"/>
                <a:ea typeface="Roboto" panose="02000000000000000000" pitchFamily="2" charset="0"/>
              </a:rPr>
              <a:t>) or to our sales team phone number.</a:t>
            </a:r>
          </a:p>
        </p:txBody>
      </p:sp>
      <p:sp>
        <p:nvSpPr>
          <p:cNvPr id="5" name="Rectangle 4">
            <a:extLst>
              <a:ext uri="{FF2B5EF4-FFF2-40B4-BE49-F238E27FC236}">
                <a16:creationId xmlns:a16="http://schemas.microsoft.com/office/drawing/2014/main" id="{BFD4A77E-0F3B-854D-8439-FE0524AE57DF}"/>
              </a:ext>
            </a:extLst>
          </p:cNvPr>
          <p:cNvSpPr/>
          <p:nvPr/>
        </p:nvSpPr>
        <p:spPr>
          <a:xfrm>
            <a:off x="836807" y="3016876"/>
            <a:ext cx="2176991" cy="702115"/>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Billboards surrounding the development site</a:t>
            </a:r>
          </a:p>
        </p:txBody>
      </p:sp>
      <p:sp>
        <p:nvSpPr>
          <p:cNvPr id="6" name="Rectangle 5">
            <a:extLst>
              <a:ext uri="{FF2B5EF4-FFF2-40B4-BE49-F238E27FC236}">
                <a16:creationId xmlns:a16="http://schemas.microsoft.com/office/drawing/2014/main" id="{B81F6262-6EC5-5E46-8F24-69C34B9DFD42}"/>
              </a:ext>
            </a:extLst>
          </p:cNvPr>
          <p:cNvSpPr/>
          <p:nvPr/>
        </p:nvSpPr>
        <p:spPr>
          <a:xfrm>
            <a:off x="4805794" y="2977459"/>
            <a:ext cx="3824922" cy="702115"/>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Online promotion via our website, online magazines, and home search databases</a:t>
            </a:r>
          </a:p>
        </p:txBody>
      </p:sp>
      <p:sp>
        <p:nvSpPr>
          <p:cNvPr id="7" name="Rectangle 6">
            <a:extLst>
              <a:ext uri="{FF2B5EF4-FFF2-40B4-BE49-F238E27FC236}">
                <a16:creationId xmlns:a16="http://schemas.microsoft.com/office/drawing/2014/main" id="{082E175E-6B51-AA4A-B6CE-35918B3F8670}"/>
              </a:ext>
            </a:extLst>
          </p:cNvPr>
          <p:cNvSpPr/>
          <p:nvPr/>
        </p:nvSpPr>
        <p:spPr>
          <a:xfrm>
            <a:off x="836807" y="3862612"/>
            <a:ext cx="3305580" cy="702115"/>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Presence at the country’s most prominent annual housing trade shows:</a:t>
            </a:r>
          </a:p>
        </p:txBody>
      </p:sp>
      <p:sp>
        <p:nvSpPr>
          <p:cNvPr id="9" name="Rectangle 8">
            <a:extLst>
              <a:ext uri="{FF2B5EF4-FFF2-40B4-BE49-F238E27FC236}">
                <a16:creationId xmlns:a16="http://schemas.microsoft.com/office/drawing/2014/main" id="{7F861D8F-8997-EB48-A0A1-6F57393E54CC}"/>
              </a:ext>
            </a:extLst>
          </p:cNvPr>
          <p:cNvSpPr/>
          <p:nvPr/>
        </p:nvSpPr>
        <p:spPr>
          <a:xfrm>
            <a:off x="1103240" y="4808831"/>
            <a:ext cx="1758328" cy="584775"/>
          </a:xfrm>
          <a:prstGeom prst="rect">
            <a:avLst/>
          </a:prstGeom>
        </p:spPr>
        <p:txBody>
          <a:bodyPr wrap="square">
            <a:spAutoFit/>
          </a:bodyPr>
          <a:lstStyle/>
          <a:p>
            <a:pPr lvl="0"/>
            <a:r>
              <a:rPr lang="en-US" sz="1400" dirty="0">
                <a:solidFill>
                  <a:schemeClr val="tx1">
                    <a:lumMod val="65000"/>
                    <a:lumOff val="35000"/>
                  </a:schemeClr>
                </a:solidFill>
                <a:latin typeface="Roboto" panose="02000000000000000000" pitchFamily="2" charset="0"/>
                <a:ea typeface="Roboto" panose="02000000000000000000" pitchFamily="2" charset="0"/>
              </a:rPr>
              <a:t>Expo </a:t>
            </a:r>
            <a:r>
              <a:rPr lang="en-US" sz="1400" dirty="0" err="1">
                <a:solidFill>
                  <a:schemeClr val="tx1">
                    <a:lumMod val="65000"/>
                    <a:lumOff val="35000"/>
                  </a:schemeClr>
                </a:solidFill>
                <a:latin typeface="Roboto" panose="02000000000000000000" pitchFamily="2" charset="0"/>
                <a:ea typeface="Roboto" panose="02000000000000000000" pitchFamily="2" charset="0"/>
              </a:rPr>
              <a:t>Construccion</a:t>
            </a: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r>
              <a:rPr lang="en-US" b="1" dirty="0">
                <a:solidFill>
                  <a:srgbClr val="45BFE2"/>
                </a:solidFill>
                <a:latin typeface="Roboto" panose="02000000000000000000" pitchFamily="2" charset="0"/>
                <a:ea typeface="Roboto" panose="02000000000000000000" pitchFamily="2" charset="0"/>
              </a:rPr>
              <a:t>32,000 visitors</a:t>
            </a:r>
          </a:p>
        </p:txBody>
      </p:sp>
      <p:sp>
        <p:nvSpPr>
          <p:cNvPr id="10" name="Rectangle 9">
            <a:extLst>
              <a:ext uri="{FF2B5EF4-FFF2-40B4-BE49-F238E27FC236}">
                <a16:creationId xmlns:a16="http://schemas.microsoft.com/office/drawing/2014/main" id="{D2EF7A17-F14A-AB4E-A997-2831B768773C}"/>
              </a:ext>
            </a:extLst>
          </p:cNvPr>
          <p:cNvSpPr/>
          <p:nvPr/>
        </p:nvSpPr>
        <p:spPr>
          <a:xfrm>
            <a:off x="1103240" y="5549479"/>
            <a:ext cx="1758328" cy="584775"/>
          </a:xfrm>
          <a:prstGeom prst="rect">
            <a:avLst/>
          </a:prstGeom>
        </p:spPr>
        <p:txBody>
          <a:bodyPr wrap="square">
            <a:spAutoFit/>
          </a:bodyPr>
          <a:lstStyle/>
          <a:p>
            <a:pPr lvl="0"/>
            <a:r>
              <a:rPr lang="en-US" sz="1400" dirty="0" err="1">
                <a:solidFill>
                  <a:schemeClr val="tx1">
                    <a:lumMod val="65000"/>
                    <a:lumOff val="35000"/>
                  </a:schemeClr>
                </a:solidFill>
                <a:latin typeface="Roboto" panose="02000000000000000000" pitchFamily="2" charset="0"/>
                <a:ea typeface="Roboto" panose="02000000000000000000" pitchFamily="2" charset="0"/>
              </a:rPr>
              <a:t>Expocasa</a:t>
            </a:r>
            <a:r>
              <a:rPr lang="en-US" sz="1400" dirty="0">
                <a:solidFill>
                  <a:schemeClr val="tx1">
                    <a:lumMod val="65000"/>
                    <a:lumOff val="35000"/>
                  </a:schemeClr>
                </a:solidFill>
                <a:latin typeface="Roboto" panose="02000000000000000000" pitchFamily="2" charset="0"/>
                <a:ea typeface="Roboto" panose="02000000000000000000" pitchFamily="2" charset="0"/>
              </a:rPr>
              <a:t> </a:t>
            </a:r>
          </a:p>
          <a:p>
            <a:pPr lvl="0"/>
            <a:r>
              <a:rPr lang="en-US" b="1" dirty="0">
                <a:solidFill>
                  <a:srgbClr val="45BFE2"/>
                </a:solidFill>
                <a:latin typeface="Roboto" panose="02000000000000000000" pitchFamily="2" charset="0"/>
                <a:ea typeface="Roboto" panose="02000000000000000000" pitchFamily="2" charset="0"/>
              </a:rPr>
              <a:t>25,000 visitors</a:t>
            </a:r>
          </a:p>
        </p:txBody>
      </p:sp>
      <p:sp>
        <p:nvSpPr>
          <p:cNvPr id="11" name="Rectangle 10">
            <a:extLst>
              <a:ext uri="{FF2B5EF4-FFF2-40B4-BE49-F238E27FC236}">
                <a16:creationId xmlns:a16="http://schemas.microsoft.com/office/drawing/2014/main" id="{0670C425-97A5-A843-9C46-04125D74BA59}"/>
              </a:ext>
            </a:extLst>
          </p:cNvPr>
          <p:cNvSpPr/>
          <p:nvPr/>
        </p:nvSpPr>
        <p:spPr>
          <a:xfrm>
            <a:off x="4822656" y="3862612"/>
            <a:ext cx="3516656" cy="705258"/>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Print promotions via real estate magazines and classifieds</a:t>
            </a:r>
          </a:p>
        </p:txBody>
      </p:sp>
      <p:sp>
        <p:nvSpPr>
          <p:cNvPr id="12" name="Rectangle 11">
            <a:extLst>
              <a:ext uri="{FF2B5EF4-FFF2-40B4-BE49-F238E27FC236}">
                <a16:creationId xmlns:a16="http://schemas.microsoft.com/office/drawing/2014/main" id="{DF09746E-03A2-3444-A9FE-4F94B0A67430}"/>
              </a:ext>
            </a:extLst>
          </p:cNvPr>
          <p:cNvSpPr/>
          <p:nvPr/>
        </p:nvSpPr>
        <p:spPr>
          <a:xfrm>
            <a:off x="4995925" y="4808831"/>
            <a:ext cx="3603912" cy="584775"/>
          </a:xfrm>
          <a:prstGeom prst="rect">
            <a:avLst/>
          </a:prstGeom>
        </p:spPr>
        <p:txBody>
          <a:bodyPr wrap="square">
            <a:spAutoFit/>
          </a:bodyPr>
          <a:lstStyle/>
          <a:p>
            <a:r>
              <a:rPr lang="en-US" sz="1400" dirty="0">
                <a:solidFill>
                  <a:schemeClr val="tx1">
                    <a:lumMod val="65000"/>
                    <a:lumOff val="35000"/>
                  </a:schemeClr>
                </a:solidFill>
                <a:latin typeface="Roboto" panose="02000000000000000000" pitchFamily="2" charset="0"/>
                <a:ea typeface="Roboto" panose="02000000000000000000" pitchFamily="2" charset="0"/>
              </a:rPr>
              <a:t>For Sale by Owner monthly distribution of </a:t>
            </a:r>
            <a:r>
              <a:rPr lang="en-US" b="1" dirty="0">
                <a:solidFill>
                  <a:srgbClr val="139346"/>
                </a:solidFill>
                <a:latin typeface="Roboto" panose="02000000000000000000" pitchFamily="2" charset="0"/>
                <a:ea typeface="Roboto" panose="02000000000000000000" pitchFamily="2" charset="0"/>
              </a:rPr>
              <a:t>20,000 free copies</a:t>
            </a:r>
          </a:p>
        </p:txBody>
      </p:sp>
      <p:sp>
        <p:nvSpPr>
          <p:cNvPr id="13" name="Rectangle 12">
            <a:extLst>
              <a:ext uri="{FF2B5EF4-FFF2-40B4-BE49-F238E27FC236}">
                <a16:creationId xmlns:a16="http://schemas.microsoft.com/office/drawing/2014/main" id="{8556D05B-2BA0-1D47-998E-4A50EEC71203}"/>
              </a:ext>
            </a:extLst>
          </p:cNvPr>
          <p:cNvSpPr/>
          <p:nvPr/>
        </p:nvSpPr>
        <p:spPr>
          <a:xfrm>
            <a:off x="4995924" y="5549479"/>
            <a:ext cx="4206813" cy="584775"/>
          </a:xfrm>
          <a:prstGeom prst="rect">
            <a:avLst/>
          </a:prstGeom>
        </p:spPr>
        <p:txBody>
          <a:bodyPr wrap="square">
            <a:spAutoFit/>
          </a:bodyPr>
          <a:lstStyle/>
          <a:p>
            <a:r>
              <a:rPr lang="en-US" sz="1400" dirty="0">
                <a:solidFill>
                  <a:schemeClr val="tx1">
                    <a:lumMod val="65000"/>
                    <a:lumOff val="35000"/>
                  </a:schemeClr>
                </a:solidFill>
                <a:latin typeface="Roboto" panose="02000000000000000000" pitchFamily="2" charset="0"/>
                <a:ea typeface="Roboto" panose="02000000000000000000" pitchFamily="2" charset="0"/>
              </a:rPr>
              <a:t>Property Hunters Costa Rica monthly distribution </a:t>
            </a:r>
          </a:p>
          <a:p>
            <a:pPr lvl="0"/>
            <a:r>
              <a:rPr lang="en-US" b="1" dirty="0">
                <a:solidFill>
                  <a:srgbClr val="139346"/>
                </a:solidFill>
                <a:latin typeface="Roboto" panose="02000000000000000000" pitchFamily="2" charset="0"/>
                <a:ea typeface="Roboto" panose="02000000000000000000" pitchFamily="2" charset="0"/>
              </a:rPr>
              <a:t>30,000 print/39,500 digital</a:t>
            </a:r>
          </a:p>
        </p:txBody>
      </p:sp>
      <p:cxnSp>
        <p:nvCxnSpPr>
          <p:cNvPr id="14" name="Straight Connector 13">
            <a:extLst>
              <a:ext uri="{FF2B5EF4-FFF2-40B4-BE49-F238E27FC236}">
                <a16:creationId xmlns:a16="http://schemas.microsoft.com/office/drawing/2014/main" id="{0200E728-509A-544A-BEF3-C6273EE78FE5}"/>
              </a:ext>
            </a:extLst>
          </p:cNvPr>
          <p:cNvCxnSpPr>
            <a:cxnSpLocks/>
          </p:cNvCxnSpPr>
          <p:nvPr/>
        </p:nvCxnSpPr>
        <p:spPr>
          <a:xfrm>
            <a:off x="283143" y="3836512"/>
            <a:ext cx="861143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566C8DB-EB72-654D-A15D-54B74ED1A7CB}"/>
              </a:ext>
            </a:extLst>
          </p:cNvPr>
          <p:cNvCxnSpPr>
            <a:cxnSpLocks/>
          </p:cNvCxnSpPr>
          <p:nvPr/>
        </p:nvCxnSpPr>
        <p:spPr>
          <a:xfrm flipV="1">
            <a:off x="4243867" y="3016876"/>
            <a:ext cx="0" cy="32358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70B08265-FC02-4A47-B75E-7693FF2D64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46857" y="4076509"/>
            <a:ext cx="274320" cy="274320"/>
          </a:xfrm>
          <a:prstGeom prst="rect">
            <a:avLst/>
          </a:prstGeom>
        </p:spPr>
      </p:pic>
      <p:pic>
        <p:nvPicPr>
          <p:cNvPr id="21" name="Graphic 20">
            <a:extLst>
              <a:ext uri="{FF2B5EF4-FFF2-40B4-BE49-F238E27FC236}">
                <a16:creationId xmlns:a16="http://schemas.microsoft.com/office/drawing/2014/main" id="{B5C3CF82-E191-B940-A4D8-462CACA7495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7056" y="3230773"/>
            <a:ext cx="274320" cy="274320"/>
          </a:xfrm>
          <a:prstGeom prst="rect">
            <a:avLst/>
          </a:prstGeom>
        </p:spPr>
      </p:pic>
      <p:pic>
        <p:nvPicPr>
          <p:cNvPr id="23" name="Graphic 22">
            <a:extLst>
              <a:ext uri="{FF2B5EF4-FFF2-40B4-BE49-F238E27FC236}">
                <a16:creationId xmlns:a16="http://schemas.microsoft.com/office/drawing/2014/main" id="{0DDB9D1A-B6D8-CF4E-B2FA-4648749F5F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225" y="4076509"/>
            <a:ext cx="274320" cy="274320"/>
          </a:xfrm>
          <a:prstGeom prst="rect">
            <a:avLst/>
          </a:prstGeom>
        </p:spPr>
      </p:pic>
      <p:pic>
        <p:nvPicPr>
          <p:cNvPr id="25" name="Graphic 24">
            <a:extLst>
              <a:ext uri="{FF2B5EF4-FFF2-40B4-BE49-F238E27FC236}">
                <a16:creationId xmlns:a16="http://schemas.microsoft.com/office/drawing/2014/main" id="{DDFC87E6-738A-D941-A1FF-DB34D062068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7225" y="3231441"/>
            <a:ext cx="274320" cy="274320"/>
          </a:xfrm>
          <a:prstGeom prst="rect">
            <a:avLst/>
          </a:prstGeom>
        </p:spPr>
      </p:pic>
    </p:spTree>
    <p:extLst>
      <p:ext uri="{BB962C8B-B14F-4D97-AF65-F5344CB8AC3E}">
        <p14:creationId xmlns:p14="http://schemas.microsoft.com/office/powerpoint/2010/main" val="3367971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99F375-FD20-9E4E-868A-768E63C30DFB}"/>
              </a:ext>
            </a:extLst>
          </p:cNvPr>
          <p:cNvSpPr/>
          <p:nvPr/>
        </p:nvSpPr>
        <p:spPr>
          <a:xfrm>
            <a:off x="457201" y="398306"/>
            <a:ext cx="6106886" cy="781752"/>
          </a:xfrm>
          <a:prstGeom prst="rect">
            <a:avLst/>
          </a:prstGeom>
        </p:spPr>
        <p:txBody>
          <a:bodyPr wrap="square">
            <a:spAutoFit/>
          </a:bodyPr>
          <a:lstStyle/>
          <a:p>
            <a:pPr>
              <a:lnSpc>
                <a:spcPct val="80000"/>
              </a:lnSpc>
            </a:pPr>
            <a:r>
              <a:rPr lang="en-US" sz="2800" b="1" dirty="0">
                <a:solidFill>
                  <a:srgbClr val="45BFE2"/>
                </a:solidFill>
                <a:latin typeface="BTstyle" panose="02000507050000020004" pitchFamily="2" charset="0"/>
              </a:rPr>
              <a:t>Why </a:t>
            </a:r>
          </a:p>
          <a:p>
            <a:pPr>
              <a:lnSpc>
                <a:spcPct val="80000"/>
              </a:lnSpc>
            </a:pPr>
            <a:r>
              <a:rPr lang="en-US" sz="2800" b="1" dirty="0">
                <a:solidFill>
                  <a:srgbClr val="139346"/>
                </a:solidFill>
                <a:latin typeface="BTstyle" panose="02000507050000020004" pitchFamily="2" charset="0"/>
              </a:rPr>
              <a:t>Invest?</a:t>
            </a:r>
          </a:p>
        </p:txBody>
      </p:sp>
      <p:sp>
        <p:nvSpPr>
          <p:cNvPr id="3" name="Rectangle 2">
            <a:extLst>
              <a:ext uri="{FF2B5EF4-FFF2-40B4-BE49-F238E27FC236}">
                <a16:creationId xmlns:a16="http://schemas.microsoft.com/office/drawing/2014/main" id="{A14ACF9A-E553-6F48-92C7-915139835FD7}"/>
              </a:ext>
            </a:extLst>
          </p:cNvPr>
          <p:cNvSpPr/>
          <p:nvPr/>
        </p:nvSpPr>
        <p:spPr>
          <a:xfrm>
            <a:off x="465725" y="1277990"/>
            <a:ext cx="5352272" cy="1708160"/>
          </a:xfrm>
          <a:prstGeom prst="rect">
            <a:avLst/>
          </a:prstGeom>
        </p:spPr>
        <p:txBody>
          <a:bodyPr wrap="square">
            <a:spAutoFit/>
          </a:bodyPr>
          <a:lstStyle/>
          <a:p>
            <a:pPr lvl="0">
              <a:lnSpc>
                <a:spcPct val="150000"/>
              </a:lnSpc>
            </a:pPr>
            <a:r>
              <a:rPr lang="en-US" sz="1400" dirty="0">
                <a:solidFill>
                  <a:schemeClr val="tx1">
                    <a:lumMod val="65000"/>
                    <a:lumOff val="35000"/>
                  </a:schemeClr>
                </a:solidFill>
                <a:latin typeface="Roboto" panose="02000000000000000000" pitchFamily="2" charset="0"/>
                <a:ea typeface="Roboto" panose="02000000000000000000" pitchFamily="2" charset="0"/>
              </a:rPr>
              <a:t>Those of us at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would like to thank you for taking the time to learn about our company, our plans to provide homes in underserved Costa Rican markets, and this investment opportunity. Investors are invited to get involved with a passionate and experienced team delivering value via:</a:t>
            </a:r>
          </a:p>
        </p:txBody>
      </p:sp>
      <p:sp>
        <p:nvSpPr>
          <p:cNvPr id="4" name="Rectangle 3">
            <a:extLst>
              <a:ext uri="{FF2B5EF4-FFF2-40B4-BE49-F238E27FC236}">
                <a16:creationId xmlns:a16="http://schemas.microsoft.com/office/drawing/2014/main" id="{7198D378-5321-B94F-895D-A0980BDCD49A}"/>
              </a:ext>
            </a:extLst>
          </p:cNvPr>
          <p:cNvSpPr/>
          <p:nvPr/>
        </p:nvSpPr>
        <p:spPr>
          <a:xfrm>
            <a:off x="457201" y="3148017"/>
            <a:ext cx="4968909" cy="3000821"/>
          </a:xfrm>
          <a:prstGeom prst="rect">
            <a:avLst/>
          </a:prstGeom>
        </p:spPr>
        <p:txBody>
          <a:bodyPr wrap="square">
            <a:spAutoFit/>
          </a:bodyPr>
          <a:lstStyle/>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Affordable homes for middle-class homebuyers </a:t>
            </a:r>
            <a:r>
              <a:rPr lang="en-US" sz="1400" dirty="0">
                <a:solidFill>
                  <a:schemeClr val="tx1">
                    <a:lumMod val="65000"/>
                    <a:lumOff val="35000"/>
                  </a:schemeClr>
                </a:solidFill>
                <a:latin typeface="Roboto" panose="02000000000000000000" pitchFamily="2" charset="0"/>
                <a:ea typeface="Roboto" panose="02000000000000000000" pitchFamily="2" charset="0"/>
              </a:rPr>
              <a:t>who represent 37.78% of the market in cities outside the San José Greater Metropolitan Area.</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An experienced management team </a:t>
            </a:r>
            <a:r>
              <a:rPr lang="en-US" sz="1400" dirty="0">
                <a:solidFill>
                  <a:schemeClr val="tx1">
                    <a:lumMod val="65000"/>
                    <a:lumOff val="35000"/>
                  </a:schemeClr>
                </a:solidFill>
                <a:latin typeface="Roboto" panose="02000000000000000000" pitchFamily="2" charset="0"/>
                <a:ea typeface="Roboto" panose="02000000000000000000" pitchFamily="2" charset="0"/>
              </a:rPr>
              <a:t>with over 100 combined years in real estate, construction, and local property law.</a:t>
            </a:r>
          </a:p>
          <a:p>
            <a:pPr lvl="0">
              <a:lnSpc>
                <a:spcPct val="150000"/>
              </a:lnSpc>
            </a:pPr>
            <a:endParaRPr lang="en-US" sz="1400" dirty="0">
              <a:solidFill>
                <a:schemeClr val="tx1">
                  <a:lumMod val="65000"/>
                  <a:lumOff val="35000"/>
                </a:schemeClr>
              </a:solidFill>
              <a:latin typeface="Roboto" panose="02000000000000000000" pitchFamily="2" charset="0"/>
              <a:ea typeface="Roboto" panose="02000000000000000000" pitchFamily="2" charset="0"/>
            </a:endParaRPr>
          </a:p>
          <a:p>
            <a:pPr lvl="0">
              <a:lnSpc>
                <a:spcPct val="150000"/>
              </a:lnSpc>
            </a:pPr>
            <a:r>
              <a:rPr lang="en-US" sz="1400" b="1" dirty="0">
                <a:solidFill>
                  <a:schemeClr val="tx1">
                    <a:lumMod val="65000"/>
                    <a:lumOff val="35000"/>
                  </a:schemeClr>
                </a:solidFill>
                <a:latin typeface="Roboto" panose="02000000000000000000" pitchFamily="2" charset="0"/>
                <a:ea typeface="Roboto" panose="02000000000000000000" pitchFamily="2" charset="0"/>
              </a:rPr>
              <a:t>The potential for significant ROI </a:t>
            </a:r>
            <a:r>
              <a:rPr lang="en-US" sz="1400" dirty="0">
                <a:solidFill>
                  <a:schemeClr val="tx1">
                    <a:lumMod val="65000"/>
                    <a:lumOff val="35000"/>
                  </a:schemeClr>
                </a:solidFill>
                <a:latin typeface="Roboto" panose="02000000000000000000" pitchFamily="2" charset="0"/>
                <a:ea typeface="Roboto" panose="02000000000000000000" pitchFamily="2" charset="0"/>
              </a:rPr>
              <a:t>as </a:t>
            </a:r>
            <a:r>
              <a:rPr lang="en-US" sz="1400" dirty="0" err="1">
                <a:solidFill>
                  <a:schemeClr val="tx1">
                    <a:lumMod val="65000"/>
                    <a:lumOff val="35000"/>
                  </a:schemeClr>
                </a:solidFill>
                <a:latin typeface="Roboto" panose="02000000000000000000" pitchFamily="2" charset="0"/>
                <a:ea typeface="Roboto" panose="02000000000000000000" pitchFamily="2" charset="0"/>
              </a:rPr>
              <a:t>Westfalia</a:t>
            </a:r>
            <a:r>
              <a:rPr lang="en-US" sz="1400" dirty="0">
                <a:solidFill>
                  <a:schemeClr val="tx1">
                    <a:lumMod val="65000"/>
                    <a:lumOff val="35000"/>
                  </a:schemeClr>
                </a:solidFill>
                <a:latin typeface="Roboto" panose="02000000000000000000" pitchFamily="2" charset="0"/>
                <a:ea typeface="Roboto" panose="02000000000000000000" pitchFamily="2" charset="0"/>
              </a:rPr>
              <a:t> Developments aims to impact the Costa Rican housing market, which is currently facing a $15.85 billion deficit. </a:t>
            </a:r>
          </a:p>
        </p:txBody>
      </p:sp>
      <p:sp>
        <p:nvSpPr>
          <p:cNvPr id="5" name="Rectangle 4">
            <a:extLst>
              <a:ext uri="{FF2B5EF4-FFF2-40B4-BE49-F238E27FC236}">
                <a16:creationId xmlns:a16="http://schemas.microsoft.com/office/drawing/2014/main" id="{6C378DE9-93C8-0949-8DDA-1E36147D1050}"/>
              </a:ext>
            </a:extLst>
          </p:cNvPr>
          <p:cNvSpPr/>
          <p:nvPr/>
        </p:nvSpPr>
        <p:spPr>
          <a:xfrm>
            <a:off x="5817997" y="0"/>
            <a:ext cx="3326003"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CCE0CFE-142C-9A43-8176-4947E7ADBC1E}"/>
              </a:ext>
            </a:extLst>
          </p:cNvPr>
          <p:cNvSpPr/>
          <p:nvPr/>
        </p:nvSpPr>
        <p:spPr>
          <a:xfrm>
            <a:off x="6114423" y="2719081"/>
            <a:ext cx="2733151" cy="1672253"/>
          </a:xfrm>
          <a:prstGeom prst="rect">
            <a:avLst/>
          </a:prstGeom>
        </p:spPr>
        <p:txBody>
          <a:bodyPr wrap="square">
            <a:spAutoFit/>
          </a:bodyPr>
          <a:lstStyle/>
          <a:p>
            <a:pPr lvl="0" algn="ctr">
              <a:lnSpc>
                <a:spcPct val="150000"/>
              </a:lnSpc>
            </a:pPr>
            <a:r>
              <a:rPr lang="en-US" sz="1400" dirty="0">
                <a:solidFill>
                  <a:schemeClr val="bg1"/>
                </a:solidFill>
                <a:latin typeface="Roboto" panose="02000000000000000000" pitchFamily="2" charset="0"/>
                <a:ea typeface="Roboto" panose="02000000000000000000" pitchFamily="2" charset="0"/>
              </a:rPr>
              <a:t>Clinton Cruickshank</a:t>
            </a:r>
          </a:p>
          <a:p>
            <a:pPr lvl="0" algn="ctr">
              <a:lnSpc>
                <a:spcPct val="150000"/>
              </a:lnSpc>
            </a:pPr>
            <a:endParaRPr lang="en-US" sz="1400" dirty="0">
              <a:solidFill>
                <a:schemeClr val="bg1"/>
              </a:solidFill>
              <a:latin typeface="Roboto" panose="02000000000000000000" pitchFamily="2" charset="0"/>
              <a:ea typeface="Roboto" panose="02000000000000000000" pitchFamily="2" charset="0"/>
            </a:endParaRPr>
          </a:p>
          <a:p>
            <a:pPr lvl="0" algn="ctr">
              <a:lnSpc>
                <a:spcPct val="150000"/>
              </a:lnSpc>
            </a:pPr>
            <a:endParaRPr lang="en-US" sz="1400" dirty="0">
              <a:solidFill>
                <a:schemeClr val="bg1"/>
              </a:solidFill>
              <a:latin typeface="Roboto" panose="02000000000000000000" pitchFamily="2" charset="0"/>
              <a:ea typeface="Roboto" panose="02000000000000000000" pitchFamily="2" charset="0"/>
            </a:endParaRPr>
          </a:p>
          <a:p>
            <a:pPr lvl="0" algn="ctr">
              <a:lnSpc>
                <a:spcPct val="150000"/>
              </a:lnSpc>
            </a:pPr>
            <a:endParaRPr lang="en-US" sz="1400" dirty="0">
              <a:solidFill>
                <a:schemeClr val="bg1"/>
              </a:solidFill>
              <a:latin typeface="Roboto" panose="02000000000000000000" pitchFamily="2" charset="0"/>
              <a:ea typeface="Roboto" panose="02000000000000000000" pitchFamily="2" charset="0"/>
            </a:endParaRPr>
          </a:p>
          <a:p>
            <a:pPr lvl="0" algn="ctr">
              <a:lnSpc>
                <a:spcPct val="150000"/>
              </a:lnSpc>
            </a:pPr>
            <a:r>
              <a:rPr lang="en-US" sz="1400" dirty="0" err="1">
                <a:solidFill>
                  <a:schemeClr val="bg1"/>
                </a:solidFill>
                <a:latin typeface="Roboto" panose="02000000000000000000" pitchFamily="2" charset="0"/>
                <a:ea typeface="Roboto" panose="02000000000000000000" pitchFamily="2" charset="0"/>
              </a:rPr>
              <a:t>westfaliahomes.com</a:t>
            </a:r>
            <a:endParaRPr lang="en-US" sz="1400" dirty="0">
              <a:solidFill>
                <a:schemeClr val="bg1"/>
              </a:solidFill>
              <a:latin typeface="Roboto" panose="02000000000000000000" pitchFamily="2" charset="0"/>
              <a:ea typeface="Roboto" panose="02000000000000000000" pitchFamily="2" charset="0"/>
            </a:endParaRPr>
          </a:p>
        </p:txBody>
      </p:sp>
      <p:pic>
        <p:nvPicPr>
          <p:cNvPr id="7" name="Picture 6">
            <a:extLst>
              <a:ext uri="{FF2B5EF4-FFF2-40B4-BE49-F238E27FC236}">
                <a16:creationId xmlns:a16="http://schemas.microsoft.com/office/drawing/2014/main" id="{0A73B191-A820-D645-A2F6-E54CD38596F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006234" y="1766815"/>
            <a:ext cx="949529" cy="952266"/>
          </a:xfrm>
          <a:prstGeom prst="ellipse">
            <a:avLst/>
          </a:prstGeom>
          <a:ln>
            <a:noFill/>
          </a:ln>
        </p:spPr>
      </p:pic>
      <p:pic>
        <p:nvPicPr>
          <p:cNvPr id="9" name="Picture 8">
            <a:extLst>
              <a:ext uri="{FF2B5EF4-FFF2-40B4-BE49-F238E27FC236}">
                <a16:creationId xmlns:a16="http://schemas.microsoft.com/office/drawing/2014/main" id="{F2888879-D222-4FAE-913A-BCFCD0F6B484}"/>
              </a:ext>
            </a:extLst>
          </p:cNvPr>
          <p:cNvPicPr>
            <a:picLocks noChangeAspect="1"/>
          </p:cNvPicPr>
          <p:nvPr/>
        </p:nvPicPr>
        <p:blipFill>
          <a:blip r:embed="rId3"/>
          <a:stretch>
            <a:fillRect/>
          </a:stretch>
        </p:blipFill>
        <p:spPr>
          <a:xfrm>
            <a:off x="6160942" y="5570418"/>
            <a:ext cx="2640112" cy="1042177"/>
          </a:xfrm>
          <a:prstGeom prst="rect">
            <a:avLst/>
          </a:prstGeom>
        </p:spPr>
      </p:pic>
    </p:spTree>
    <p:extLst>
      <p:ext uri="{BB962C8B-B14F-4D97-AF65-F5344CB8AC3E}">
        <p14:creationId xmlns:p14="http://schemas.microsoft.com/office/powerpoint/2010/main" val="27319756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479E466-B06F-AE4F-A671-2777B28C8B87}" vid="{B888C9D8-96AC-9D47-92DC-BE443A72397F}"/>
    </a:ext>
  </a:extLst>
</a:theme>
</file>

<file path=docProps/app.xml><?xml version="1.0" encoding="utf-8"?>
<Properties xmlns="http://schemas.openxmlformats.org/officeDocument/2006/extended-properties" xmlns:vt="http://schemas.openxmlformats.org/officeDocument/2006/docPropsVTypes">
  <Template>Office Theme</Template>
  <TotalTime>1073</TotalTime>
  <Words>1784</Words>
  <Application>Microsoft Office PowerPoint</Application>
  <PresentationFormat>On-screen Show (4:3)</PresentationFormat>
  <Paragraphs>153</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BTstyle</vt:lpstr>
      <vt:lpstr>Calibri</vt:lpstr>
      <vt:lpstr>Calibri Light</vt:lpstr>
      <vt:lpstr>Courier New</vt:lpstr>
      <vt:lpstr>Helvetica Neue</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Ryan Quinto</dc:creator>
  <cp:lastModifiedBy>Paul Camper</cp:lastModifiedBy>
  <cp:revision>116</cp:revision>
  <cp:lastPrinted>2018-07-06T09:27:41Z</cp:lastPrinted>
  <dcterms:created xsi:type="dcterms:W3CDTF">2018-07-05T22:09:53Z</dcterms:created>
  <dcterms:modified xsi:type="dcterms:W3CDTF">2019-02-06T17:05:17Z</dcterms:modified>
</cp:coreProperties>
</file>