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guide id="3" pos="1440" userDrawn="1">
          <p15:clr>
            <a:srgbClr val="A4A3A4"/>
          </p15:clr>
        </p15:guide>
        <p15:guide id="4" pos="43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it Estep" initials="KE"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A3C"/>
    <a:srgbClr val="27FFC1"/>
    <a:srgbClr val="CFF7FF"/>
    <a:srgbClr val="1CAF84"/>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67"/>
    <p:restoredTop sz="94868"/>
  </p:normalViewPr>
  <p:slideViewPr>
    <p:cSldViewPr snapToGrid="0" snapToObjects="1" showGuides="1">
      <p:cViewPr varScale="1">
        <p:scale>
          <a:sx n="84" d="100"/>
          <a:sy n="84" d="100"/>
        </p:scale>
        <p:origin x="1094" y="36"/>
      </p:cViewPr>
      <p:guideLst>
        <p:guide orient="horz" pos="2184"/>
        <p:guide pos="2880"/>
        <p:guide pos="1440"/>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3A3A3C"/>
            </a:solidFill>
            <a:ln>
              <a:noFill/>
            </a:ln>
            <a:effectLst/>
          </c:spPr>
          <c:invertIfNegative val="0"/>
          <c:dLbls>
            <c:dLbl>
              <c:idx val="0"/>
              <c:tx>
                <c:rich>
                  <a:bodyPr/>
                  <a:lstStyle/>
                  <a:p>
                    <a:r>
                      <a:rPr lang="en-US" baseline="30000" dirty="0"/>
                      <a:t>$</a:t>
                    </a:r>
                    <a:r>
                      <a:rPr lang="en-US" dirty="0"/>
                      <a:t>83,000</a:t>
                    </a:r>
                    <a:endParaRPr lang="en-US" baseline="30000"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FE-48C7-8F24-80B23218BED1}"/>
                </c:ext>
              </c:extLst>
            </c:dLbl>
            <c:dLbl>
              <c:idx val="1"/>
              <c:tx>
                <c:rich>
                  <a:bodyPr/>
                  <a:lstStyle/>
                  <a:p>
                    <a:r>
                      <a:rPr lang="en-US" sz="1800" b="1" i="0" u="none" strike="noStrike" kern="1200" baseline="30000" dirty="0">
                        <a:solidFill>
                          <a:srgbClr val="1CAF84"/>
                        </a:solidFill>
                      </a:rPr>
                      <a:t>$</a:t>
                    </a:r>
                    <a:fld id="{8C371F81-E89E-F64E-BE99-384FDE761B61}" type="VALUE">
                      <a:rPr lang="en-US" smtClean="0"/>
                      <a:pPr/>
                      <a:t>[VALUE]</a:t>
                    </a:fld>
                    <a:endParaRPr lang="en-US" sz="1800" b="1" i="0" u="none" strike="noStrike" kern="1200" baseline="30000" dirty="0">
                      <a:solidFill>
                        <a:srgbClr val="1CAF84"/>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BFE-48C7-8F24-80B23218BED1}"/>
                </c:ext>
              </c:extLst>
            </c:dLbl>
            <c:dLbl>
              <c:idx val="2"/>
              <c:tx>
                <c:rich>
                  <a:bodyPr/>
                  <a:lstStyle/>
                  <a:p>
                    <a:r>
                      <a:rPr lang="en-US" sz="1800" b="1" i="0" u="none" strike="noStrike" kern="1200" baseline="30000" dirty="0">
                        <a:solidFill>
                          <a:srgbClr val="1CAF84"/>
                        </a:solidFill>
                      </a:rPr>
                      <a:t>$</a:t>
                    </a:r>
                    <a:fld id="{920097DD-D925-EB42-9B3E-D85F2269BA43}" type="VALUE">
                      <a:rPr lang="en-US" baseline="0" smtClean="0"/>
                      <a:pPr/>
                      <a:t>[VALUE]</a:t>
                    </a:fld>
                    <a:endParaRPr lang="en-US" sz="1800" b="1" i="0" u="none" strike="noStrike" kern="1200" baseline="30000" dirty="0">
                      <a:solidFill>
                        <a:srgbClr val="1CAF84"/>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BFE-48C7-8F24-80B23218BED1}"/>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1CAF84"/>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Year 1</c:v>
                </c:pt>
                <c:pt idx="1">
                  <c:v>Year 2</c:v>
                </c:pt>
                <c:pt idx="2">
                  <c:v>Year 3</c:v>
                </c:pt>
              </c:strCache>
            </c:strRef>
          </c:cat>
          <c:val>
            <c:numRef>
              <c:f>Sheet1!$B$2:$B$4</c:f>
              <c:numCache>
                <c:formatCode>_(* #,##0_);_(* \(#,##0\);_(* "-"??_);_(@_)</c:formatCode>
                <c:ptCount val="3"/>
                <c:pt idx="0">
                  <c:v>81000</c:v>
                </c:pt>
                <c:pt idx="1">
                  <c:v>800000</c:v>
                </c:pt>
                <c:pt idx="2">
                  <c:v>2500000</c:v>
                </c:pt>
              </c:numCache>
            </c:numRef>
          </c:val>
          <c:extLst>
            <c:ext xmlns:c16="http://schemas.microsoft.com/office/drawing/2014/chart" uri="{C3380CC4-5D6E-409C-BE32-E72D297353CC}">
              <c16:uniqueId val="{00000003-1BFE-48C7-8F24-80B23218BED1}"/>
            </c:ext>
          </c:extLst>
        </c:ser>
        <c:dLbls>
          <c:showLegendKey val="0"/>
          <c:showVal val="0"/>
          <c:showCatName val="0"/>
          <c:showSerName val="0"/>
          <c:showPercent val="0"/>
          <c:showBubbleSize val="0"/>
        </c:dLbls>
        <c:gapWidth val="182"/>
        <c:axId val="-2138113584"/>
        <c:axId val="-2138167136"/>
      </c:barChart>
      <c:catAx>
        <c:axId val="-213811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8167136"/>
        <c:crosses val="autoZero"/>
        <c:auto val="1"/>
        <c:lblAlgn val="ctr"/>
        <c:lblOffset val="100"/>
        <c:noMultiLvlLbl val="0"/>
      </c:catAx>
      <c:valAx>
        <c:axId val="-2138167136"/>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81135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65000"/>
              <a:lumOff val="35000"/>
            </a:schemeClr>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E6B-49CE-9702-BEEAF37D904E}"/>
              </c:ext>
            </c:extLst>
          </c:dPt>
          <c:dPt>
            <c:idx val="1"/>
            <c:bubble3D val="0"/>
            <c:spPr>
              <a:solidFill>
                <a:srgbClr val="CFF7FF"/>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E6B-49CE-9702-BEEAF37D904E}"/>
              </c:ext>
            </c:extLst>
          </c:dPt>
          <c:dPt>
            <c:idx val="2"/>
            <c:bubble3D val="0"/>
            <c:spPr>
              <a:solidFill>
                <a:srgbClr val="27FFC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E6B-49CE-9702-BEEAF37D904E}"/>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AE6B-49CE-9702-BEEAF37D904E}"/>
              </c:ext>
            </c:extLst>
          </c:dPt>
          <c:dPt>
            <c:idx val="4"/>
            <c:bubble3D val="0"/>
            <c:spPr>
              <a:solidFill>
                <a:srgbClr val="3A3A3C"/>
              </a:solidFill>
              <a:ln>
                <a:noFill/>
              </a:ln>
              <a:effectLst>
                <a:outerShdw blurRad="88900" sx="102000" sy="102000" algn="ctr" rotWithShape="0">
                  <a:srgbClr val="3A3A3C">
                    <a:alpha val="10000"/>
                  </a:srgb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AE6B-49CE-9702-BEEAF37D904E}"/>
              </c:ext>
            </c:extLst>
          </c:dPt>
          <c:dPt>
            <c:idx val="5"/>
            <c:bubble3D val="0"/>
            <c:spPr>
              <a:solidFill>
                <a:srgbClr val="1CAF8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AE6B-49CE-9702-BEEAF37D904E}"/>
              </c:ext>
            </c:extLst>
          </c:dPt>
          <c:cat>
            <c:strRef>
              <c:f>Sheet1!$A$2:$A$7</c:f>
              <c:strCache>
                <c:ptCount val="4"/>
                <c:pt idx="0">
                  <c:v>1st Qtr</c:v>
                </c:pt>
                <c:pt idx="1">
                  <c:v>2nd Qtr</c:v>
                </c:pt>
                <c:pt idx="2">
                  <c:v>3rd Qtr</c:v>
                </c:pt>
                <c:pt idx="3">
                  <c:v>4th Qtr</c:v>
                </c:pt>
              </c:strCache>
            </c:strRef>
          </c:cat>
          <c:val>
            <c:numRef>
              <c:f>Sheet1!$B$2:$B$7</c:f>
              <c:numCache>
                <c:formatCode>0%</c:formatCode>
                <c:ptCount val="6"/>
                <c:pt idx="0">
                  <c:v>0.02</c:v>
                </c:pt>
                <c:pt idx="1">
                  <c:v>0.03</c:v>
                </c:pt>
                <c:pt idx="2">
                  <c:v>0.2</c:v>
                </c:pt>
                <c:pt idx="3">
                  <c:v>0.1</c:v>
                </c:pt>
                <c:pt idx="4">
                  <c:v>0.2</c:v>
                </c:pt>
                <c:pt idx="5">
                  <c:v>0.45</c:v>
                </c:pt>
              </c:numCache>
            </c:numRef>
          </c:val>
          <c:extLst>
            <c:ext xmlns:c16="http://schemas.microsoft.com/office/drawing/2014/chart" uri="{C3380CC4-5D6E-409C-BE32-E72D297353CC}">
              <c16:uniqueId val="{0000000C-AE6B-49CE-9702-BEEAF37D904E}"/>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8E7C05-2690-614C-B5FA-8FA529F4FE13}" type="datetimeFigureOut">
              <a:rPr lang="en-US" smtClean="0"/>
              <a:t>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E5E261-2726-464D-A173-37B684FF8CE7}" type="slidenum">
              <a:rPr lang="en-US" smtClean="0"/>
              <a:t>‹#›</a:t>
            </a:fld>
            <a:endParaRPr lang="en-US"/>
          </a:p>
        </p:txBody>
      </p:sp>
    </p:spTree>
    <p:extLst>
      <p:ext uri="{BB962C8B-B14F-4D97-AF65-F5344CB8AC3E}">
        <p14:creationId xmlns:p14="http://schemas.microsoft.com/office/powerpoint/2010/main" val="216403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E5E261-2726-464D-A173-37B684FF8CE7}" type="slidenum">
              <a:rPr lang="en-US" smtClean="0"/>
              <a:t>9</a:t>
            </a:fld>
            <a:endParaRPr lang="en-US"/>
          </a:p>
        </p:txBody>
      </p:sp>
    </p:spTree>
    <p:extLst>
      <p:ext uri="{BB962C8B-B14F-4D97-AF65-F5344CB8AC3E}">
        <p14:creationId xmlns:p14="http://schemas.microsoft.com/office/powerpoint/2010/main" val="1402129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E5E261-2726-464D-A173-37B684FF8CE7}" type="slidenum">
              <a:rPr lang="en-US" smtClean="0"/>
              <a:t>16</a:t>
            </a:fld>
            <a:endParaRPr lang="en-US"/>
          </a:p>
        </p:txBody>
      </p:sp>
    </p:spTree>
    <p:extLst>
      <p:ext uri="{BB962C8B-B14F-4D97-AF65-F5344CB8AC3E}">
        <p14:creationId xmlns:p14="http://schemas.microsoft.com/office/powerpoint/2010/main" val="643041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b="0" i="0">
                <a:latin typeface="Helvetica Neue Light" charset="0"/>
                <a:ea typeface="Helvetica Neue Light" charset="0"/>
                <a:cs typeface="Helvetica Neue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2A6674-01CF-714B-930D-8C5CA47C3BB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2A6674-01CF-714B-930D-8C5CA47C3BB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2A6674-01CF-714B-930D-8C5CA47C3BB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2A6674-01CF-714B-930D-8C5CA47C3BB1}"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2A6674-01CF-714B-930D-8C5CA47C3BB1}" type="datetimeFigureOut">
              <a:rPr lang="en-US" smtClean="0"/>
              <a:t>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2A6674-01CF-714B-930D-8C5CA47C3BB1}" type="datetimeFigureOut">
              <a:rPr lang="en-US" smtClean="0"/>
              <a:t>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2A6674-01CF-714B-930D-8C5CA47C3BB1}" type="datetimeFigureOut">
              <a:rPr lang="en-US" smtClean="0"/>
              <a:t>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A6674-01CF-714B-930D-8C5CA47C3BB1}"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2A6674-01CF-714B-930D-8C5CA47C3BB1}" type="datetimeFigureOut">
              <a:rPr lang="en-US" smtClean="0"/>
              <a:t>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2A6674-01CF-714B-930D-8C5CA47C3BB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2A6674-01CF-714B-930D-8C5CA47C3BB1}" type="datetimeFigureOut">
              <a:rPr lang="en-US" smtClean="0"/>
              <a:t>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DEFE3-CB28-5A4D-9980-FC4D21539AA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rgbClr val="333333"/>
                </a:solidFill>
                <a:latin typeface="Helvetica Neue Light" charset="0"/>
                <a:ea typeface="Helvetica Neue Light" charset="0"/>
                <a:cs typeface="Helvetica Neue Light" charset="0"/>
              </a:defRPr>
            </a:lvl1pPr>
          </a:lstStyle>
          <a:p>
            <a:fld id="{6A2A6674-01CF-714B-930D-8C5CA47C3BB1}" type="datetimeFigureOut">
              <a:rPr lang="en-US" smtClean="0"/>
              <a:pPr/>
              <a:t>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rgbClr val="333333"/>
                </a:solidFill>
                <a:latin typeface="Helvetica Neue Light" charset="0"/>
                <a:ea typeface="Helvetica Neue Light" charset="0"/>
                <a:cs typeface="Helvetica Neue Light" charset="0"/>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rgbClr val="333333"/>
                </a:solidFill>
                <a:latin typeface="Helvetica Neue Light" charset="0"/>
                <a:ea typeface="Helvetica Neue Light" charset="0"/>
                <a:cs typeface="Helvetica Neue Light" charset="0"/>
              </a:defRPr>
            </a:lvl1pPr>
          </a:lstStyle>
          <a:p>
            <a:fld id="{A3CDEFE3-CB28-5A4D-9980-FC4D21539AA9}" type="slidenum">
              <a:rPr lang="en-US" smtClean="0"/>
              <a:pPr/>
              <a:t>‹#›</a:t>
            </a:fld>
            <a:endParaRPr lang="en-US"/>
          </a:p>
        </p:txBody>
      </p:sp>
    </p:spTree>
    <p:extLst>
      <p:ext uri="{BB962C8B-B14F-4D97-AF65-F5344CB8AC3E}">
        <p14:creationId xmlns:p14="http://schemas.microsoft.com/office/powerpoint/2010/main" val="2070833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rgbClr val="333333"/>
          </a:solidFill>
          <a:latin typeface="Helvetica Neue Light" charset="0"/>
          <a:ea typeface="Helvetica Neue Light" charset="0"/>
          <a:cs typeface="Helvetica Neue Light"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333333"/>
          </a:solidFill>
          <a:latin typeface="Helvetica Neue Light" charset="0"/>
          <a:ea typeface="Helvetica Neue Light" charset="0"/>
          <a:cs typeface="Helvetica Neue Light"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333333"/>
          </a:solidFill>
          <a:latin typeface="Helvetica Neue Light" charset="0"/>
          <a:ea typeface="Helvetica Neue Light" charset="0"/>
          <a:cs typeface="Helvetica Neue Light"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333333"/>
          </a:solidFill>
          <a:latin typeface="Helvetica Neue Light" charset="0"/>
          <a:ea typeface="Helvetica Neue Light" charset="0"/>
          <a:cs typeface="Helvetica Neue Light"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333333"/>
          </a:solidFill>
          <a:latin typeface="Helvetica Neue Light" charset="0"/>
          <a:ea typeface="Helvetica Neue Light" charset="0"/>
          <a:cs typeface="Helvetica Neue Light"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333333"/>
          </a:solidFill>
          <a:latin typeface="Helvetica Neue Light" charset="0"/>
          <a:ea typeface="Helvetica Neue Light" charset="0"/>
          <a:cs typeface="Helvetica Neue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tiff"/></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hyperlink" Target="https://www.facebook.com/voiceterpro/" TargetMode="External"/><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twitter.com/VoiceterPro" TargetMode="External"/><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hyperlink" Target="https://www.linkedin.com/company/voiceter-pro-llc/" TargetMode="External"/><Relationship Id="rId4" Type="http://schemas.openxmlformats.org/officeDocument/2006/relationships/image" Target="../media/image37.png"/><Relationship Id="rId9"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alphaModFix amt="10000"/>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3428999"/>
            <a:ext cx="9144000" cy="342900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29470" y="1382231"/>
            <a:ext cx="3768109" cy="456269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82679" y="1037418"/>
            <a:ext cx="5292074" cy="1354164"/>
          </a:xfrm>
          <a:prstGeom prst="rect">
            <a:avLst/>
          </a:prstGeom>
        </p:spPr>
      </p:pic>
    </p:spTree>
    <p:extLst>
      <p:ext uri="{BB962C8B-B14F-4D97-AF65-F5344CB8AC3E}">
        <p14:creationId xmlns:p14="http://schemas.microsoft.com/office/powerpoint/2010/main" val="1772856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1286122"/>
            <a:ext cx="9144000" cy="4723443"/>
          </a:xfrm>
          <a:prstGeom prst="rect">
            <a:avLst/>
          </a:prstGeom>
        </p:spPr>
      </p:pic>
      <p:sp>
        <p:nvSpPr>
          <p:cNvPr id="9" name="Rectangle 8"/>
          <p:cNvSpPr/>
          <p:nvPr/>
        </p:nvSpPr>
        <p:spPr>
          <a:xfrm>
            <a:off x="605523" y="2992222"/>
            <a:ext cx="3869200" cy="2653034"/>
          </a:xfrm>
          <a:prstGeom prst="rect">
            <a:avLst/>
          </a:prstGeom>
        </p:spPr>
        <p:txBody>
          <a:bodyPr wrap="square">
            <a:spAutoFit/>
          </a:bodyPr>
          <a:lstStyle/>
          <a:p>
            <a:pPr lvl="0" indent="-69850">
              <a:lnSpc>
                <a:spcPct val="130000"/>
              </a:lnSpc>
              <a:buClr>
                <a:schemeClr val="dk1"/>
              </a:buClr>
              <a:buSzPts val="1100"/>
            </a:pPr>
            <a:r>
              <a:rPr lang="en" sz="1600" dirty="0">
                <a:solidFill>
                  <a:schemeClr val="bg1"/>
                </a:solidFill>
                <a:latin typeface="+mj-lt"/>
              </a:rPr>
              <a:t>Through a series of conversational questions, the voice recognition skill enables consumers to find the product or service that most closely meets their needs while simultaneously alerting the business client whose result was used. Voiceter Pro connects companies with consumers where they live - at home!</a:t>
            </a:r>
          </a:p>
        </p:txBody>
      </p:sp>
      <p:cxnSp>
        <p:nvCxnSpPr>
          <p:cNvPr id="12" name="Straight Connector 1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13" name="Rectangle 12"/>
          <p:cNvSpPr/>
          <p:nvPr/>
        </p:nvSpPr>
        <p:spPr>
          <a:xfrm>
            <a:off x="605523" y="1746605"/>
            <a:ext cx="4472315" cy="1323439"/>
          </a:xfrm>
          <a:prstGeom prst="rect">
            <a:avLst/>
          </a:prstGeom>
        </p:spPr>
        <p:txBody>
          <a:bodyPr wrap="square">
            <a:spAutoFit/>
          </a:bodyPr>
          <a:lstStyle/>
          <a:p>
            <a:r>
              <a:rPr lang="en" sz="2000" b="1" dirty="0">
                <a:solidFill>
                  <a:schemeClr val="bg1"/>
                </a:solidFill>
              </a:rPr>
              <a:t>Voiceter Pro is a conversational search company that operates on smart devices running Amazon’s Alexa, Google Assistant, and Microsoft’s Cortana. </a:t>
            </a:r>
            <a:endParaRPr lang="en-US" sz="2000" b="1" dirty="0"/>
          </a:p>
        </p:txBody>
      </p:sp>
      <p:sp>
        <p:nvSpPr>
          <p:cNvPr id="8" name="Rectangle 7"/>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VOICETER PRO: FAST FACTS</a:t>
            </a:r>
          </a:p>
        </p:txBody>
      </p:sp>
    </p:spTree>
    <p:extLst>
      <p:ext uri="{BB962C8B-B14F-4D97-AF65-F5344CB8AC3E}">
        <p14:creationId xmlns:p14="http://schemas.microsoft.com/office/powerpoint/2010/main" val="2142421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36073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417325" y="314989"/>
            <a:ext cx="2309350" cy="392159"/>
          </a:xfrm>
          <a:prstGeom prst="rect">
            <a:avLst/>
          </a:prstGeom>
        </p:spPr>
        <p:txBody>
          <a:bodyPr wrap="none">
            <a:spAutoFit/>
          </a:bodyPr>
          <a:lstStyle/>
          <a:p>
            <a:pPr lvl="0" indent="-69850" algn="ctr">
              <a:lnSpc>
                <a:spcPct val="115000"/>
              </a:lnSpc>
              <a:buClr>
                <a:schemeClr val="dk1"/>
              </a:buClr>
              <a:buSzPts val="1100"/>
            </a:pPr>
            <a:r>
              <a:rPr lang="en" b="1" spc="300" dirty="0">
                <a:solidFill>
                  <a:srgbClr val="1CAF84"/>
                </a:solidFill>
              </a:rPr>
              <a:t>KEY HIGHLIGHT</a:t>
            </a:r>
            <a:r>
              <a:rPr lang="fr-FR" b="1" spc="300" dirty="0">
                <a:solidFill>
                  <a:srgbClr val="1CAF84"/>
                </a:solidFill>
              </a:rPr>
              <a:t>S</a:t>
            </a:r>
            <a:endParaRPr lang="en" b="1" spc="300" dirty="0">
              <a:solidFill>
                <a:srgbClr val="1CAF84"/>
              </a:solidFill>
            </a:endParaRPr>
          </a:p>
        </p:txBody>
      </p:sp>
      <p:sp>
        <p:nvSpPr>
          <p:cNvPr id="3" name="Rectangle 2"/>
          <p:cNvSpPr/>
          <p:nvPr/>
        </p:nvSpPr>
        <p:spPr>
          <a:xfrm>
            <a:off x="1107495" y="1506181"/>
            <a:ext cx="2357010" cy="1791260"/>
          </a:xfrm>
          <a:prstGeom prst="rect">
            <a:avLst/>
          </a:prstGeom>
        </p:spPr>
        <p:txBody>
          <a:bodyPr wrap="square">
            <a:spAutoFit/>
          </a:bodyPr>
          <a:lstStyle/>
          <a:p>
            <a:pPr marL="9525" lvl="0" algn="ctr">
              <a:lnSpc>
                <a:spcPct val="115000"/>
              </a:lnSpc>
              <a:buSzPts val="1600"/>
            </a:pPr>
            <a:r>
              <a:rPr lang="en" sz="1600" dirty="0">
                <a:solidFill>
                  <a:schemeClr val="tx1">
                    <a:lumMod val="65000"/>
                    <a:lumOff val="35000"/>
                  </a:schemeClr>
                </a:solidFill>
                <a:latin typeface="+mj-lt"/>
              </a:rPr>
              <a:t>Proven Real Estate search skill with over 2,000 total sessions in first year and over 3,500 sessions for My Home Value skill in first 3 months</a:t>
            </a:r>
          </a:p>
        </p:txBody>
      </p:sp>
      <p:sp>
        <p:nvSpPr>
          <p:cNvPr id="4" name="Rectangle 3"/>
          <p:cNvSpPr/>
          <p:nvPr/>
        </p:nvSpPr>
        <p:spPr>
          <a:xfrm>
            <a:off x="3677055" y="1506181"/>
            <a:ext cx="1789889" cy="1224951"/>
          </a:xfrm>
          <a:prstGeom prst="rect">
            <a:avLst/>
          </a:prstGeom>
        </p:spPr>
        <p:txBody>
          <a:bodyPr wrap="square">
            <a:spAutoFit/>
          </a:bodyPr>
          <a:lstStyle/>
          <a:p>
            <a:pPr marL="9525" lvl="0" algn="ctr">
              <a:lnSpc>
                <a:spcPct val="115000"/>
              </a:lnSpc>
              <a:buSzPts val="1600"/>
            </a:pPr>
            <a:r>
              <a:rPr lang="en" sz="1600">
                <a:solidFill>
                  <a:schemeClr val="tx1">
                    <a:lumMod val="65000"/>
                    <a:lumOff val="35000"/>
                  </a:schemeClr>
                </a:solidFill>
                <a:latin typeface="+mj-lt"/>
              </a:rPr>
              <a:t>Numerous press mentions and Inman Innovation Award finalist 2017</a:t>
            </a:r>
          </a:p>
        </p:txBody>
      </p:sp>
      <p:sp>
        <p:nvSpPr>
          <p:cNvPr id="5" name="Rectangle 4"/>
          <p:cNvSpPr/>
          <p:nvPr/>
        </p:nvSpPr>
        <p:spPr>
          <a:xfrm>
            <a:off x="5753911" y="1506180"/>
            <a:ext cx="2208178" cy="1791260"/>
          </a:xfrm>
          <a:prstGeom prst="rect">
            <a:avLst/>
          </a:prstGeom>
        </p:spPr>
        <p:txBody>
          <a:bodyPr wrap="square">
            <a:spAutoFit/>
          </a:bodyPr>
          <a:lstStyle/>
          <a:p>
            <a:pPr marL="9525" lvl="0" algn="ctr">
              <a:lnSpc>
                <a:spcPct val="115000"/>
              </a:lnSpc>
              <a:buSzPts val="1600"/>
            </a:pPr>
            <a:r>
              <a:rPr lang="en" sz="1600" dirty="0">
                <a:solidFill>
                  <a:schemeClr val="tx1">
                    <a:lumMod val="65000"/>
                    <a:lumOff val="35000"/>
                  </a:schemeClr>
                </a:solidFill>
                <a:latin typeface="+mj-lt"/>
              </a:rPr>
              <a:t>Current clients include several real estate firms and 4th largest Multiple Listing Service in US and real estate agents using product My Home Value</a:t>
            </a:r>
          </a:p>
        </p:txBody>
      </p:sp>
      <p:sp>
        <p:nvSpPr>
          <p:cNvPr id="6" name="Rectangle 5"/>
          <p:cNvSpPr/>
          <p:nvPr/>
        </p:nvSpPr>
        <p:spPr>
          <a:xfrm>
            <a:off x="1376464" y="4786080"/>
            <a:ext cx="1819072" cy="1508105"/>
          </a:xfrm>
          <a:prstGeom prst="rect">
            <a:avLst/>
          </a:prstGeom>
        </p:spPr>
        <p:txBody>
          <a:bodyPr wrap="square">
            <a:spAutoFit/>
          </a:bodyPr>
          <a:lstStyle/>
          <a:p>
            <a:pPr lvl="0" indent="-69850" algn="ctr">
              <a:lnSpc>
                <a:spcPct val="115000"/>
              </a:lnSpc>
              <a:buClr>
                <a:schemeClr val="dk1"/>
              </a:buClr>
              <a:buSzPts val="1100"/>
            </a:pPr>
            <a:r>
              <a:rPr lang="fr-FR" sz="1600" b="1" spc="300" dirty="0">
                <a:solidFill>
                  <a:srgbClr val="1CAF84"/>
                </a:solidFill>
              </a:rPr>
              <a:t>KEY </a:t>
            </a:r>
            <a:r>
              <a:rPr lang="en" sz="1600" b="1" spc="300" dirty="0">
                <a:solidFill>
                  <a:srgbClr val="1CAF84"/>
                </a:solidFill>
              </a:rPr>
              <a:t>INDUSTR</a:t>
            </a:r>
            <a:r>
              <a:rPr lang="fr-FR" sz="1600" b="1" spc="300" dirty="0">
                <a:solidFill>
                  <a:srgbClr val="1CAF84"/>
                </a:solidFill>
              </a:rPr>
              <a:t>IES</a:t>
            </a:r>
          </a:p>
          <a:p>
            <a:pPr lvl="0" indent="-69850" algn="ctr">
              <a:lnSpc>
                <a:spcPct val="115000"/>
              </a:lnSpc>
              <a:buClr>
                <a:schemeClr val="dk1"/>
              </a:buClr>
              <a:buSzPts val="1100"/>
            </a:pPr>
            <a:r>
              <a:rPr lang="en" sz="1600" b="1" dirty="0">
                <a:solidFill>
                  <a:schemeClr val="tx1">
                    <a:lumMod val="65000"/>
                    <a:lumOff val="35000"/>
                  </a:schemeClr>
                </a:solidFill>
              </a:rPr>
              <a:t>Advertising/Sales &amp; Marketing; Real Estate</a:t>
            </a:r>
          </a:p>
        </p:txBody>
      </p:sp>
      <p:sp>
        <p:nvSpPr>
          <p:cNvPr id="7" name="Rectangle 6"/>
          <p:cNvSpPr/>
          <p:nvPr/>
        </p:nvSpPr>
        <p:spPr>
          <a:xfrm>
            <a:off x="3677055" y="4786079"/>
            <a:ext cx="1819072" cy="1508105"/>
          </a:xfrm>
          <a:prstGeom prst="rect">
            <a:avLst/>
          </a:prstGeom>
        </p:spPr>
        <p:txBody>
          <a:bodyPr wrap="square">
            <a:spAutoFit/>
          </a:bodyPr>
          <a:lstStyle/>
          <a:p>
            <a:pPr indent="-69850" algn="ctr">
              <a:lnSpc>
                <a:spcPct val="115000"/>
              </a:lnSpc>
              <a:buClr>
                <a:schemeClr val="dk1"/>
              </a:buClr>
              <a:buSzPts val="1100"/>
            </a:pPr>
            <a:r>
              <a:rPr lang="en" sz="1600" b="1" spc="300" dirty="0">
                <a:solidFill>
                  <a:srgbClr val="1CAF84"/>
                </a:solidFill>
              </a:rPr>
              <a:t>MARKET </a:t>
            </a:r>
            <a:endParaRPr lang="fr-FR" sz="1600" b="1" spc="300" dirty="0">
              <a:solidFill>
                <a:srgbClr val="1CAF84"/>
              </a:solidFill>
            </a:endParaRPr>
          </a:p>
          <a:p>
            <a:pPr indent="-69850" algn="ctr">
              <a:lnSpc>
                <a:spcPct val="115000"/>
              </a:lnSpc>
              <a:buClr>
                <a:schemeClr val="dk1"/>
              </a:buClr>
              <a:buSzPts val="1100"/>
            </a:pPr>
            <a:r>
              <a:rPr lang="en" sz="1600" b="1" spc="300" dirty="0">
                <a:solidFill>
                  <a:srgbClr val="1CAF84"/>
                </a:solidFill>
              </a:rPr>
              <a:t>SIZE</a:t>
            </a:r>
            <a:endParaRPr lang="fr-FR" sz="1600" b="1" spc="300" dirty="0">
              <a:solidFill>
                <a:srgbClr val="1CAF84"/>
              </a:solidFill>
            </a:endParaRPr>
          </a:p>
          <a:p>
            <a:pPr lvl="0" indent="-69850" algn="ctr">
              <a:lnSpc>
                <a:spcPct val="115000"/>
              </a:lnSpc>
              <a:buClr>
                <a:schemeClr val="dk1"/>
              </a:buClr>
              <a:buSzPts val="1100"/>
            </a:pPr>
            <a:r>
              <a:rPr lang="fr-FR" sz="1600" b="1" dirty="0">
                <a:solidFill>
                  <a:schemeClr val="tx1">
                    <a:lumMod val="65000"/>
                    <a:lumOff val="35000"/>
                  </a:schemeClr>
                </a:solidFill>
              </a:rPr>
              <a:t>30MM+ Voice Recognition Devices</a:t>
            </a:r>
            <a:endParaRPr lang="en" sz="1600" b="1" dirty="0">
              <a:solidFill>
                <a:schemeClr val="tx1">
                  <a:lumMod val="65000"/>
                  <a:lumOff val="35000"/>
                </a:schemeClr>
              </a:solidFill>
            </a:endParaRPr>
          </a:p>
        </p:txBody>
      </p:sp>
      <p:sp>
        <p:nvSpPr>
          <p:cNvPr id="8" name="Rectangle 7"/>
          <p:cNvSpPr/>
          <p:nvPr/>
        </p:nvSpPr>
        <p:spPr>
          <a:xfrm>
            <a:off x="5600700" y="4786079"/>
            <a:ext cx="2514600" cy="1491434"/>
          </a:xfrm>
          <a:prstGeom prst="rect">
            <a:avLst/>
          </a:prstGeom>
        </p:spPr>
        <p:txBody>
          <a:bodyPr wrap="square">
            <a:spAutoFit/>
          </a:bodyPr>
          <a:lstStyle/>
          <a:p>
            <a:pPr indent="-69850" algn="ctr">
              <a:lnSpc>
                <a:spcPct val="115000"/>
              </a:lnSpc>
              <a:buClr>
                <a:schemeClr val="dk1"/>
              </a:buClr>
              <a:buSzPts val="1100"/>
            </a:pPr>
            <a:r>
              <a:rPr lang="en" sz="1600" b="1" spc="300" dirty="0">
                <a:solidFill>
                  <a:srgbClr val="1CAF84"/>
                </a:solidFill>
              </a:rPr>
              <a:t>TARGET </a:t>
            </a:r>
            <a:endParaRPr lang="fr-FR" sz="1600" b="1" spc="300" dirty="0">
              <a:solidFill>
                <a:srgbClr val="1CAF84"/>
              </a:solidFill>
            </a:endParaRPr>
          </a:p>
          <a:p>
            <a:pPr indent="-69850" algn="ctr">
              <a:lnSpc>
                <a:spcPct val="115000"/>
              </a:lnSpc>
              <a:buClr>
                <a:schemeClr val="dk1"/>
              </a:buClr>
              <a:buSzPts val="1100"/>
            </a:pPr>
            <a:r>
              <a:rPr lang="en" sz="1600" b="1" spc="300" dirty="0">
                <a:solidFill>
                  <a:srgbClr val="1CAF84"/>
                </a:solidFill>
              </a:rPr>
              <a:t>CUSTOMER </a:t>
            </a:r>
            <a:endParaRPr lang="fr-FR" sz="1600" b="1" spc="300" dirty="0">
              <a:solidFill>
                <a:srgbClr val="1CAF84"/>
              </a:solidFill>
            </a:endParaRPr>
          </a:p>
          <a:p>
            <a:pPr indent="-69850" algn="ctr">
              <a:lnSpc>
                <a:spcPct val="115000"/>
              </a:lnSpc>
              <a:buClr>
                <a:schemeClr val="dk1"/>
              </a:buClr>
              <a:buSzPts val="1100"/>
            </a:pPr>
            <a:r>
              <a:rPr lang="en" sz="1600" b="1" dirty="0">
                <a:solidFill>
                  <a:schemeClr val="tx1">
                    <a:lumMod val="65000"/>
                    <a:lumOff val="35000"/>
                  </a:schemeClr>
                </a:solidFill>
              </a:rPr>
              <a:t>Users of Amazon Echo, Google Home, Microsoft Cortana</a:t>
            </a:r>
          </a:p>
        </p:txBody>
      </p:sp>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03120" y="4268821"/>
            <a:ext cx="365760" cy="36576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03711" y="4268821"/>
            <a:ext cx="365760" cy="36576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675120" y="4268821"/>
            <a:ext cx="365760" cy="36576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120306" y="1081858"/>
            <a:ext cx="348574" cy="348574"/>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03711" y="1081858"/>
            <a:ext cx="348574" cy="348574"/>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87116" y="1081858"/>
            <a:ext cx="348574" cy="348574"/>
          </a:xfrm>
          <a:prstGeom prst="rect">
            <a:avLst/>
          </a:prstGeom>
        </p:spPr>
      </p:pic>
    </p:spTree>
    <p:extLst>
      <p:ext uri="{BB962C8B-B14F-4D97-AF65-F5344CB8AC3E}">
        <p14:creationId xmlns:p14="http://schemas.microsoft.com/office/powerpoint/2010/main" val="566079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3467908" y="1709890"/>
            <a:ext cx="2208179" cy="2208179"/>
          </a:xfrm>
          <a:prstGeom prst="ellipse">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1504865" y="1051248"/>
            <a:ext cx="6693070" cy="658642"/>
          </a:xfrm>
          <a:prstGeom prst="rect">
            <a:avLst/>
          </a:prstGeom>
        </p:spPr>
        <p:txBody>
          <a:bodyPr wrap="square">
            <a:spAutoFit/>
          </a:bodyPr>
          <a:lstStyle/>
          <a:p>
            <a:pPr lvl="0" algn="ctr">
              <a:lnSpc>
                <a:spcPct val="115000"/>
              </a:lnSpc>
            </a:pPr>
            <a:r>
              <a:rPr lang="en" sz="1600">
                <a:solidFill>
                  <a:schemeClr val="tx1">
                    <a:lumMod val="65000"/>
                    <a:lumOff val="35000"/>
                  </a:schemeClr>
                </a:solidFill>
              </a:rPr>
              <a:t>Consumers are upgrading their homes with smart devices like the Amazon Echo, Google Home, or Microsoft Cortana-enabled devices.</a:t>
            </a:r>
            <a:endParaRPr lang="en" sz="1600" dirty="0">
              <a:solidFill>
                <a:schemeClr val="tx1">
                  <a:lumMod val="65000"/>
                  <a:lumOff val="35000"/>
                </a:schemeClr>
              </a:solidFill>
            </a:endParaRPr>
          </a:p>
        </p:txBody>
      </p:sp>
      <p:sp>
        <p:nvSpPr>
          <p:cNvPr id="6" name="Rectangle 5"/>
          <p:cNvSpPr/>
          <p:nvPr/>
        </p:nvSpPr>
        <p:spPr>
          <a:xfrm>
            <a:off x="1775298" y="4081685"/>
            <a:ext cx="5593404" cy="800219"/>
          </a:xfrm>
          <a:prstGeom prst="rect">
            <a:avLst/>
          </a:prstGeom>
        </p:spPr>
        <p:txBody>
          <a:bodyPr wrap="square">
            <a:spAutoFit/>
          </a:bodyPr>
          <a:lstStyle/>
          <a:p>
            <a:pPr lvl="0" algn="ctr"/>
            <a:r>
              <a:rPr lang="en" b="1" dirty="0">
                <a:solidFill>
                  <a:schemeClr val="tx1">
                    <a:lumMod val="65000"/>
                    <a:lumOff val="35000"/>
                  </a:schemeClr>
                </a:solidFill>
              </a:rPr>
              <a:t>Voice recognition device sales </a:t>
            </a:r>
            <a:r>
              <a:rPr lang="en-US" b="1" dirty="0">
                <a:solidFill>
                  <a:schemeClr val="tx1">
                    <a:lumMod val="65000"/>
                    <a:lumOff val="35000"/>
                  </a:schemeClr>
                </a:solidFill>
              </a:rPr>
              <a:t>are projected</a:t>
            </a:r>
            <a:r>
              <a:rPr lang="en" b="1" dirty="0">
                <a:solidFill>
                  <a:schemeClr val="tx1">
                    <a:lumMod val="65000"/>
                    <a:lumOff val="35000"/>
                  </a:schemeClr>
                </a:solidFill>
              </a:rPr>
              <a:t> </a:t>
            </a:r>
            <a:r>
              <a:rPr lang="en-US" b="1" dirty="0">
                <a:solidFill>
                  <a:schemeClr val="tx1">
                    <a:lumMod val="65000"/>
                    <a:lumOff val="35000"/>
                  </a:schemeClr>
                </a:solidFill>
              </a:rPr>
              <a:t>to </a:t>
            </a:r>
            <a:r>
              <a:rPr lang="en" b="1" dirty="0">
                <a:solidFill>
                  <a:schemeClr val="tx1">
                    <a:lumMod val="65000"/>
                    <a:lumOff val="35000"/>
                  </a:schemeClr>
                </a:solidFill>
              </a:rPr>
              <a:t>exceed </a:t>
            </a:r>
            <a:endParaRPr lang="fr-FR" b="1" dirty="0">
              <a:solidFill>
                <a:schemeClr val="tx1">
                  <a:lumMod val="65000"/>
                  <a:lumOff val="35000"/>
                </a:schemeClr>
              </a:solidFill>
            </a:endParaRPr>
          </a:p>
          <a:p>
            <a:pPr lvl="0" algn="ctr"/>
            <a:r>
              <a:rPr lang="en" sz="2800" b="1" dirty="0">
                <a:solidFill>
                  <a:schemeClr val="tx1">
                    <a:lumMod val="65000"/>
                    <a:lumOff val="35000"/>
                  </a:schemeClr>
                </a:solidFill>
              </a:rPr>
              <a:t> </a:t>
            </a:r>
            <a:r>
              <a:rPr lang="en-US" sz="2800" b="1" dirty="0">
                <a:solidFill>
                  <a:schemeClr val="tx1">
                    <a:lumMod val="65000"/>
                    <a:lumOff val="35000"/>
                  </a:schemeClr>
                </a:solidFill>
              </a:rPr>
              <a:t>57 </a:t>
            </a:r>
            <a:r>
              <a:rPr lang="en" sz="2800" b="1" dirty="0">
                <a:solidFill>
                  <a:schemeClr val="tx1">
                    <a:lumMod val="65000"/>
                    <a:lumOff val="35000"/>
                  </a:schemeClr>
                </a:solidFill>
              </a:rPr>
              <a:t>million units by the end of 201</a:t>
            </a:r>
            <a:r>
              <a:rPr lang="en-US" sz="2800" b="1" dirty="0">
                <a:solidFill>
                  <a:schemeClr val="tx1">
                    <a:lumMod val="65000"/>
                    <a:lumOff val="35000"/>
                  </a:schemeClr>
                </a:solidFill>
              </a:rPr>
              <a:t>8</a:t>
            </a:r>
            <a:r>
              <a:rPr lang="en" sz="2800" b="1" dirty="0">
                <a:solidFill>
                  <a:schemeClr val="tx1">
                    <a:lumMod val="65000"/>
                    <a:lumOff val="35000"/>
                  </a:schemeClr>
                </a:solidFill>
              </a:rPr>
              <a:t>.</a:t>
            </a:r>
          </a:p>
        </p:txBody>
      </p:sp>
      <p:sp>
        <p:nvSpPr>
          <p:cNvPr id="7" name="Rectangle 6"/>
          <p:cNvSpPr/>
          <p:nvPr/>
        </p:nvSpPr>
        <p:spPr>
          <a:xfrm>
            <a:off x="272374" y="5045520"/>
            <a:ext cx="8599251" cy="1508105"/>
          </a:xfrm>
          <a:prstGeom prst="rect">
            <a:avLst/>
          </a:prstGeom>
        </p:spPr>
        <p:txBody>
          <a:bodyPr wrap="square">
            <a:spAutoFit/>
          </a:bodyPr>
          <a:lstStyle/>
          <a:p>
            <a:pPr lvl="0" algn="ctr">
              <a:lnSpc>
                <a:spcPct val="115000"/>
              </a:lnSpc>
            </a:pPr>
            <a:r>
              <a:rPr lang="en" sz="1600" dirty="0">
                <a:solidFill>
                  <a:schemeClr val="tx1">
                    <a:lumMod val="65000"/>
                    <a:lumOff val="35000"/>
                  </a:schemeClr>
                </a:solidFill>
              </a:rPr>
              <a:t>These devices are helping users automate their homes, organize their schedules, purchase products and answer questions.  Consumer behaviors will change rapidly and move towards using these devices for everyday activities.  Their assistance is always there and only a quick question away.</a:t>
            </a:r>
          </a:p>
          <a:p>
            <a:pPr lvl="0" algn="ctr">
              <a:lnSpc>
                <a:spcPct val="115000"/>
              </a:lnSpc>
            </a:pPr>
            <a:endParaRPr lang="en" sz="1600" dirty="0">
              <a:solidFill>
                <a:schemeClr val="tx1">
                  <a:lumMod val="65000"/>
                  <a:lumOff val="35000"/>
                </a:schemeClr>
              </a:solidFill>
            </a:endParaRPr>
          </a:p>
          <a:p>
            <a:pPr lvl="0" algn="ctr">
              <a:lnSpc>
                <a:spcPct val="115000"/>
              </a:lnSpc>
            </a:pPr>
            <a:r>
              <a:rPr lang="en" sz="1600" dirty="0">
                <a:solidFill>
                  <a:schemeClr val="tx1">
                    <a:lumMod val="65000"/>
                    <a:lumOff val="35000"/>
                  </a:schemeClr>
                </a:solidFill>
              </a:rPr>
              <a:t>Connecting consumers with the perfect product or service should be just as easy.</a:t>
            </a: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46061" y="1721596"/>
            <a:ext cx="1851875" cy="2242383"/>
          </a:xfrm>
          <a:prstGeom prst="rect">
            <a:avLst/>
          </a:prstGeom>
        </p:spPr>
      </p:pic>
      <p:sp>
        <p:nvSpPr>
          <p:cNvPr id="10" name="Rectangle 9"/>
          <p:cNvSpPr/>
          <p:nvPr/>
        </p:nvSpPr>
        <p:spPr>
          <a:xfrm>
            <a:off x="641146" y="221175"/>
            <a:ext cx="6974092"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VOICE RECOGNITION DEVICES ARE COMING</a:t>
            </a:r>
          </a:p>
        </p:txBody>
      </p:sp>
    </p:spTree>
    <p:extLst>
      <p:ext uri="{BB962C8B-B14F-4D97-AF65-F5344CB8AC3E}">
        <p14:creationId xmlns:p14="http://schemas.microsoft.com/office/powerpoint/2010/main" val="1223530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3" y="1205826"/>
            <a:ext cx="8137164" cy="941796"/>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Voiceter Pro is a smarter way to find products.</a:t>
            </a:r>
          </a:p>
          <a:p>
            <a:pPr lvl="0">
              <a:lnSpc>
                <a:spcPct val="115000"/>
              </a:lnSpc>
            </a:pPr>
            <a:r>
              <a:rPr lang="en" sz="1600" dirty="0">
                <a:solidFill>
                  <a:schemeClr val="tx1">
                    <a:lumMod val="65000"/>
                    <a:lumOff val="35000"/>
                  </a:schemeClr>
                </a:solidFill>
                <a:latin typeface="+mj-lt"/>
              </a:rPr>
              <a:t>With a simple command, consumers can activate the Voiceter Pro conversational search skills and be guided through the product selection process from their couch.</a:t>
            </a:r>
          </a:p>
        </p:txBody>
      </p:sp>
      <p:sp>
        <p:nvSpPr>
          <p:cNvPr id="6" name="Rectangle 5"/>
          <p:cNvSpPr/>
          <p:nvPr/>
        </p:nvSpPr>
        <p:spPr>
          <a:xfrm>
            <a:off x="228623" y="5660401"/>
            <a:ext cx="8604092" cy="941796"/>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Instead of filtering through endless websites or visiting a bunch of stores, consumers can now receive top results with just a few answers. Voiceter Pro clients receive lead information to follow up with interested consumers.</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346979"/>
            <a:ext cx="9144000" cy="3180522"/>
          </a:xfrm>
          <a:prstGeom prst="rect">
            <a:avLst/>
          </a:prstGeom>
        </p:spPr>
      </p:pic>
      <p:sp>
        <p:nvSpPr>
          <p:cNvPr id="8" name="Rectangle 7"/>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ASKING THE RIGHT QUESTIONS</a:t>
            </a:r>
          </a:p>
        </p:txBody>
      </p:sp>
    </p:spTree>
    <p:extLst>
      <p:ext uri="{BB962C8B-B14F-4D97-AF65-F5344CB8AC3E}">
        <p14:creationId xmlns:p14="http://schemas.microsoft.com/office/powerpoint/2010/main" val="878655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1205826"/>
            <a:ext cx="8681913" cy="658642"/>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The various Voiceter Pro skills are launched on voice recognition devices by using the proper wake words or phrase.</a:t>
            </a:r>
          </a:p>
        </p:txBody>
      </p:sp>
      <p:sp>
        <p:nvSpPr>
          <p:cNvPr id="8" name="Rectangle 7"/>
          <p:cNvSpPr/>
          <p:nvPr/>
        </p:nvSpPr>
        <p:spPr>
          <a:xfrm>
            <a:off x="228621" y="3435728"/>
            <a:ext cx="8681913" cy="658642"/>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Then the Voiceter Pro skill asks a series of conversational questions to better understand preferences and narrow the search.</a:t>
            </a:r>
          </a:p>
        </p:txBody>
      </p:sp>
      <p:grpSp>
        <p:nvGrpSpPr>
          <p:cNvPr id="17" name="Group 16"/>
          <p:cNvGrpSpPr/>
          <p:nvPr/>
        </p:nvGrpSpPr>
        <p:grpSpPr>
          <a:xfrm>
            <a:off x="2723745" y="4354045"/>
            <a:ext cx="3686784" cy="1007560"/>
            <a:chOff x="2723745" y="4354045"/>
            <a:chExt cx="3686784" cy="1007560"/>
          </a:xfrm>
          <a:solidFill>
            <a:srgbClr val="3A3A3C"/>
          </a:solidFill>
        </p:grpSpPr>
        <p:sp>
          <p:nvSpPr>
            <p:cNvPr id="15" name="Rounded Rectangle 14"/>
            <p:cNvSpPr/>
            <p:nvPr/>
          </p:nvSpPr>
          <p:spPr>
            <a:xfrm>
              <a:off x="2723745" y="4354045"/>
              <a:ext cx="3686784" cy="885081"/>
            </a:xfrm>
            <a:prstGeom prst="roundRect">
              <a:avLst>
                <a:gd name="adj" fmla="val 45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p:cNvSpPr/>
            <p:nvPr/>
          </p:nvSpPr>
          <p:spPr>
            <a:xfrm flipH="1" flipV="1">
              <a:off x="3132306" y="5230786"/>
              <a:ext cx="194554" cy="1308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96998" y="4580388"/>
              <a:ext cx="3140277" cy="358816"/>
            </a:xfrm>
            <a:prstGeom prst="rect">
              <a:avLst/>
            </a:prstGeom>
            <a:grpFill/>
          </p:spPr>
          <p:txBody>
            <a:bodyPr wrap="square">
              <a:spAutoFit/>
            </a:bodyPr>
            <a:lstStyle/>
            <a:p>
              <a:pPr lvl="0" indent="9525" algn="ctr">
                <a:lnSpc>
                  <a:spcPct val="115000"/>
                </a:lnSpc>
              </a:pPr>
              <a:r>
                <a:rPr lang="en" sz="1600" b="1" i="1" dirty="0">
                  <a:solidFill>
                    <a:schemeClr val="bg1"/>
                  </a:solidFill>
                  <a:effectLst>
                    <a:outerShdw blurRad="50800" dist="38100" dir="2700000" algn="tl" rotWithShape="0">
                      <a:prstClr val="black">
                        <a:alpha val="40000"/>
                      </a:prstClr>
                    </a:outerShdw>
                  </a:effectLst>
                </a:rPr>
                <a:t>“Where do you want to live?”</a:t>
              </a:r>
            </a:p>
          </p:txBody>
        </p:sp>
      </p:grpSp>
      <p:sp>
        <p:nvSpPr>
          <p:cNvPr id="12" name="Rectangle 11"/>
          <p:cNvSpPr/>
          <p:nvPr/>
        </p:nvSpPr>
        <p:spPr>
          <a:xfrm>
            <a:off x="231043" y="5612730"/>
            <a:ext cx="8681913" cy="658642"/>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Once the questions are answered, the top three results are voiced and emailed to the user. The business whose result was listed is also alerted to a new lead.</a:t>
            </a:r>
          </a:p>
        </p:txBody>
      </p:sp>
      <p:grpSp>
        <p:nvGrpSpPr>
          <p:cNvPr id="18" name="Group 17"/>
          <p:cNvGrpSpPr/>
          <p:nvPr/>
        </p:nvGrpSpPr>
        <p:grpSpPr>
          <a:xfrm>
            <a:off x="1509544" y="1994306"/>
            <a:ext cx="6124911" cy="1015899"/>
            <a:chOff x="1509544" y="1994306"/>
            <a:chExt cx="6124911" cy="1015899"/>
          </a:xfrm>
          <a:solidFill>
            <a:srgbClr val="3A3A3C"/>
          </a:solidFill>
        </p:grpSpPr>
        <p:sp>
          <p:nvSpPr>
            <p:cNvPr id="13" name="Rounded Rectangle 12"/>
            <p:cNvSpPr/>
            <p:nvPr/>
          </p:nvSpPr>
          <p:spPr>
            <a:xfrm>
              <a:off x="1509544" y="1994306"/>
              <a:ext cx="6124911" cy="885081"/>
            </a:xfrm>
            <a:prstGeom prst="roundRect">
              <a:avLst>
                <a:gd name="adj" fmla="val 45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603518" y="2244097"/>
              <a:ext cx="5932117" cy="358816"/>
            </a:xfrm>
            <a:prstGeom prst="rect">
              <a:avLst/>
            </a:prstGeom>
            <a:grpFill/>
          </p:spPr>
          <p:txBody>
            <a:bodyPr wrap="square">
              <a:spAutoFit/>
            </a:bodyPr>
            <a:lstStyle/>
            <a:p>
              <a:pPr lvl="0" indent="9525" algn="ctr">
                <a:lnSpc>
                  <a:spcPct val="115000"/>
                </a:lnSpc>
              </a:pPr>
              <a:r>
                <a:rPr lang="en" sz="1600" b="1" i="1" dirty="0">
                  <a:solidFill>
                    <a:schemeClr val="bg1"/>
                  </a:solidFill>
                  <a:effectLst>
                    <a:outerShdw blurRad="50800" dist="38100" dir="2700000" algn="tl" rotWithShape="0">
                      <a:prstClr val="black">
                        <a:alpha val="40000"/>
                      </a:prstClr>
                    </a:outerShdw>
                  </a:effectLst>
                </a:rPr>
                <a:t>“Alexa, open Real Estate” or “Hey Google, open Real Estate search”</a:t>
              </a:r>
            </a:p>
          </p:txBody>
        </p:sp>
        <p:sp>
          <p:nvSpPr>
            <p:cNvPr id="14" name="Right Triangle 13"/>
            <p:cNvSpPr/>
            <p:nvPr/>
          </p:nvSpPr>
          <p:spPr>
            <a:xfrm flipH="1" flipV="1">
              <a:off x="1945532" y="2879386"/>
              <a:ext cx="194554" cy="1308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HEY, VOICETER PRO</a:t>
            </a:r>
            <a:r>
              <a:rPr lang="is-IS" sz="3200" dirty="0">
                <a:solidFill>
                  <a:srgbClr val="1CAF84"/>
                </a:solidFill>
                <a:latin typeface="Oswald Medium" charset="0"/>
                <a:ea typeface="Oswald Medium" charset="0"/>
                <a:cs typeface="Oswald Medium" charset="0"/>
              </a:rPr>
              <a:t>…</a:t>
            </a:r>
            <a:endParaRPr lang="en-US" sz="3200" dirty="0">
              <a:solidFill>
                <a:srgbClr val="1CAF84"/>
              </a:solidFill>
              <a:latin typeface="Oswald Medium" charset="0"/>
              <a:ea typeface="Oswald Medium" charset="0"/>
              <a:cs typeface="Oswald Medium" charset="0"/>
            </a:endParaRPr>
          </a:p>
        </p:txBody>
      </p:sp>
    </p:spTree>
    <p:extLst>
      <p:ext uri="{BB962C8B-B14F-4D97-AF65-F5344CB8AC3E}">
        <p14:creationId xmlns:p14="http://schemas.microsoft.com/office/powerpoint/2010/main" val="622134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3" y="1192942"/>
            <a:ext cx="4557386" cy="2074414"/>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Voiceter Pro has already seen significant traction in the first year. In addition to multiple press mentions from Street Fight, Capital District Business Review, and Realtor Magazine, to name a few, </a:t>
            </a:r>
            <a:r>
              <a:rPr lang="en" sz="1600" b="1" dirty="0">
                <a:solidFill>
                  <a:schemeClr val="tx1">
                    <a:lumMod val="65000"/>
                    <a:lumOff val="35000"/>
                  </a:schemeClr>
                </a:solidFill>
              </a:rPr>
              <a:t>Voiceter Pro was also nominated as an Inman Innovator Award finalist and was invited to Realogy FWD to present as a leader in voice technology.</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69732" y="1015142"/>
            <a:ext cx="3810000" cy="2146300"/>
          </a:xfrm>
          <a:prstGeom prst="rect">
            <a:avLst/>
          </a:prstGeom>
        </p:spPr>
      </p:pic>
      <p:sp>
        <p:nvSpPr>
          <p:cNvPr id="7" name="Rectangle 6"/>
          <p:cNvSpPr/>
          <p:nvPr/>
        </p:nvSpPr>
        <p:spPr>
          <a:xfrm>
            <a:off x="228622" y="3676680"/>
            <a:ext cx="8847284" cy="732508"/>
          </a:xfrm>
          <a:prstGeom prst="rect">
            <a:avLst/>
          </a:prstGeom>
        </p:spPr>
        <p:txBody>
          <a:bodyPr wrap="square">
            <a:spAutoFit/>
          </a:bodyPr>
          <a:lstStyle/>
          <a:p>
            <a:pPr lvl="0">
              <a:lnSpc>
                <a:spcPct val="130000"/>
              </a:lnSpc>
            </a:pPr>
            <a:r>
              <a:rPr lang="en" sz="1600" dirty="0">
                <a:solidFill>
                  <a:schemeClr val="tx1">
                    <a:lumMod val="65000"/>
                    <a:lumOff val="35000"/>
                  </a:schemeClr>
                </a:solidFill>
              </a:rPr>
              <a:t>Some of our partners include </a:t>
            </a:r>
            <a:r>
              <a:rPr lang="en" sz="1600" b="1" dirty="0">
                <a:solidFill>
                  <a:schemeClr val="tx1">
                    <a:lumMod val="65000"/>
                    <a:lumOff val="35000"/>
                  </a:schemeClr>
                </a:solidFill>
              </a:rPr>
              <a:t>Berkshire Hathaway </a:t>
            </a:r>
            <a:r>
              <a:rPr lang="en" sz="1600" b="1" dirty="0" err="1">
                <a:solidFill>
                  <a:schemeClr val="tx1">
                    <a:lumMod val="65000"/>
                    <a:lumOff val="35000"/>
                  </a:schemeClr>
                </a:solidFill>
              </a:rPr>
              <a:t>HomeServices</a:t>
            </a:r>
            <a:r>
              <a:rPr lang="en" sz="1600" b="1" dirty="0">
                <a:solidFill>
                  <a:schemeClr val="tx1">
                    <a:lumMod val="65000"/>
                    <a:lumOff val="35000"/>
                  </a:schemeClr>
                </a:solidFill>
              </a:rPr>
              <a:t> Georgia Properties</a:t>
            </a:r>
            <a:r>
              <a:rPr lang="en" sz="1600" dirty="0">
                <a:solidFill>
                  <a:schemeClr val="tx1">
                    <a:lumMod val="65000"/>
                    <a:lumOff val="35000"/>
                  </a:schemeClr>
                </a:solidFill>
              </a:rPr>
              <a:t>, several </a:t>
            </a:r>
            <a:r>
              <a:rPr lang="en" sz="1600" b="1" dirty="0">
                <a:solidFill>
                  <a:schemeClr val="tx1">
                    <a:lumMod val="65000"/>
                    <a:lumOff val="35000"/>
                  </a:schemeClr>
                </a:solidFill>
              </a:rPr>
              <a:t>Real Estate</a:t>
            </a:r>
            <a:r>
              <a:rPr lang="en" sz="1600" dirty="0">
                <a:solidFill>
                  <a:schemeClr val="tx1">
                    <a:lumMod val="65000"/>
                    <a:lumOff val="35000"/>
                  </a:schemeClr>
                </a:solidFill>
              </a:rPr>
              <a:t> brokerages, and the </a:t>
            </a:r>
            <a:r>
              <a:rPr lang="en" sz="1600" b="1" dirty="0">
                <a:solidFill>
                  <a:schemeClr val="tx1">
                    <a:lumMod val="65000"/>
                    <a:lumOff val="35000"/>
                  </a:schemeClr>
                </a:solidFill>
              </a:rPr>
              <a:t>Multiple Listing Service of Long Island</a:t>
            </a:r>
            <a:r>
              <a:rPr lang="en" sz="1600" dirty="0">
                <a:solidFill>
                  <a:schemeClr val="tx1">
                    <a:lumMod val="65000"/>
                    <a:lumOff val="35000"/>
                  </a:schemeClr>
                </a:solidFill>
              </a:rPr>
              <a:t> - the 4th largest listing service in the U.S.</a:t>
            </a:r>
          </a:p>
        </p:txBody>
      </p:sp>
      <p:pic>
        <p:nvPicPr>
          <p:cNvPr id="8" name="Picture 7"/>
          <p:cNvPicPr>
            <a:picLocks noChangeAspect="1"/>
          </p:cNvPicPr>
          <p:nvPr/>
        </p:nvPicPr>
        <p:blipFill>
          <a:blip r:embed="rId4">
            <a:grayscl/>
          </a:blip>
          <a:stretch>
            <a:fillRect/>
          </a:stretch>
        </p:blipFill>
        <p:spPr>
          <a:xfrm>
            <a:off x="4786009" y="4903194"/>
            <a:ext cx="2830750" cy="1035321"/>
          </a:xfrm>
          <a:prstGeom prst="rect">
            <a:avLst/>
          </a:prstGeom>
        </p:spPr>
      </p:pic>
      <p:pic>
        <p:nvPicPr>
          <p:cNvPr id="9" name="Picture 8"/>
          <p:cNvPicPr>
            <a:picLocks noChangeAspect="1"/>
          </p:cNvPicPr>
          <p:nvPr/>
        </p:nvPicPr>
        <p:blipFill>
          <a:blip r:embed="rId5">
            <a:grayscl/>
            <a:extLst>
              <a:ext uri="{28A0092B-C50C-407E-A947-70E740481C1C}">
                <a14:useLocalDpi xmlns:a14="http://schemas.microsoft.com/office/drawing/2010/main"/>
              </a:ext>
            </a:extLst>
          </a:blip>
          <a:stretch>
            <a:fillRect/>
          </a:stretch>
        </p:blipFill>
        <p:spPr>
          <a:xfrm>
            <a:off x="1610806" y="4903194"/>
            <a:ext cx="2365310" cy="1035321"/>
          </a:xfrm>
          <a:prstGeom prst="rect">
            <a:avLst/>
          </a:prstGeom>
        </p:spPr>
      </p:pic>
      <p:sp>
        <p:nvSpPr>
          <p:cNvPr id="10" name="Rectangle 9"/>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PRESS AND PARTNERS</a:t>
            </a:r>
          </a:p>
        </p:txBody>
      </p:sp>
    </p:spTree>
    <p:extLst>
      <p:ext uri="{BB962C8B-B14F-4D97-AF65-F5344CB8AC3E}">
        <p14:creationId xmlns:p14="http://schemas.microsoft.com/office/powerpoint/2010/main" val="91728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3" y="1021220"/>
            <a:ext cx="8681913" cy="658642"/>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Voiceter Pro skills currently reside solely within the real estate industry, but already they show their versatility.</a:t>
            </a:r>
          </a:p>
        </p:txBody>
      </p:sp>
      <p:sp>
        <p:nvSpPr>
          <p:cNvPr id="6" name="Rectangle 5"/>
          <p:cNvSpPr/>
          <p:nvPr/>
        </p:nvSpPr>
        <p:spPr>
          <a:xfrm>
            <a:off x="228623" y="5922515"/>
            <a:ext cx="8681913" cy="941796"/>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The conversational search process could be developed to similar effect for </a:t>
            </a:r>
            <a:r>
              <a:rPr lang="en" sz="1600" b="1" dirty="0">
                <a:solidFill>
                  <a:schemeClr val="tx1">
                    <a:lumMod val="65000"/>
                    <a:lumOff val="35000"/>
                  </a:schemeClr>
                </a:solidFill>
              </a:rPr>
              <a:t>car buying, insurance, mortgage, furniture, and clothing.</a:t>
            </a:r>
            <a:r>
              <a:rPr lang="en-US" sz="1600" b="1" dirty="0">
                <a:solidFill>
                  <a:schemeClr val="tx1">
                    <a:lumMod val="65000"/>
                    <a:lumOff val="35000"/>
                  </a:schemeClr>
                </a:solidFill>
              </a:rPr>
              <a:t>  We also can collaborate with other Tech companies to help them find their voice solutions.</a:t>
            </a:r>
            <a:endParaRPr lang="en" sz="1600" b="1" dirty="0">
              <a:solidFill>
                <a:schemeClr val="tx1">
                  <a:lumMod val="65000"/>
                  <a:lumOff val="35000"/>
                </a:schemeClr>
              </a:solidFill>
            </a:endParaRPr>
          </a:p>
        </p:txBody>
      </p:sp>
      <p:sp>
        <p:nvSpPr>
          <p:cNvPr id="7" name="Rectangle 6"/>
          <p:cNvSpPr/>
          <p:nvPr/>
        </p:nvSpPr>
        <p:spPr>
          <a:xfrm>
            <a:off x="1235414" y="1712895"/>
            <a:ext cx="7587573" cy="3921073"/>
          </a:xfrm>
          <a:prstGeom prst="rect">
            <a:avLst/>
          </a:prstGeom>
        </p:spPr>
        <p:txBody>
          <a:bodyPr wrap="square">
            <a:spAutoFit/>
          </a:bodyPr>
          <a:lstStyle/>
          <a:p>
            <a:pPr marL="9525" lvl="0">
              <a:lnSpc>
                <a:spcPct val="115000"/>
              </a:lnSpc>
              <a:spcAft>
                <a:spcPts val="2400"/>
              </a:spcAft>
              <a:buSzPts val="1600"/>
            </a:pPr>
            <a:r>
              <a:rPr lang="en" sz="1600" b="1" dirty="0">
                <a:solidFill>
                  <a:schemeClr val="tx1">
                    <a:lumMod val="65000"/>
                    <a:lumOff val="35000"/>
                  </a:schemeClr>
                </a:solidFill>
              </a:rPr>
              <a:t>Real Estate/Real Estate Search -</a:t>
            </a:r>
            <a:r>
              <a:rPr lang="en" sz="1600" dirty="0">
                <a:solidFill>
                  <a:schemeClr val="tx1">
                    <a:lumMod val="65000"/>
                    <a:lumOff val="35000"/>
                  </a:schemeClr>
                </a:solidFill>
              </a:rPr>
              <a:t> search for listings in the area</a:t>
            </a:r>
          </a:p>
          <a:p>
            <a:pPr marL="9525" lvl="0">
              <a:lnSpc>
                <a:spcPct val="115000"/>
              </a:lnSpc>
              <a:spcAft>
                <a:spcPts val="2400"/>
              </a:spcAft>
              <a:buSzPts val="1600"/>
            </a:pPr>
            <a:r>
              <a:rPr lang="en" sz="1600" b="1" dirty="0">
                <a:solidFill>
                  <a:schemeClr val="tx1">
                    <a:lumMod val="65000"/>
                    <a:lumOff val="35000"/>
                  </a:schemeClr>
                </a:solidFill>
              </a:rPr>
              <a:t>Real Estate Careers -</a:t>
            </a:r>
            <a:r>
              <a:rPr lang="en" sz="1600" dirty="0">
                <a:solidFill>
                  <a:schemeClr val="tx1">
                    <a:lumMod val="65000"/>
                    <a:lumOff val="35000"/>
                  </a:schemeClr>
                </a:solidFill>
              </a:rPr>
              <a:t> expand your career, get in touch with interested brokerages</a:t>
            </a:r>
          </a:p>
          <a:p>
            <a:pPr marL="9525" lvl="0">
              <a:lnSpc>
                <a:spcPct val="115000"/>
              </a:lnSpc>
              <a:spcAft>
                <a:spcPts val="2400"/>
              </a:spcAft>
              <a:buSzPts val="1600"/>
            </a:pPr>
            <a:r>
              <a:rPr lang="en" sz="1600" b="1" dirty="0">
                <a:solidFill>
                  <a:schemeClr val="tx1">
                    <a:lumMod val="65000"/>
                    <a:lumOff val="35000"/>
                  </a:schemeClr>
                </a:solidFill>
              </a:rPr>
              <a:t>Real Estate Concierge -</a:t>
            </a:r>
            <a:r>
              <a:rPr lang="en" sz="1600" dirty="0">
                <a:solidFill>
                  <a:schemeClr val="tx1">
                    <a:lumMod val="65000"/>
                    <a:lumOff val="35000"/>
                  </a:schemeClr>
                </a:solidFill>
              </a:rPr>
              <a:t> connect buyers and sellers with trusted service &amp; repair providers</a:t>
            </a:r>
          </a:p>
          <a:p>
            <a:pPr marL="9525" lvl="0">
              <a:lnSpc>
                <a:spcPct val="115000"/>
              </a:lnSpc>
              <a:spcAft>
                <a:spcPts val="2400"/>
              </a:spcAft>
              <a:buSzPts val="1600"/>
            </a:pPr>
            <a:r>
              <a:rPr lang="en" sz="1600" b="1" dirty="0">
                <a:solidFill>
                  <a:schemeClr val="tx1">
                    <a:lumMod val="65000"/>
                    <a:lumOff val="35000"/>
                  </a:schemeClr>
                </a:solidFill>
              </a:rPr>
              <a:t>My Home Value -</a:t>
            </a:r>
            <a:r>
              <a:rPr lang="en" sz="1600" dirty="0">
                <a:solidFill>
                  <a:schemeClr val="tx1">
                    <a:lumMod val="65000"/>
                    <a:lumOff val="35000"/>
                  </a:schemeClr>
                </a:solidFill>
              </a:rPr>
              <a:t> find your home value… and an agent!</a:t>
            </a:r>
          </a:p>
          <a:p>
            <a:pPr marL="9525" lvl="0">
              <a:lnSpc>
                <a:spcPct val="115000"/>
              </a:lnSpc>
              <a:spcAft>
                <a:spcPts val="2400"/>
              </a:spcAft>
              <a:buSzPts val="1600"/>
            </a:pPr>
            <a:r>
              <a:rPr lang="en" sz="1600" b="1" dirty="0">
                <a:solidFill>
                  <a:schemeClr val="tx1">
                    <a:lumMod val="65000"/>
                    <a:lumOff val="35000"/>
                  </a:schemeClr>
                </a:solidFill>
              </a:rPr>
              <a:t>REBI - </a:t>
            </a:r>
            <a:r>
              <a:rPr lang="en" sz="1600" dirty="0">
                <a:solidFill>
                  <a:schemeClr val="tx1">
                    <a:lumMod val="65000"/>
                    <a:lumOff val="35000"/>
                  </a:schemeClr>
                </a:solidFill>
              </a:rPr>
              <a:t>created a customized promotional skill for the Real Estate Business Institute</a:t>
            </a:r>
          </a:p>
          <a:p>
            <a:pPr marL="9525" lvl="0">
              <a:lnSpc>
                <a:spcPct val="115000"/>
              </a:lnSpc>
              <a:spcAft>
                <a:spcPts val="2400"/>
              </a:spcAft>
              <a:buSzPts val="1600"/>
            </a:pPr>
            <a:r>
              <a:rPr lang="en" sz="1600" b="1" dirty="0">
                <a:solidFill>
                  <a:schemeClr val="tx1">
                    <a:lumMod val="65000"/>
                    <a:lumOff val="35000"/>
                  </a:schemeClr>
                </a:solidFill>
              </a:rPr>
              <a:t>White label - </a:t>
            </a:r>
            <a:r>
              <a:rPr lang="en" sz="1600" dirty="0">
                <a:solidFill>
                  <a:schemeClr val="tx1">
                    <a:lumMod val="65000"/>
                    <a:lumOff val="35000"/>
                  </a:schemeClr>
                </a:solidFill>
              </a:rPr>
              <a:t>solutions on demand</a:t>
            </a:r>
          </a:p>
          <a:p>
            <a:pPr marL="9525" lvl="0">
              <a:lnSpc>
                <a:spcPct val="115000"/>
              </a:lnSpc>
              <a:spcAft>
                <a:spcPts val="2400"/>
              </a:spcAft>
              <a:buSzPts val="1600"/>
            </a:pPr>
            <a:r>
              <a:rPr lang="en" sz="1600" b="1" dirty="0">
                <a:solidFill>
                  <a:schemeClr val="tx1">
                    <a:lumMod val="65000"/>
                    <a:lumOff val="35000"/>
                  </a:schemeClr>
                </a:solidFill>
              </a:rPr>
              <a:t>Echo Show – </a:t>
            </a:r>
            <a:r>
              <a:rPr lang="en" sz="1600" dirty="0">
                <a:solidFill>
                  <a:schemeClr val="tx1">
                    <a:lumMod val="65000"/>
                    <a:lumOff val="35000"/>
                  </a:schemeClr>
                </a:solidFill>
              </a:rPr>
              <a:t>positioned to capitalize on t</a:t>
            </a:r>
            <a:r>
              <a:rPr lang="en-US" sz="1600" dirty="0">
                <a:solidFill>
                  <a:schemeClr val="tx1">
                    <a:lumMod val="65000"/>
                    <a:lumOff val="35000"/>
                  </a:schemeClr>
                </a:solidFill>
              </a:rPr>
              <a:t>he</a:t>
            </a:r>
            <a:r>
              <a:rPr lang="en" sz="1600" dirty="0">
                <a:solidFill>
                  <a:schemeClr val="tx1">
                    <a:lumMod val="65000"/>
                    <a:lumOff val="35000"/>
                  </a:schemeClr>
                </a:solidFill>
              </a:rPr>
              <a:t> evolution of Amazon products</a:t>
            </a: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8758" y="1718014"/>
            <a:ext cx="365760" cy="36576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8758" y="2301191"/>
            <a:ext cx="365760" cy="36576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8758" y="2899820"/>
            <a:ext cx="365760" cy="36576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8758" y="3516027"/>
            <a:ext cx="365760" cy="36576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58758" y="4076576"/>
            <a:ext cx="365760" cy="36576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58758" y="4656716"/>
            <a:ext cx="365760" cy="365760"/>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58758" y="5258480"/>
            <a:ext cx="365760" cy="365760"/>
          </a:xfrm>
          <a:prstGeom prst="rect">
            <a:avLst/>
          </a:prstGeom>
        </p:spPr>
      </p:pic>
      <p:sp>
        <p:nvSpPr>
          <p:cNvPr id="15" name="Rectangle 14"/>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WHAT’S AFTER REAL ESTATE?</a:t>
            </a:r>
          </a:p>
        </p:txBody>
      </p:sp>
    </p:spTree>
    <p:extLst>
      <p:ext uri="{BB962C8B-B14F-4D97-AF65-F5344CB8AC3E}">
        <p14:creationId xmlns:p14="http://schemas.microsoft.com/office/powerpoint/2010/main" val="1007859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1848255" y="1138677"/>
            <a:ext cx="7179013" cy="2973122"/>
          </a:xfrm>
          <a:prstGeom prst="rect">
            <a:avLst/>
          </a:prstGeom>
        </p:spPr>
        <p:txBody>
          <a:bodyPr wrap="square">
            <a:spAutoFit/>
          </a:bodyPr>
          <a:lstStyle/>
          <a:p>
            <a:pPr lvl="0" indent="-69850">
              <a:lnSpc>
                <a:spcPct val="130000"/>
              </a:lnSpc>
              <a:buClr>
                <a:schemeClr val="dk1"/>
              </a:buClr>
              <a:buSzPts val="1100"/>
            </a:pPr>
            <a:r>
              <a:rPr lang="en" sz="1600" b="1" dirty="0">
                <a:solidFill>
                  <a:srgbClr val="1CAF84"/>
                </a:solidFill>
              </a:rPr>
              <a:t>Miguel Berger</a:t>
            </a:r>
            <a:r>
              <a:rPr lang="en" sz="1600" dirty="0">
                <a:solidFill>
                  <a:srgbClr val="1CAF84"/>
                </a:solidFill>
              </a:rPr>
              <a:t> </a:t>
            </a:r>
            <a:r>
              <a:rPr lang="en" sz="1600" b="1" dirty="0">
                <a:solidFill>
                  <a:schemeClr val="tx1">
                    <a:lumMod val="65000"/>
                    <a:lumOff val="35000"/>
                  </a:schemeClr>
                </a:solidFill>
              </a:rPr>
              <a:t>-</a:t>
            </a:r>
            <a:r>
              <a:rPr lang="en" sz="1600" dirty="0">
                <a:solidFill>
                  <a:schemeClr val="tx1">
                    <a:lumMod val="65000"/>
                    <a:lumOff val="35000"/>
                  </a:schemeClr>
                </a:solidFill>
              </a:rPr>
              <a:t> </a:t>
            </a:r>
            <a:r>
              <a:rPr lang="en" sz="1600" i="1" dirty="0">
                <a:solidFill>
                  <a:schemeClr val="tx1">
                    <a:lumMod val="65000"/>
                    <a:lumOff val="35000"/>
                  </a:schemeClr>
                </a:solidFill>
              </a:rPr>
              <a:t>Chief Executive Officer</a:t>
            </a:r>
            <a:r>
              <a:rPr lang="en" sz="1600" dirty="0">
                <a:solidFill>
                  <a:schemeClr val="tx1">
                    <a:lumMod val="65000"/>
                    <a:lumOff val="35000"/>
                  </a:schemeClr>
                </a:solidFill>
              </a:rPr>
              <a:t> - With more than 30 years of experience in the real estate industry, Miguel is the owner of Better Homes and Gardens Real Estate Tech Valley franchise. He founded the successful company as an independent brokerage in New York State’s Capital Region before he became affiliated with Better Homes and Gardens Real Estate. In addition to holding several advanced real estate designations, Miguel has been a local REALTOR® association and multiple listing service president. He is recognized nationally as an industry leader and forward thinking business man with a love of technology. He will become president of the national Real Estate Business Institute in 2018.</a:t>
            </a:r>
          </a:p>
        </p:txBody>
      </p:sp>
      <p:sp>
        <p:nvSpPr>
          <p:cNvPr id="6" name="Rectangle 5"/>
          <p:cNvSpPr/>
          <p:nvPr/>
        </p:nvSpPr>
        <p:spPr>
          <a:xfrm>
            <a:off x="1848255" y="4198435"/>
            <a:ext cx="7179013" cy="2332946"/>
          </a:xfrm>
          <a:prstGeom prst="rect">
            <a:avLst/>
          </a:prstGeom>
        </p:spPr>
        <p:txBody>
          <a:bodyPr wrap="square">
            <a:spAutoFit/>
          </a:bodyPr>
          <a:lstStyle/>
          <a:p>
            <a:pPr lvl="0" indent="-69850">
              <a:lnSpc>
                <a:spcPct val="130000"/>
              </a:lnSpc>
              <a:buClr>
                <a:schemeClr val="dk1"/>
              </a:buClr>
              <a:buSzPts val="1100"/>
            </a:pPr>
            <a:r>
              <a:rPr lang="en" sz="1600" b="1" dirty="0" err="1">
                <a:solidFill>
                  <a:srgbClr val="1CAF84"/>
                </a:solidFill>
              </a:rPr>
              <a:t>Amitai</a:t>
            </a:r>
            <a:r>
              <a:rPr lang="en" sz="1600" b="1" dirty="0">
                <a:solidFill>
                  <a:srgbClr val="1CAF84"/>
                </a:solidFill>
              </a:rPr>
              <a:t> Berger </a:t>
            </a:r>
            <a:r>
              <a:rPr lang="en" sz="1600" b="1" dirty="0">
                <a:solidFill>
                  <a:schemeClr val="tx1">
                    <a:lumMod val="65000"/>
                    <a:lumOff val="35000"/>
                  </a:schemeClr>
                </a:solidFill>
              </a:rPr>
              <a:t>- </a:t>
            </a:r>
            <a:r>
              <a:rPr lang="en" sz="1600" i="1" dirty="0">
                <a:solidFill>
                  <a:schemeClr val="tx1">
                    <a:lumMod val="65000"/>
                    <a:lumOff val="35000"/>
                  </a:schemeClr>
                </a:solidFill>
              </a:rPr>
              <a:t>Chief Technology Officer - </a:t>
            </a:r>
            <a:r>
              <a:rPr lang="en" sz="1600" dirty="0">
                <a:solidFill>
                  <a:schemeClr val="tx1">
                    <a:lumMod val="65000"/>
                    <a:lumOff val="35000"/>
                  </a:schemeClr>
                </a:solidFill>
              </a:rPr>
              <a:t>Fluent in several programming languages, including Java, Ruby on Rails, Python, CSS, </a:t>
            </a:r>
            <a:r>
              <a:rPr lang="en" sz="1600" dirty="0" err="1">
                <a:solidFill>
                  <a:schemeClr val="tx1">
                    <a:lumMod val="65000"/>
                    <a:lumOff val="35000"/>
                  </a:schemeClr>
                </a:solidFill>
              </a:rPr>
              <a:t>XpressO</a:t>
            </a:r>
            <a:r>
              <a:rPr lang="en" sz="1600" dirty="0">
                <a:solidFill>
                  <a:schemeClr val="tx1">
                    <a:lumMod val="65000"/>
                    <a:lumOff val="35000"/>
                  </a:schemeClr>
                </a:solidFill>
              </a:rPr>
              <a:t> and AWS, Ami has wide and varied experience that includes developing software for both startup and established companies. His skills include leading a team of developers through product development and testing cycles focused on end-user experience improvements and working on APIs used by tens of thousands of users on a daily basis.  He has been working in voice technology since mid-2015.</a:t>
            </a:r>
          </a:p>
        </p:txBody>
      </p:sp>
      <p:pic>
        <p:nvPicPr>
          <p:cNvPr id="7" name="Picture 6"/>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28623" y="1308575"/>
            <a:ext cx="1482182" cy="1482182"/>
          </a:xfrm>
          <a:prstGeom prst="ellipse">
            <a:avLst/>
          </a:prstGeom>
          <a:effectLst>
            <a:innerShdw blurRad="63500" dist="50800" dir="8100000">
              <a:prstClr val="black">
                <a:alpha val="50000"/>
              </a:prstClr>
            </a:innerShdw>
          </a:effectLst>
        </p:spPr>
      </p:pic>
      <p:pic>
        <p:nvPicPr>
          <p:cNvPr id="8" name="Picture 7"/>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28623" y="4305439"/>
            <a:ext cx="1481737" cy="1481328"/>
          </a:xfrm>
          <a:prstGeom prst="ellipse">
            <a:avLst/>
          </a:prstGeom>
          <a:effectLst>
            <a:innerShdw blurRad="63500" dist="50800" dir="8100000">
              <a:prstClr val="black">
                <a:alpha val="50000"/>
              </a:prstClr>
            </a:innerShdw>
          </a:effectLst>
        </p:spPr>
      </p:pic>
      <p:sp>
        <p:nvSpPr>
          <p:cNvPr id="9" name="Rectangle 8"/>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THE LEAD INNOVATORS</a:t>
            </a:r>
          </a:p>
        </p:txBody>
      </p:sp>
    </p:spTree>
    <p:extLst>
      <p:ext uri="{BB962C8B-B14F-4D97-AF65-F5344CB8AC3E}">
        <p14:creationId xmlns:p14="http://schemas.microsoft.com/office/powerpoint/2010/main" val="986289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1848256" y="845328"/>
            <a:ext cx="7179012" cy="1666867"/>
          </a:xfrm>
          <a:prstGeom prst="rect">
            <a:avLst/>
          </a:prstGeom>
        </p:spPr>
        <p:txBody>
          <a:bodyPr wrap="square">
            <a:spAutoFit/>
          </a:bodyPr>
          <a:lstStyle/>
          <a:p>
            <a:pPr lvl="0" indent="-69850">
              <a:lnSpc>
                <a:spcPct val="130000"/>
              </a:lnSpc>
              <a:buClr>
                <a:schemeClr val="dk1"/>
              </a:buClr>
              <a:buSzPts val="1100"/>
            </a:pPr>
            <a:r>
              <a:rPr lang="en" sz="1600" b="1" dirty="0">
                <a:solidFill>
                  <a:srgbClr val="1CAF84"/>
                </a:solidFill>
              </a:rPr>
              <a:t>Tim Dain </a:t>
            </a:r>
            <a:r>
              <a:rPr lang="en" sz="1600" dirty="0">
                <a:solidFill>
                  <a:schemeClr val="tx1">
                    <a:lumMod val="65000"/>
                    <a:lumOff val="35000"/>
                  </a:schemeClr>
                </a:solidFill>
                <a:latin typeface="+mj-lt"/>
              </a:rPr>
              <a:t>- Tim is the current President of MARIS Multiple Listing Service (MLS), as well as a board member for both the Council of MLS and the Real Estate Standards Organization. He served as Executive Director of the Austin Board of Realtors. He was Executive Director of the Southern Illinois Regional MLS (SIRMLS) where he was responsible for creating a virtual presence.</a:t>
            </a:r>
          </a:p>
        </p:txBody>
      </p:sp>
      <p:sp>
        <p:nvSpPr>
          <p:cNvPr id="6" name="Rectangle 5"/>
          <p:cNvSpPr/>
          <p:nvPr/>
        </p:nvSpPr>
        <p:spPr>
          <a:xfrm>
            <a:off x="1848254" y="2512195"/>
            <a:ext cx="7295746" cy="2332946"/>
          </a:xfrm>
          <a:prstGeom prst="rect">
            <a:avLst/>
          </a:prstGeom>
        </p:spPr>
        <p:txBody>
          <a:bodyPr wrap="square">
            <a:spAutoFit/>
          </a:bodyPr>
          <a:lstStyle/>
          <a:p>
            <a:pPr indent="-69850">
              <a:lnSpc>
                <a:spcPct val="130000"/>
              </a:lnSpc>
              <a:buClr>
                <a:schemeClr val="dk1"/>
              </a:buClr>
              <a:buSzPts val="1100"/>
            </a:pPr>
            <a:r>
              <a:rPr lang="en" sz="1600" b="1" dirty="0">
                <a:solidFill>
                  <a:srgbClr val="1CAF84"/>
                </a:solidFill>
              </a:rPr>
              <a:t>Amy </a:t>
            </a:r>
            <a:r>
              <a:rPr lang="en" sz="1600" b="1" dirty="0" err="1">
                <a:solidFill>
                  <a:srgbClr val="1CAF84"/>
                </a:solidFill>
              </a:rPr>
              <a:t>Chorew</a:t>
            </a:r>
            <a:r>
              <a:rPr lang="en" sz="1600" b="1" dirty="0">
                <a:solidFill>
                  <a:srgbClr val="1CAF84"/>
                </a:solidFill>
              </a:rPr>
              <a:t> </a:t>
            </a:r>
            <a:r>
              <a:rPr lang="en" sz="1600" dirty="0">
                <a:solidFill>
                  <a:schemeClr val="tx1">
                    <a:lumMod val="65000"/>
                    <a:lumOff val="35000"/>
                  </a:schemeClr>
                </a:solidFill>
                <a:latin typeface="+mj-lt"/>
              </a:rPr>
              <a:t>- Amy has more than 30 years’ Real Estate experience.  Since 2000 she has been on the speaking circuit teaching industry professionals about technology strategies to help improve their business.  She has written four books on social media for the National Association of REALTORS® (NAR), co-authored the NAR e-Pro® certification for social media use, and is the founder and former CEO of The Tech Byte, an education company specializing in coaching real estate firms about technology in their day-to-day operations.</a:t>
            </a:r>
          </a:p>
        </p:txBody>
      </p:sp>
      <p:sp>
        <p:nvSpPr>
          <p:cNvPr id="7" name="Rectangle 6"/>
          <p:cNvSpPr/>
          <p:nvPr/>
        </p:nvSpPr>
        <p:spPr>
          <a:xfrm>
            <a:off x="1848254" y="4845141"/>
            <a:ext cx="7295746" cy="2012859"/>
          </a:xfrm>
          <a:prstGeom prst="rect">
            <a:avLst/>
          </a:prstGeom>
        </p:spPr>
        <p:txBody>
          <a:bodyPr wrap="square">
            <a:spAutoFit/>
          </a:bodyPr>
          <a:lstStyle/>
          <a:p>
            <a:pPr indent="-69850">
              <a:lnSpc>
                <a:spcPct val="130000"/>
              </a:lnSpc>
              <a:buClr>
                <a:schemeClr val="dk1"/>
              </a:buClr>
              <a:buSzPts val="1100"/>
            </a:pPr>
            <a:r>
              <a:rPr lang="en" sz="1600" b="1" dirty="0">
                <a:solidFill>
                  <a:srgbClr val="1CAF84"/>
                </a:solidFill>
              </a:rPr>
              <a:t>Warren Dow </a:t>
            </a:r>
            <a:r>
              <a:rPr lang="en" sz="1600" dirty="0">
                <a:solidFill>
                  <a:schemeClr val="tx1">
                    <a:lumMod val="65000"/>
                    <a:lumOff val="35000"/>
                  </a:schemeClr>
                </a:solidFill>
                <a:latin typeface="+mj-lt"/>
              </a:rPr>
              <a:t>- Warren is the Vice President of Industry Engagement at Lone Wolf Real Estate Technologies as well as an ongoing contributor to the Real Estate Technology Institute (</a:t>
            </a:r>
            <a:r>
              <a:rPr lang="en" sz="1600" dirty="0" err="1">
                <a:solidFill>
                  <a:schemeClr val="tx1">
                    <a:lumMod val="65000"/>
                    <a:lumOff val="35000"/>
                  </a:schemeClr>
                </a:solidFill>
                <a:latin typeface="+mj-lt"/>
              </a:rPr>
              <a:t>www.reti.us</a:t>
            </a:r>
            <a:r>
              <a:rPr lang="en" sz="1600" dirty="0">
                <a:solidFill>
                  <a:schemeClr val="tx1">
                    <a:lumMod val="65000"/>
                    <a:lumOff val="35000"/>
                  </a:schemeClr>
                </a:solidFill>
                <a:latin typeface="+mj-lt"/>
              </a:rPr>
              <a:t>). Prior to being acquired by Lone Wolf, Warren was the Vice President and Co-Owner of Barcode Publicity, one of the real estate industry’s premier website solution providers with a core focus in mobile technology and technology education.</a:t>
            </a:r>
          </a:p>
        </p:txBody>
      </p:sp>
      <p:pic>
        <p:nvPicPr>
          <p:cNvPr id="8" name="Picture 7"/>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28623" y="952549"/>
            <a:ext cx="1482182" cy="1482182"/>
          </a:xfrm>
          <a:prstGeom prst="ellipse">
            <a:avLst/>
          </a:prstGeom>
          <a:effectLst>
            <a:innerShdw blurRad="63500" dist="50800" dir="8100000">
              <a:prstClr val="black">
                <a:alpha val="50000"/>
              </a:prstClr>
            </a:innerShdw>
          </a:effectLst>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8827" y="2653043"/>
            <a:ext cx="1481328" cy="1481328"/>
          </a:xfrm>
          <a:prstGeom prst="ellipse">
            <a:avLst/>
          </a:prstGeom>
          <a:effectLst>
            <a:innerShdw blurRad="63500" dist="50800" dir="8100000">
              <a:prstClr val="black">
                <a:alpha val="50000"/>
              </a:prstClr>
            </a:innerShdw>
          </a:effectLst>
        </p:spPr>
      </p:pic>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8623" y="4984438"/>
            <a:ext cx="1481328" cy="1481328"/>
          </a:xfrm>
          <a:prstGeom prst="ellipse">
            <a:avLst/>
          </a:prstGeom>
          <a:effectLst>
            <a:innerShdw blurRad="63500" dist="50800" dir="8100000">
              <a:prstClr val="black">
                <a:alpha val="50000"/>
              </a:prstClr>
            </a:innerShdw>
          </a:effectLst>
        </p:spPr>
      </p:pic>
      <p:sp>
        <p:nvSpPr>
          <p:cNvPr id="11" name="Rectangle 10"/>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THE ADVISORY BOARD</a:t>
            </a:r>
          </a:p>
        </p:txBody>
      </p:sp>
    </p:spTree>
    <p:extLst>
      <p:ext uri="{BB962C8B-B14F-4D97-AF65-F5344CB8AC3E}">
        <p14:creationId xmlns:p14="http://schemas.microsoft.com/office/powerpoint/2010/main" val="1336209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189"/>
          <p:cNvSpPr txBox="1">
            <a:spLocks noGrp="1"/>
          </p:cNvSpPr>
          <p:nvPr>
            <p:ph type="body" idx="4294967295"/>
          </p:nvPr>
        </p:nvSpPr>
        <p:spPr>
          <a:xfrm>
            <a:off x="457200" y="1254557"/>
            <a:ext cx="8229600" cy="4092576"/>
          </a:xfrm>
          <a:prstGeom prst="rect">
            <a:avLst/>
          </a:prstGeom>
        </p:spPr>
        <p:txBody>
          <a:bodyPr lIns="91424" tIns="91424" rIns="91424" bIns="91424">
            <a:normAutofit lnSpcReduction="10000"/>
          </a:bodyPr>
          <a:lstStyle/>
          <a:p>
            <a:pPr marL="221742" indent="-221742" algn="ctr" defTabSz="886968">
              <a:lnSpc>
                <a:spcPct val="130000"/>
              </a:lnSpc>
              <a:spcBef>
                <a:spcPts val="900"/>
              </a:spcBef>
              <a:buSzTx/>
              <a:buNone/>
              <a:defRPr sz="2716" b="1">
                <a:solidFill>
                  <a:srgbClr val="FF9900"/>
                </a:solidFill>
                <a:latin typeface="Helvetica Neue"/>
                <a:ea typeface="Helvetica Neue"/>
                <a:cs typeface="Helvetica Neue"/>
                <a:sym typeface="Helvetica Neue"/>
              </a:defRPr>
            </a:pPr>
            <a:r>
              <a:t>THE REMAINING SLIDES WILL BE FEATURED ON THE PRIVATE -- OR “BUSINESS PLAN” -- HALF OF YOUR ONLINE CAMPAIGN. </a:t>
            </a:r>
          </a:p>
          <a:p>
            <a:pPr marL="221742" indent="-221742" algn="ctr" defTabSz="886968">
              <a:lnSpc>
                <a:spcPct val="130000"/>
              </a:lnSpc>
              <a:spcBef>
                <a:spcPts val="900"/>
              </a:spcBef>
              <a:buSzTx/>
              <a:buNone/>
              <a:defRPr sz="2716" b="1">
                <a:solidFill>
                  <a:srgbClr val="FF9900"/>
                </a:solidFill>
                <a:latin typeface="Helvetica Neue"/>
                <a:ea typeface="Helvetica Neue"/>
                <a:cs typeface="Helvetica Neue"/>
                <a:sym typeface="Helvetica Neue"/>
              </a:defRPr>
            </a:pPr>
            <a:endParaRPr/>
          </a:p>
          <a:p>
            <a:pPr marL="221742" indent="-221742" algn="ctr" defTabSz="886968">
              <a:lnSpc>
                <a:spcPct val="130000"/>
              </a:lnSpc>
              <a:spcBef>
                <a:spcPts val="900"/>
              </a:spcBef>
              <a:buSzTx/>
              <a:buNone/>
              <a:defRPr sz="2716" b="1">
                <a:solidFill>
                  <a:srgbClr val="FF9900"/>
                </a:solidFill>
                <a:latin typeface="Helvetica Neue"/>
                <a:ea typeface="Helvetica Neue"/>
                <a:cs typeface="Helvetica Neue"/>
                <a:sym typeface="Helvetica Neue"/>
              </a:defRPr>
            </a:pPr>
            <a:r>
              <a:t>ONCE YOUR PROFILE IS LAUNCHED AND LIVE, INVESTORS MUST REQUEST ACCESS TO VIEW THE REMAINING INFORMATION.</a:t>
            </a:r>
          </a:p>
        </p:txBody>
      </p:sp>
    </p:spTree>
    <p:extLst>
      <p:ext uri="{BB962C8B-B14F-4D97-AF65-F5344CB8AC3E}">
        <p14:creationId xmlns:p14="http://schemas.microsoft.com/office/powerpoint/2010/main" val="66473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964526"/>
            <a:ext cx="9144000" cy="5893474"/>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a:ext>
            </a:extLst>
          </a:blip>
          <a:srcRect l="13556" r="19388"/>
          <a:stretch/>
        </p:blipFill>
        <p:spPr>
          <a:xfrm flipH="1">
            <a:off x="-1" y="964526"/>
            <a:ext cx="9143999" cy="5893474"/>
          </a:xfrm>
          <a:prstGeom prst="rect">
            <a:avLst/>
          </a:prstGeom>
        </p:spPr>
      </p:pic>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3171217" y="2024592"/>
            <a:ext cx="5398851" cy="3773341"/>
          </a:xfrm>
          <a:prstGeom prst="rect">
            <a:avLst/>
          </a:prstGeom>
        </p:spPr>
        <p:txBody>
          <a:bodyPr wrap="square">
            <a:spAutoFit/>
          </a:bodyPr>
          <a:lstStyle/>
          <a:p>
            <a:pPr lvl="0">
              <a:lnSpc>
                <a:spcPct val="115000"/>
              </a:lnSpc>
            </a:pPr>
            <a:r>
              <a:rPr lang="en" sz="1600" dirty="0">
                <a:solidFill>
                  <a:schemeClr val="bg1"/>
                </a:solidFill>
                <a:latin typeface="+mj-lt"/>
              </a:rPr>
              <a:t>Adoption of art</a:t>
            </a:r>
            <a:r>
              <a:rPr lang="en-US" sz="1600" dirty="0" err="1">
                <a:solidFill>
                  <a:schemeClr val="bg1"/>
                </a:solidFill>
                <a:latin typeface="+mj-lt"/>
              </a:rPr>
              <a:t>i</a:t>
            </a:r>
            <a:r>
              <a:rPr lang="en" sz="1600" dirty="0">
                <a:solidFill>
                  <a:schemeClr val="bg1"/>
                </a:solidFill>
                <a:latin typeface="+mj-lt"/>
              </a:rPr>
              <a:t>fic</a:t>
            </a:r>
            <a:r>
              <a:rPr lang="en-US" sz="1600" dirty="0" err="1">
                <a:solidFill>
                  <a:schemeClr val="bg1"/>
                </a:solidFill>
                <a:latin typeface="+mj-lt"/>
              </a:rPr>
              <a:t>i</a:t>
            </a:r>
            <a:r>
              <a:rPr lang="en" sz="1600" dirty="0">
                <a:solidFill>
                  <a:schemeClr val="bg1"/>
                </a:solidFill>
                <a:latin typeface="+mj-lt"/>
              </a:rPr>
              <a:t>al intelligence powered virtual assistants, such as the Amazon Echo and Google Home, is expected to </a:t>
            </a:r>
            <a:r>
              <a:rPr lang="en" sz="1600" b="1" dirty="0">
                <a:solidFill>
                  <a:schemeClr val="bg1"/>
                </a:solidFill>
              </a:rPr>
              <a:t>increase five-fold within the next five years.</a:t>
            </a:r>
            <a:endParaRPr lang="fr-FR" sz="1600" b="1" dirty="0">
              <a:solidFill>
                <a:schemeClr val="bg1"/>
              </a:solidFill>
            </a:endParaRPr>
          </a:p>
          <a:p>
            <a:pPr lvl="0">
              <a:lnSpc>
                <a:spcPct val="115000"/>
              </a:lnSpc>
            </a:pPr>
            <a:endParaRPr lang="fr-FR" sz="1600" b="1" dirty="0">
              <a:solidFill>
                <a:schemeClr val="bg1"/>
              </a:solidFill>
            </a:endParaRPr>
          </a:p>
          <a:p>
            <a:pPr lvl="0">
              <a:lnSpc>
                <a:spcPct val="115000"/>
              </a:lnSpc>
            </a:pPr>
            <a:r>
              <a:rPr lang="fr-FR" sz="1600" dirty="0" err="1">
                <a:solidFill>
                  <a:schemeClr val="bg1"/>
                </a:solidFill>
                <a:latin typeface="+mj-lt"/>
              </a:rPr>
              <a:t>Estimated</a:t>
            </a:r>
            <a:r>
              <a:rPr lang="fr-FR" sz="1600" dirty="0">
                <a:solidFill>
                  <a:schemeClr val="bg1"/>
                </a:solidFill>
                <a:latin typeface="+mj-lt"/>
              </a:rPr>
              <a:t> sales of the Amazon Echo and Google Home are </a:t>
            </a:r>
            <a:r>
              <a:rPr lang="fr-FR" sz="1600" dirty="0" err="1">
                <a:solidFill>
                  <a:schemeClr val="bg1"/>
                </a:solidFill>
                <a:latin typeface="+mj-lt"/>
              </a:rPr>
              <a:t>expected</a:t>
            </a:r>
            <a:r>
              <a:rPr lang="fr-FR" sz="1600" dirty="0">
                <a:solidFill>
                  <a:schemeClr val="bg1"/>
                </a:solidFill>
                <a:latin typeface="+mj-lt"/>
              </a:rPr>
              <a:t> to </a:t>
            </a:r>
            <a:r>
              <a:rPr lang="fr-FR" sz="1600" dirty="0" err="1">
                <a:solidFill>
                  <a:schemeClr val="bg1"/>
                </a:solidFill>
                <a:latin typeface="+mj-lt"/>
              </a:rPr>
              <a:t>exceed</a:t>
            </a:r>
            <a:r>
              <a:rPr lang="fr-FR" sz="1600" dirty="0">
                <a:solidFill>
                  <a:schemeClr val="bg1"/>
                </a:solidFill>
                <a:latin typeface="+mj-lt"/>
              </a:rPr>
              <a:t> 57 million </a:t>
            </a:r>
            <a:r>
              <a:rPr lang="fr-FR" sz="1600" dirty="0" err="1">
                <a:solidFill>
                  <a:schemeClr val="bg1"/>
                </a:solidFill>
                <a:latin typeface="+mj-lt"/>
              </a:rPr>
              <a:t>units</a:t>
            </a:r>
            <a:r>
              <a:rPr lang="fr-FR" sz="1600" dirty="0">
                <a:solidFill>
                  <a:schemeClr val="bg1"/>
                </a:solidFill>
                <a:latin typeface="+mj-lt"/>
              </a:rPr>
              <a:t> by the end of 2018.</a:t>
            </a:r>
          </a:p>
          <a:p>
            <a:pPr lvl="0">
              <a:lnSpc>
                <a:spcPct val="115000"/>
              </a:lnSpc>
            </a:pPr>
            <a:endParaRPr lang="fr-FR" sz="1600" dirty="0">
              <a:solidFill>
                <a:schemeClr val="bg1"/>
              </a:solidFill>
              <a:latin typeface="+mj-lt"/>
            </a:endParaRPr>
          </a:p>
          <a:p>
            <a:pPr lvl="0">
              <a:lnSpc>
                <a:spcPct val="115000"/>
              </a:lnSpc>
            </a:pPr>
            <a:r>
              <a:rPr lang="fr-FR" sz="1600" dirty="0" err="1">
                <a:solidFill>
                  <a:schemeClr val="bg1"/>
                </a:solidFill>
                <a:latin typeface="+mj-lt"/>
              </a:rPr>
              <a:t>Consumers</a:t>
            </a:r>
            <a:r>
              <a:rPr lang="fr-FR" sz="1600" dirty="0">
                <a:solidFill>
                  <a:schemeClr val="bg1"/>
                </a:solidFill>
                <a:latin typeface="+mj-lt"/>
              </a:rPr>
              <a:t> are </a:t>
            </a:r>
            <a:r>
              <a:rPr lang="fr-FR" sz="1600" dirty="0" err="1">
                <a:solidFill>
                  <a:schemeClr val="bg1"/>
                </a:solidFill>
                <a:latin typeface="+mj-lt"/>
              </a:rPr>
              <a:t>looking</a:t>
            </a:r>
            <a:r>
              <a:rPr lang="fr-FR" sz="1600" dirty="0">
                <a:solidFill>
                  <a:schemeClr val="bg1"/>
                </a:solidFill>
                <a:latin typeface="+mj-lt"/>
              </a:rPr>
              <a:t> to </a:t>
            </a:r>
            <a:r>
              <a:rPr lang="fr-FR" sz="1600" dirty="0" err="1">
                <a:solidFill>
                  <a:schemeClr val="bg1"/>
                </a:solidFill>
                <a:latin typeface="+mj-lt"/>
              </a:rPr>
              <a:t>make</a:t>
            </a:r>
            <a:r>
              <a:rPr lang="fr-FR" sz="1600" dirty="0">
                <a:solidFill>
                  <a:schemeClr val="bg1"/>
                </a:solidFill>
                <a:latin typeface="+mj-lt"/>
              </a:rPr>
              <a:t> </a:t>
            </a:r>
            <a:r>
              <a:rPr lang="fr-FR" sz="1600" dirty="0" err="1">
                <a:solidFill>
                  <a:schemeClr val="bg1"/>
                </a:solidFill>
                <a:latin typeface="+mj-lt"/>
              </a:rPr>
              <a:t>their</a:t>
            </a:r>
            <a:r>
              <a:rPr lang="fr-FR" sz="1600" dirty="0">
                <a:solidFill>
                  <a:schemeClr val="bg1"/>
                </a:solidFill>
                <a:latin typeface="+mj-lt"/>
              </a:rPr>
              <a:t> homes </a:t>
            </a:r>
            <a:r>
              <a:rPr lang="fr-FR" sz="1600" dirty="0" err="1">
                <a:solidFill>
                  <a:schemeClr val="bg1"/>
                </a:solidFill>
                <a:latin typeface="+mj-lt"/>
              </a:rPr>
              <a:t>smarter</a:t>
            </a:r>
            <a:r>
              <a:rPr lang="fr-FR" sz="1600" dirty="0">
                <a:solidFill>
                  <a:schemeClr val="bg1"/>
                </a:solidFill>
                <a:latin typeface="+mj-lt"/>
              </a:rPr>
              <a:t>, and businesses </a:t>
            </a:r>
            <a:r>
              <a:rPr lang="fr-FR" sz="1600" dirty="0" err="1">
                <a:solidFill>
                  <a:schemeClr val="bg1"/>
                </a:solidFill>
                <a:latin typeface="+mj-lt"/>
              </a:rPr>
              <a:t>can</a:t>
            </a:r>
            <a:r>
              <a:rPr lang="fr-FR" sz="1600" dirty="0">
                <a:solidFill>
                  <a:schemeClr val="bg1"/>
                </a:solidFill>
                <a:latin typeface="+mj-lt"/>
              </a:rPr>
              <a:t> </a:t>
            </a:r>
            <a:r>
              <a:rPr lang="fr-FR" sz="1600" dirty="0" err="1">
                <a:solidFill>
                  <a:schemeClr val="bg1"/>
                </a:solidFill>
                <a:latin typeface="+mj-lt"/>
              </a:rPr>
              <a:t>leverage</a:t>
            </a:r>
            <a:r>
              <a:rPr lang="fr-FR" sz="1600" dirty="0">
                <a:solidFill>
                  <a:schemeClr val="bg1"/>
                </a:solidFill>
                <a:latin typeface="+mj-lt"/>
              </a:rPr>
              <a:t> </a:t>
            </a:r>
            <a:r>
              <a:rPr lang="fr-FR" sz="1600" dirty="0" err="1">
                <a:solidFill>
                  <a:schemeClr val="bg1"/>
                </a:solidFill>
                <a:latin typeface="+mj-lt"/>
              </a:rPr>
              <a:t>that</a:t>
            </a:r>
            <a:r>
              <a:rPr lang="fr-FR" sz="1600" dirty="0">
                <a:solidFill>
                  <a:schemeClr val="bg1"/>
                </a:solidFill>
                <a:latin typeface="+mj-lt"/>
              </a:rPr>
              <a:t> </a:t>
            </a:r>
            <a:r>
              <a:rPr lang="fr-FR" sz="1600" dirty="0" err="1">
                <a:solidFill>
                  <a:schemeClr val="bg1"/>
                </a:solidFill>
                <a:latin typeface="+mj-lt"/>
              </a:rPr>
              <a:t>desire</a:t>
            </a:r>
            <a:r>
              <a:rPr lang="fr-FR" sz="1600" dirty="0">
                <a:solidFill>
                  <a:schemeClr val="bg1"/>
                </a:solidFill>
                <a:latin typeface="+mj-lt"/>
              </a:rPr>
              <a:t> </a:t>
            </a:r>
            <a:r>
              <a:rPr lang="fr-FR" sz="1600" dirty="0" err="1">
                <a:solidFill>
                  <a:schemeClr val="bg1"/>
                </a:solidFill>
                <a:latin typeface="+mj-lt"/>
              </a:rPr>
              <a:t>with</a:t>
            </a:r>
            <a:r>
              <a:rPr lang="fr-FR" sz="1600" dirty="0">
                <a:solidFill>
                  <a:schemeClr val="bg1"/>
                </a:solidFill>
                <a:latin typeface="+mj-lt"/>
              </a:rPr>
              <a:t> </a:t>
            </a:r>
            <a:r>
              <a:rPr lang="fr-FR" sz="1600" dirty="0" err="1">
                <a:solidFill>
                  <a:schemeClr val="bg1"/>
                </a:solidFill>
                <a:latin typeface="+mj-lt"/>
              </a:rPr>
              <a:t>Voiceter</a:t>
            </a:r>
            <a:r>
              <a:rPr lang="fr-FR" sz="1600" dirty="0">
                <a:solidFill>
                  <a:schemeClr val="bg1"/>
                </a:solidFill>
                <a:latin typeface="+mj-lt"/>
              </a:rPr>
              <a:t> Pro. Product and service </a:t>
            </a:r>
            <a:r>
              <a:rPr lang="fr-FR" sz="1600" dirty="0" err="1">
                <a:solidFill>
                  <a:schemeClr val="bg1"/>
                </a:solidFill>
                <a:latin typeface="+mj-lt"/>
              </a:rPr>
              <a:t>searches</a:t>
            </a:r>
            <a:r>
              <a:rPr lang="fr-FR" sz="1600" dirty="0">
                <a:solidFill>
                  <a:schemeClr val="bg1"/>
                </a:solidFill>
                <a:latin typeface="+mj-lt"/>
              </a:rPr>
              <a:t> </a:t>
            </a:r>
            <a:r>
              <a:rPr lang="fr-FR" sz="1600" dirty="0" err="1">
                <a:solidFill>
                  <a:schemeClr val="bg1"/>
                </a:solidFill>
                <a:latin typeface="+mj-lt"/>
              </a:rPr>
              <a:t>can</a:t>
            </a:r>
            <a:r>
              <a:rPr lang="fr-FR" sz="1600" dirty="0">
                <a:solidFill>
                  <a:schemeClr val="bg1"/>
                </a:solidFill>
                <a:latin typeface="+mj-lt"/>
              </a:rPr>
              <a:t> </a:t>
            </a:r>
            <a:r>
              <a:rPr lang="fr-FR" sz="1600" dirty="0" err="1">
                <a:solidFill>
                  <a:schemeClr val="bg1"/>
                </a:solidFill>
                <a:latin typeface="+mj-lt"/>
              </a:rPr>
              <a:t>now</a:t>
            </a:r>
            <a:r>
              <a:rPr lang="fr-FR" sz="1600" dirty="0">
                <a:solidFill>
                  <a:schemeClr val="bg1"/>
                </a:solidFill>
                <a:latin typeface="+mj-lt"/>
              </a:rPr>
              <a:t> </a:t>
            </a:r>
            <a:r>
              <a:rPr lang="fr-FR" sz="1600" dirty="0" err="1">
                <a:solidFill>
                  <a:schemeClr val="bg1"/>
                </a:solidFill>
                <a:latin typeface="+mj-lt"/>
              </a:rPr>
              <a:t>happen</a:t>
            </a:r>
            <a:r>
              <a:rPr lang="fr-FR" sz="1600" dirty="0">
                <a:solidFill>
                  <a:schemeClr val="bg1"/>
                </a:solidFill>
                <a:latin typeface="+mj-lt"/>
              </a:rPr>
              <a:t> </a:t>
            </a:r>
            <a:r>
              <a:rPr lang="fr-FR" sz="1600" dirty="0" err="1">
                <a:solidFill>
                  <a:schemeClr val="bg1"/>
                </a:solidFill>
                <a:latin typeface="+mj-lt"/>
              </a:rPr>
              <a:t>with</a:t>
            </a:r>
            <a:r>
              <a:rPr lang="fr-FR" sz="1600" dirty="0">
                <a:solidFill>
                  <a:schemeClr val="bg1"/>
                </a:solidFill>
                <a:latin typeface="+mj-lt"/>
              </a:rPr>
              <a:t> a simple question </a:t>
            </a:r>
            <a:r>
              <a:rPr lang="fr-FR" sz="1600" dirty="0" err="1">
                <a:solidFill>
                  <a:schemeClr val="bg1"/>
                </a:solidFill>
                <a:latin typeface="+mj-lt"/>
              </a:rPr>
              <a:t>instead</a:t>
            </a:r>
            <a:r>
              <a:rPr lang="fr-FR" sz="1600" dirty="0">
                <a:solidFill>
                  <a:schemeClr val="bg1"/>
                </a:solidFill>
                <a:latin typeface="+mj-lt"/>
              </a:rPr>
              <a:t> of </a:t>
            </a:r>
            <a:r>
              <a:rPr lang="fr-FR" sz="1600" dirty="0" err="1">
                <a:solidFill>
                  <a:schemeClr val="bg1"/>
                </a:solidFill>
                <a:latin typeface="+mj-lt"/>
              </a:rPr>
              <a:t>hours</a:t>
            </a:r>
            <a:r>
              <a:rPr lang="fr-FR" sz="1600" dirty="0">
                <a:solidFill>
                  <a:schemeClr val="bg1"/>
                </a:solidFill>
                <a:latin typeface="+mj-lt"/>
              </a:rPr>
              <a:t> </a:t>
            </a:r>
            <a:r>
              <a:rPr lang="fr-FR" sz="1600" dirty="0" err="1">
                <a:solidFill>
                  <a:schemeClr val="bg1"/>
                </a:solidFill>
                <a:latin typeface="+mj-lt"/>
              </a:rPr>
              <a:t>searching</a:t>
            </a:r>
            <a:r>
              <a:rPr lang="fr-FR" sz="1600" dirty="0">
                <a:solidFill>
                  <a:schemeClr val="bg1"/>
                </a:solidFill>
                <a:latin typeface="+mj-lt"/>
              </a:rPr>
              <a:t> online or </a:t>
            </a:r>
            <a:r>
              <a:rPr lang="fr-FR" sz="1600" dirty="0" err="1">
                <a:solidFill>
                  <a:schemeClr val="bg1"/>
                </a:solidFill>
                <a:latin typeface="+mj-lt"/>
              </a:rPr>
              <a:t>visiting</a:t>
            </a:r>
            <a:r>
              <a:rPr lang="fr-FR" sz="1600" dirty="0">
                <a:solidFill>
                  <a:schemeClr val="bg1"/>
                </a:solidFill>
                <a:latin typeface="+mj-lt"/>
              </a:rPr>
              <a:t> multiple stores.  </a:t>
            </a:r>
            <a:r>
              <a:rPr lang="fr-FR" sz="1600" dirty="0" err="1">
                <a:solidFill>
                  <a:schemeClr val="bg1"/>
                </a:solidFill>
                <a:latin typeface="+mj-lt"/>
              </a:rPr>
              <a:t>Consumers</a:t>
            </a:r>
            <a:r>
              <a:rPr lang="fr-FR" sz="1600" dirty="0">
                <a:solidFill>
                  <a:schemeClr val="bg1"/>
                </a:solidFill>
                <a:latin typeface="+mj-lt"/>
              </a:rPr>
              <a:t> </a:t>
            </a:r>
            <a:r>
              <a:rPr lang="fr-FR" sz="1600" dirty="0" err="1">
                <a:solidFill>
                  <a:schemeClr val="bg1"/>
                </a:solidFill>
                <a:latin typeface="+mj-lt"/>
              </a:rPr>
              <a:t>can</a:t>
            </a:r>
            <a:r>
              <a:rPr lang="fr-FR" sz="1600" dirty="0">
                <a:solidFill>
                  <a:schemeClr val="bg1"/>
                </a:solidFill>
                <a:latin typeface="+mj-lt"/>
              </a:rPr>
              <a:t> </a:t>
            </a:r>
            <a:r>
              <a:rPr lang="fr-FR" sz="1600" dirty="0" err="1">
                <a:solidFill>
                  <a:schemeClr val="bg1"/>
                </a:solidFill>
                <a:latin typeface="+mj-lt"/>
              </a:rPr>
              <a:t>find</a:t>
            </a:r>
            <a:r>
              <a:rPr lang="fr-FR" sz="1600" dirty="0">
                <a:solidFill>
                  <a:schemeClr val="bg1"/>
                </a:solidFill>
                <a:latin typeface="+mj-lt"/>
              </a:rPr>
              <a:t> a new home </a:t>
            </a:r>
            <a:r>
              <a:rPr lang="fr-FR" sz="1600" dirty="0" err="1">
                <a:solidFill>
                  <a:schemeClr val="bg1"/>
                </a:solidFill>
                <a:latin typeface="+mj-lt"/>
              </a:rPr>
              <a:t>from</a:t>
            </a:r>
            <a:r>
              <a:rPr lang="fr-FR" sz="1600" dirty="0">
                <a:solidFill>
                  <a:schemeClr val="bg1"/>
                </a:solidFill>
                <a:latin typeface="+mj-lt"/>
              </a:rPr>
              <a:t> the </a:t>
            </a:r>
            <a:r>
              <a:rPr lang="fr-FR" sz="1600" dirty="0" err="1">
                <a:solidFill>
                  <a:schemeClr val="bg1"/>
                </a:solidFill>
                <a:latin typeface="+mj-lt"/>
              </a:rPr>
              <a:t>comfort</a:t>
            </a:r>
            <a:r>
              <a:rPr lang="fr-FR" sz="1600" dirty="0">
                <a:solidFill>
                  <a:schemeClr val="bg1"/>
                </a:solidFill>
                <a:latin typeface="+mj-lt"/>
              </a:rPr>
              <a:t> of </a:t>
            </a:r>
            <a:r>
              <a:rPr lang="fr-FR" sz="1600" dirty="0" err="1">
                <a:solidFill>
                  <a:schemeClr val="bg1"/>
                </a:solidFill>
                <a:latin typeface="+mj-lt"/>
              </a:rPr>
              <a:t>their</a:t>
            </a:r>
            <a:r>
              <a:rPr lang="fr-FR" sz="1600" dirty="0">
                <a:solidFill>
                  <a:schemeClr val="bg1"/>
                </a:solidFill>
                <a:latin typeface="+mj-lt"/>
              </a:rPr>
              <a:t> </a:t>
            </a:r>
            <a:r>
              <a:rPr lang="fr-FR" sz="1600" dirty="0" err="1">
                <a:solidFill>
                  <a:schemeClr val="bg1"/>
                </a:solidFill>
                <a:latin typeface="+mj-lt"/>
              </a:rPr>
              <a:t>couch</a:t>
            </a:r>
            <a:r>
              <a:rPr lang="fr-FR" sz="1600" dirty="0">
                <a:solidFill>
                  <a:schemeClr val="bg1"/>
                </a:solidFill>
                <a:latin typeface="+mj-lt"/>
              </a:rPr>
              <a:t> or </a:t>
            </a:r>
            <a:r>
              <a:rPr lang="fr-FR" sz="1600" dirty="0" err="1">
                <a:solidFill>
                  <a:schemeClr val="bg1"/>
                </a:solidFill>
                <a:latin typeface="+mj-lt"/>
              </a:rPr>
              <a:t>while</a:t>
            </a:r>
            <a:r>
              <a:rPr lang="fr-FR" sz="1600" dirty="0">
                <a:solidFill>
                  <a:schemeClr val="bg1"/>
                </a:solidFill>
                <a:latin typeface="+mj-lt"/>
              </a:rPr>
              <a:t> </a:t>
            </a:r>
            <a:r>
              <a:rPr lang="fr-FR" sz="1600" dirty="0" err="1">
                <a:solidFill>
                  <a:schemeClr val="bg1"/>
                </a:solidFill>
                <a:latin typeface="+mj-lt"/>
              </a:rPr>
              <a:t>making</a:t>
            </a:r>
            <a:r>
              <a:rPr lang="fr-FR" sz="1600" dirty="0">
                <a:solidFill>
                  <a:schemeClr val="bg1"/>
                </a:solidFill>
                <a:latin typeface="+mj-lt"/>
              </a:rPr>
              <a:t> </a:t>
            </a:r>
            <a:r>
              <a:rPr lang="fr-FR" sz="1600" dirty="0" err="1">
                <a:solidFill>
                  <a:schemeClr val="bg1"/>
                </a:solidFill>
                <a:latin typeface="+mj-lt"/>
              </a:rPr>
              <a:t>dinner</a:t>
            </a:r>
            <a:r>
              <a:rPr lang="fr-FR" sz="1600" dirty="0">
                <a:solidFill>
                  <a:schemeClr val="bg1"/>
                </a:solidFill>
                <a:latin typeface="+mj-lt"/>
              </a:rPr>
              <a:t>.</a:t>
            </a:r>
          </a:p>
        </p:txBody>
      </p:sp>
      <p:sp>
        <p:nvSpPr>
          <p:cNvPr id="10" name="Rectangle 9"/>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A SMARTER WAY TO ENGAGE CONSUMERS</a:t>
            </a:r>
          </a:p>
        </p:txBody>
      </p:sp>
    </p:spTree>
    <p:extLst>
      <p:ext uri="{BB962C8B-B14F-4D97-AF65-F5344CB8AC3E}">
        <p14:creationId xmlns:p14="http://schemas.microsoft.com/office/powerpoint/2010/main" val="1140127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763999"/>
            <a:ext cx="9144000" cy="35414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964526"/>
            <a:ext cx="8681913" cy="641971"/>
          </a:xfrm>
          <a:prstGeom prst="rect">
            <a:avLst/>
          </a:prstGeom>
        </p:spPr>
        <p:txBody>
          <a:bodyPr wrap="square">
            <a:spAutoFit/>
          </a:bodyPr>
          <a:lstStyle/>
          <a:p>
            <a:pPr lvl="0" algn="ctr">
              <a:lnSpc>
                <a:spcPct val="115000"/>
              </a:lnSpc>
            </a:pPr>
            <a:r>
              <a:rPr lang="en" sz="1600" dirty="0">
                <a:solidFill>
                  <a:schemeClr val="tx1">
                    <a:lumMod val="65000"/>
                    <a:lumOff val="35000"/>
                  </a:schemeClr>
                </a:solidFill>
                <a:latin typeface="+mj-lt"/>
              </a:rPr>
              <a:t>The Voiceter Pro virtual assistant skills could be developed for numerous industries, but current offerings were developed with the real estate industry in mind.</a:t>
            </a:r>
          </a:p>
        </p:txBody>
      </p:sp>
      <p:sp>
        <p:nvSpPr>
          <p:cNvPr id="6" name="Rectangle 5"/>
          <p:cNvSpPr/>
          <p:nvPr/>
        </p:nvSpPr>
        <p:spPr>
          <a:xfrm>
            <a:off x="1359547" y="2082105"/>
            <a:ext cx="1776704" cy="1138773"/>
          </a:xfrm>
          <a:prstGeom prst="rect">
            <a:avLst/>
          </a:prstGeom>
        </p:spPr>
        <p:txBody>
          <a:bodyPr wrap="none">
            <a:spAutoFit/>
          </a:bodyPr>
          <a:lstStyle/>
          <a:p>
            <a:pPr lvl="0" algn="ctr"/>
            <a:r>
              <a:rPr lang="en" sz="1600" b="1" dirty="0">
                <a:solidFill>
                  <a:schemeClr val="tx1">
                    <a:lumMod val="65000"/>
                    <a:lumOff val="35000"/>
                  </a:schemeClr>
                </a:solidFill>
              </a:rPr>
              <a:t>Real Estate Search </a:t>
            </a:r>
            <a:endParaRPr lang="fr-FR" sz="1600" b="1" dirty="0">
              <a:solidFill>
                <a:schemeClr val="tx1">
                  <a:lumMod val="65000"/>
                  <a:lumOff val="35000"/>
                </a:schemeClr>
              </a:solidFill>
            </a:endParaRPr>
          </a:p>
          <a:p>
            <a:pPr lvl="0" algn="ctr"/>
            <a:r>
              <a:rPr lang="en" sz="3600" baseline="30000" dirty="0">
                <a:solidFill>
                  <a:srgbClr val="1CAF84"/>
                </a:solidFill>
                <a:latin typeface="+mj-lt"/>
              </a:rPr>
              <a:t>$</a:t>
            </a:r>
            <a:r>
              <a:rPr lang="en-US" sz="3600" dirty="0">
                <a:solidFill>
                  <a:srgbClr val="1CAF84"/>
                </a:solidFill>
                <a:latin typeface="+mj-lt"/>
              </a:rPr>
              <a:t>XX</a:t>
            </a:r>
            <a:r>
              <a:rPr lang="en" sz="3600" dirty="0">
                <a:solidFill>
                  <a:srgbClr val="1CAF84"/>
                </a:solidFill>
                <a:latin typeface="+mj-lt"/>
              </a:rPr>
              <a:t>+</a:t>
            </a:r>
            <a:endParaRPr lang="fr-FR" sz="3600" dirty="0">
              <a:solidFill>
                <a:srgbClr val="1CAF84"/>
              </a:solidFill>
              <a:latin typeface="+mj-lt"/>
            </a:endParaRPr>
          </a:p>
          <a:p>
            <a:pPr lvl="0" algn="ctr"/>
            <a:r>
              <a:rPr lang="fr-FR" sz="1600" dirty="0">
                <a:solidFill>
                  <a:schemeClr val="tx1">
                    <a:lumMod val="65000"/>
                    <a:lumOff val="35000"/>
                  </a:schemeClr>
                </a:solidFill>
                <a:latin typeface="+mj-lt"/>
              </a:rPr>
              <a:t>PER </a:t>
            </a:r>
            <a:r>
              <a:rPr lang="en" sz="1600" dirty="0">
                <a:solidFill>
                  <a:schemeClr val="tx1">
                    <a:lumMod val="65000"/>
                    <a:lumOff val="35000"/>
                  </a:schemeClr>
                </a:solidFill>
                <a:latin typeface="+mj-lt"/>
              </a:rPr>
              <a:t>MONTH</a:t>
            </a:r>
          </a:p>
        </p:txBody>
      </p:sp>
      <p:sp>
        <p:nvSpPr>
          <p:cNvPr id="7" name="Rectangle 6"/>
          <p:cNvSpPr/>
          <p:nvPr/>
        </p:nvSpPr>
        <p:spPr>
          <a:xfrm>
            <a:off x="3657326" y="2082105"/>
            <a:ext cx="1829348" cy="1384995"/>
          </a:xfrm>
          <a:prstGeom prst="rect">
            <a:avLst/>
          </a:prstGeom>
        </p:spPr>
        <p:txBody>
          <a:bodyPr wrap="none">
            <a:spAutoFit/>
          </a:bodyPr>
          <a:lstStyle/>
          <a:p>
            <a:pPr lvl="0" algn="ctr"/>
            <a:r>
              <a:rPr lang="en" sz="1600" b="1" dirty="0">
                <a:solidFill>
                  <a:schemeClr val="tx1">
                    <a:lumMod val="65000"/>
                    <a:lumOff val="35000"/>
                  </a:schemeClr>
                </a:solidFill>
              </a:rPr>
              <a:t>Real Estate </a:t>
            </a:r>
            <a:r>
              <a:rPr lang="fr-FR" sz="1600" b="1" dirty="0" err="1">
                <a:solidFill>
                  <a:schemeClr val="tx1">
                    <a:lumMod val="65000"/>
                    <a:lumOff val="35000"/>
                  </a:schemeClr>
                </a:solidFill>
              </a:rPr>
              <a:t>Careers</a:t>
            </a:r>
            <a:endParaRPr lang="fr-FR" sz="1600" b="1" dirty="0">
              <a:solidFill>
                <a:schemeClr val="tx1">
                  <a:lumMod val="65000"/>
                  <a:lumOff val="35000"/>
                </a:schemeClr>
              </a:solidFill>
            </a:endParaRPr>
          </a:p>
          <a:p>
            <a:pPr algn="ctr"/>
            <a:r>
              <a:rPr lang="en" sz="3600" baseline="30000" dirty="0">
                <a:solidFill>
                  <a:srgbClr val="1CAF84"/>
                </a:solidFill>
                <a:latin typeface="+mj-lt"/>
              </a:rPr>
              <a:t>$</a:t>
            </a:r>
            <a:r>
              <a:rPr lang="fr-FR" sz="3600" dirty="0">
                <a:solidFill>
                  <a:srgbClr val="1CAF84"/>
                </a:solidFill>
                <a:latin typeface="+mj-lt"/>
              </a:rPr>
              <a:t>XX-</a:t>
            </a:r>
            <a:r>
              <a:rPr lang="en" sz="3600" baseline="30000" dirty="0">
                <a:solidFill>
                  <a:srgbClr val="1CAF84"/>
                </a:solidFill>
                <a:latin typeface="+mj-lt"/>
              </a:rPr>
              <a:t>$</a:t>
            </a:r>
            <a:r>
              <a:rPr lang="fr-FR" sz="3600" dirty="0">
                <a:solidFill>
                  <a:srgbClr val="1CAF84"/>
                </a:solidFill>
                <a:latin typeface="+mj-lt"/>
              </a:rPr>
              <a:t>XX</a:t>
            </a:r>
          </a:p>
          <a:p>
            <a:pPr lvl="0" algn="ctr"/>
            <a:r>
              <a:rPr lang="fr-FR" sz="1600" dirty="0">
                <a:solidFill>
                  <a:schemeClr val="tx1">
                    <a:lumMod val="65000"/>
                    <a:lumOff val="35000"/>
                  </a:schemeClr>
                </a:solidFill>
                <a:latin typeface="+mj-lt"/>
              </a:rPr>
              <a:t>PER </a:t>
            </a:r>
            <a:r>
              <a:rPr lang="en" sz="1600" dirty="0">
                <a:solidFill>
                  <a:schemeClr val="tx1">
                    <a:lumMod val="65000"/>
                    <a:lumOff val="35000"/>
                  </a:schemeClr>
                </a:solidFill>
                <a:latin typeface="+mj-lt"/>
              </a:rPr>
              <a:t>MONTH</a:t>
            </a:r>
            <a:endParaRPr lang="fr-FR" sz="1600" dirty="0">
              <a:solidFill>
                <a:schemeClr val="tx1">
                  <a:lumMod val="65000"/>
                  <a:lumOff val="35000"/>
                </a:schemeClr>
              </a:solidFill>
              <a:latin typeface="+mj-lt"/>
            </a:endParaRPr>
          </a:p>
          <a:p>
            <a:pPr lvl="0" algn="ctr"/>
            <a:r>
              <a:rPr lang="fr-FR" sz="1600" dirty="0">
                <a:solidFill>
                  <a:schemeClr val="tx1">
                    <a:lumMod val="65000"/>
                    <a:lumOff val="35000"/>
                  </a:schemeClr>
                </a:solidFill>
                <a:latin typeface="+mj-lt"/>
              </a:rPr>
              <a:t>FOR EACH ZIP CODE</a:t>
            </a:r>
            <a:endParaRPr lang="en" sz="1600" dirty="0">
              <a:solidFill>
                <a:schemeClr val="tx1">
                  <a:lumMod val="65000"/>
                  <a:lumOff val="35000"/>
                </a:schemeClr>
              </a:solidFill>
              <a:latin typeface="+mj-lt"/>
            </a:endParaRPr>
          </a:p>
        </p:txBody>
      </p:sp>
      <p:sp>
        <p:nvSpPr>
          <p:cNvPr id="8" name="Rectangle 7"/>
          <p:cNvSpPr/>
          <p:nvPr/>
        </p:nvSpPr>
        <p:spPr>
          <a:xfrm>
            <a:off x="5784534" y="2082105"/>
            <a:ext cx="2146934" cy="1384995"/>
          </a:xfrm>
          <a:prstGeom prst="rect">
            <a:avLst/>
          </a:prstGeom>
        </p:spPr>
        <p:txBody>
          <a:bodyPr wrap="none">
            <a:spAutoFit/>
          </a:bodyPr>
          <a:lstStyle/>
          <a:p>
            <a:pPr lvl="0" algn="ctr"/>
            <a:r>
              <a:rPr lang="en" sz="1600" b="1" dirty="0">
                <a:solidFill>
                  <a:schemeClr val="tx1">
                    <a:lumMod val="65000"/>
                    <a:lumOff val="35000"/>
                  </a:schemeClr>
                </a:solidFill>
              </a:rPr>
              <a:t>Real Estate </a:t>
            </a:r>
            <a:r>
              <a:rPr lang="fr-FR" sz="1600" b="1" dirty="0" err="1">
                <a:solidFill>
                  <a:schemeClr val="tx1">
                    <a:lumMod val="65000"/>
                    <a:lumOff val="35000"/>
                  </a:schemeClr>
                </a:solidFill>
              </a:rPr>
              <a:t>Careers</a:t>
            </a:r>
            <a:endParaRPr lang="fr-FR" sz="1600" b="1" dirty="0">
              <a:solidFill>
                <a:schemeClr val="tx1">
                  <a:lumMod val="65000"/>
                  <a:lumOff val="35000"/>
                </a:schemeClr>
              </a:solidFill>
            </a:endParaRPr>
          </a:p>
          <a:p>
            <a:pPr algn="ctr"/>
            <a:r>
              <a:rPr lang="en" sz="3600" baseline="30000" dirty="0">
                <a:solidFill>
                  <a:srgbClr val="1CAF84"/>
                </a:solidFill>
                <a:latin typeface="+mj-lt"/>
              </a:rPr>
              <a:t>$</a:t>
            </a:r>
            <a:r>
              <a:rPr lang="fr-FR" sz="3600" dirty="0">
                <a:solidFill>
                  <a:srgbClr val="1CAF84"/>
                </a:solidFill>
                <a:latin typeface="+mj-lt"/>
              </a:rPr>
              <a:t>XX</a:t>
            </a:r>
          </a:p>
          <a:p>
            <a:pPr lvl="0" algn="ctr"/>
            <a:r>
              <a:rPr lang="fr-FR" sz="1600" dirty="0">
                <a:solidFill>
                  <a:schemeClr val="tx1">
                    <a:lumMod val="65000"/>
                    <a:lumOff val="35000"/>
                  </a:schemeClr>
                </a:solidFill>
                <a:latin typeface="+mj-lt"/>
              </a:rPr>
              <a:t>PER </a:t>
            </a:r>
            <a:r>
              <a:rPr lang="en" sz="1600" dirty="0">
                <a:solidFill>
                  <a:schemeClr val="tx1">
                    <a:lumMod val="65000"/>
                    <a:lumOff val="35000"/>
                  </a:schemeClr>
                </a:solidFill>
                <a:latin typeface="+mj-lt"/>
              </a:rPr>
              <a:t>MONTH</a:t>
            </a:r>
            <a:endParaRPr lang="fr-FR" sz="1600" dirty="0">
              <a:solidFill>
                <a:schemeClr val="tx1">
                  <a:lumMod val="65000"/>
                  <a:lumOff val="35000"/>
                </a:schemeClr>
              </a:solidFill>
              <a:latin typeface="+mj-lt"/>
            </a:endParaRPr>
          </a:p>
          <a:p>
            <a:pPr lvl="0" algn="ctr"/>
            <a:r>
              <a:rPr lang="fr-FR" sz="1600" dirty="0">
                <a:solidFill>
                  <a:schemeClr val="tx1">
                    <a:lumMod val="65000"/>
                    <a:lumOff val="35000"/>
                  </a:schemeClr>
                </a:solidFill>
                <a:latin typeface="+mj-lt"/>
              </a:rPr>
              <a:t>(INTRODUCTORY PRICE)</a:t>
            </a:r>
            <a:endParaRPr lang="en" sz="1600" dirty="0">
              <a:solidFill>
                <a:schemeClr val="tx1">
                  <a:lumMod val="65000"/>
                  <a:lumOff val="35000"/>
                </a:schemeClr>
              </a:solidFill>
              <a:latin typeface="+mj-lt"/>
            </a:endParaRPr>
          </a:p>
        </p:txBody>
      </p:sp>
      <p:sp>
        <p:nvSpPr>
          <p:cNvPr id="9" name="Rectangle 8"/>
          <p:cNvSpPr/>
          <p:nvPr/>
        </p:nvSpPr>
        <p:spPr>
          <a:xfrm>
            <a:off x="2286000" y="3681253"/>
            <a:ext cx="2286000" cy="1384995"/>
          </a:xfrm>
          <a:prstGeom prst="rect">
            <a:avLst/>
          </a:prstGeom>
        </p:spPr>
        <p:txBody>
          <a:bodyPr wrap="square">
            <a:spAutoFit/>
          </a:bodyPr>
          <a:lstStyle/>
          <a:p>
            <a:pPr lvl="0" algn="ctr"/>
            <a:r>
              <a:rPr lang="fr-FR" sz="1600" b="1" dirty="0" err="1">
                <a:solidFill>
                  <a:schemeClr val="tx1">
                    <a:lumMod val="65000"/>
                    <a:lumOff val="35000"/>
                  </a:schemeClr>
                </a:solidFill>
              </a:rPr>
              <a:t>My</a:t>
            </a:r>
            <a:r>
              <a:rPr lang="fr-FR" sz="1600" b="1" dirty="0">
                <a:solidFill>
                  <a:schemeClr val="tx1">
                    <a:lumMod val="65000"/>
                    <a:lumOff val="35000"/>
                  </a:schemeClr>
                </a:solidFill>
              </a:rPr>
              <a:t> Home Value</a:t>
            </a:r>
          </a:p>
          <a:p>
            <a:pPr algn="ctr"/>
            <a:r>
              <a:rPr lang="en" sz="3600" baseline="30000" dirty="0">
                <a:solidFill>
                  <a:srgbClr val="1CAF84"/>
                </a:solidFill>
                <a:latin typeface="+mj-lt"/>
              </a:rPr>
              <a:t>$</a:t>
            </a:r>
            <a:r>
              <a:rPr lang="fr-FR" sz="3600" dirty="0">
                <a:solidFill>
                  <a:srgbClr val="1CAF84"/>
                </a:solidFill>
                <a:latin typeface="+mj-lt"/>
              </a:rPr>
              <a:t>XX-</a:t>
            </a:r>
            <a:r>
              <a:rPr lang="en" sz="3600" baseline="30000" dirty="0">
                <a:solidFill>
                  <a:srgbClr val="1CAF84"/>
                </a:solidFill>
                <a:latin typeface="+mj-lt"/>
              </a:rPr>
              <a:t>$</a:t>
            </a:r>
            <a:r>
              <a:rPr lang="fr-FR" sz="3600" dirty="0">
                <a:solidFill>
                  <a:srgbClr val="1CAF84"/>
                </a:solidFill>
                <a:latin typeface="+mj-lt"/>
              </a:rPr>
              <a:t>XX</a:t>
            </a:r>
          </a:p>
          <a:p>
            <a:pPr lvl="0" algn="ctr"/>
            <a:r>
              <a:rPr lang="fr-FR" sz="1600" dirty="0">
                <a:solidFill>
                  <a:schemeClr val="tx1">
                    <a:lumMod val="65000"/>
                    <a:lumOff val="35000"/>
                  </a:schemeClr>
                </a:solidFill>
                <a:latin typeface="+mj-lt"/>
              </a:rPr>
              <a:t>PER </a:t>
            </a:r>
            <a:r>
              <a:rPr lang="en" sz="1600" dirty="0">
                <a:solidFill>
                  <a:schemeClr val="tx1">
                    <a:lumMod val="65000"/>
                    <a:lumOff val="35000"/>
                  </a:schemeClr>
                </a:solidFill>
                <a:latin typeface="+mj-lt"/>
              </a:rPr>
              <a:t>MONTH</a:t>
            </a:r>
            <a:endParaRPr lang="fr-FR" sz="1600" dirty="0">
              <a:solidFill>
                <a:schemeClr val="tx1">
                  <a:lumMod val="65000"/>
                  <a:lumOff val="35000"/>
                </a:schemeClr>
              </a:solidFill>
              <a:latin typeface="+mj-lt"/>
            </a:endParaRPr>
          </a:p>
          <a:p>
            <a:pPr algn="ctr"/>
            <a:r>
              <a:rPr lang="fr-FR" sz="1600" dirty="0">
                <a:solidFill>
                  <a:schemeClr val="tx1">
                    <a:lumMod val="65000"/>
                    <a:lumOff val="35000"/>
                  </a:schemeClr>
                </a:solidFill>
                <a:latin typeface="+mj-lt"/>
              </a:rPr>
              <a:t>FOR EACH ZIP CODE</a:t>
            </a:r>
            <a:endParaRPr lang="en" sz="1600" dirty="0">
              <a:solidFill>
                <a:schemeClr val="tx1">
                  <a:lumMod val="65000"/>
                  <a:lumOff val="35000"/>
                </a:schemeClr>
              </a:solidFill>
              <a:latin typeface="+mj-lt"/>
            </a:endParaRPr>
          </a:p>
        </p:txBody>
      </p:sp>
      <p:sp>
        <p:nvSpPr>
          <p:cNvPr id="10" name="Rectangle 9"/>
          <p:cNvSpPr/>
          <p:nvPr/>
        </p:nvSpPr>
        <p:spPr>
          <a:xfrm>
            <a:off x="4572000" y="3681253"/>
            <a:ext cx="2286000" cy="1138773"/>
          </a:xfrm>
          <a:prstGeom prst="rect">
            <a:avLst/>
          </a:prstGeom>
        </p:spPr>
        <p:txBody>
          <a:bodyPr wrap="square">
            <a:spAutoFit/>
          </a:bodyPr>
          <a:lstStyle/>
          <a:p>
            <a:pPr lvl="0" algn="ctr"/>
            <a:r>
              <a:rPr lang="fr-FR" sz="1600" b="1" dirty="0">
                <a:solidFill>
                  <a:schemeClr val="tx1">
                    <a:lumMod val="65000"/>
                    <a:lumOff val="35000"/>
                  </a:schemeClr>
                </a:solidFill>
              </a:rPr>
              <a:t>White Label Solutions</a:t>
            </a:r>
          </a:p>
          <a:p>
            <a:pPr lvl="0" algn="ctr"/>
            <a:r>
              <a:rPr lang="en" sz="3600" baseline="30000" dirty="0">
                <a:solidFill>
                  <a:srgbClr val="1CAF84"/>
                </a:solidFill>
                <a:latin typeface="+mj-lt"/>
              </a:rPr>
              <a:t>$</a:t>
            </a:r>
            <a:r>
              <a:rPr lang="en-US" sz="3600" dirty="0">
                <a:solidFill>
                  <a:srgbClr val="1CAF84"/>
                </a:solidFill>
                <a:latin typeface="+mj-lt"/>
              </a:rPr>
              <a:t>XX</a:t>
            </a:r>
            <a:r>
              <a:rPr lang="en" sz="3600" dirty="0">
                <a:solidFill>
                  <a:srgbClr val="1CAF84"/>
                </a:solidFill>
                <a:latin typeface="+mj-lt"/>
              </a:rPr>
              <a:t>+</a:t>
            </a:r>
            <a:endParaRPr lang="fr-FR" sz="3600" dirty="0">
              <a:solidFill>
                <a:srgbClr val="1CAF84"/>
              </a:solidFill>
              <a:latin typeface="+mj-lt"/>
            </a:endParaRPr>
          </a:p>
          <a:p>
            <a:pPr lvl="0" algn="ctr"/>
            <a:r>
              <a:rPr lang="fr-FR" sz="1600" dirty="0">
                <a:solidFill>
                  <a:schemeClr val="tx1">
                    <a:lumMod val="65000"/>
                    <a:lumOff val="35000"/>
                  </a:schemeClr>
                </a:solidFill>
                <a:latin typeface="+mj-lt"/>
              </a:rPr>
              <a:t>PER </a:t>
            </a:r>
            <a:r>
              <a:rPr lang="en" sz="1600" dirty="0">
                <a:solidFill>
                  <a:schemeClr val="tx1">
                    <a:lumMod val="65000"/>
                    <a:lumOff val="35000"/>
                  </a:schemeClr>
                </a:solidFill>
                <a:latin typeface="+mj-lt"/>
              </a:rPr>
              <a:t>MONTH</a:t>
            </a:r>
          </a:p>
        </p:txBody>
      </p:sp>
      <p:sp>
        <p:nvSpPr>
          <p:cNvPr id="11" name="Rectangle 10"/>
          <p:cNvSpPr/>
          <p:nvPr/>
        </p:nvSpPr>
        <p:spPr>
          <a:xfrm>
            <a:off x="933449" y="5524471"/>
            <a:ext cx="7286625" cy="338554"/>
          </a:xfrm>
          <a:prstGeom prst="rect">
            <a:avLst/>
          </a:prstGeom>
        </p:spPr>
        <p:txBody>
          <a:bodyPr wrap="square">
            <a:spAutoFit/>
          </a:bodyPr>
          <a:lstStyle/>
          <a:p>
            <a:pPr lvl="0" indent="-69850" algn="ctr">
              <a:buClr>
                <a:schemeClr val="dk1"/>
              </a:buClr>
              <a:buSzPts val="1100"/>
            </a:pPr>
            <a:r>
              <a:rPr lang="en" sz="1600" b="1">
                <a:solidFill>
                  <a:schemeClr val="tx1">
                    <a:lumMod val="65000"/>
                    <a:lumOff val="35000"/>
                  </a:schemeClr>
                </a:solidFill>
              </a:rPr>
              <a:t>No other virtual assistant skill is currently monetized in the Real Estate space.</a:t>
            </a:r>
            <a:endParaRPr lang="en" sz="1600" b="1" dirty="0">
              <a:solidFill>
                <a:schemeClr val="tx1">
                  <a:lumMod val="65000"/>
                  <a:lumOff val="35000"/>
                </a:schemeClr>
              </a:solidFill>
            </a:endParaRPr>
          </a:p>
        </p:txBody>
      </p:sp>
      <p:sp>
        <p:nvSpPr>
          <p:cNvPr id="12" name="Rectangle 11"/>
          <p:cNvSpPr/>
          <p:nvPr/>
        </p:nvSpPr>
        <p:spPr>
          <a:xfrm>
            <a:off x="228621" y="6116333"/>
            <a:ext cx="8681913" cy="358816"/>
          </a:xfrm>
          <a:prstGeom prst="rect">
            <a:avLst/>
          </a:prstGeom>
        </p:spPr>
        <p:txBody>
          <a:bodyPr wrap="square">
            <a:spAutoFit/>
          </a:bodyPr>
          <a:lstStyle/>
          <a:p>
            <a:pPr lvl="0" algn="ctr">
              <a:lnSpc>
                <a:spcPct val="115000"/>
              </a:lnSpc>
            </a:pPr>
            <a:r>
              <a:rPr lang="en" sz="1600" dirty="0">
                <a:solidFill>
                  <a:schemeClr val="tx1">
                    <a:lumMod val="65000"/>
                    <a:lumOff val="35000"/>
                  </a:schemeClr>
                </a:solidFill>
                <a:latin typeface="+mj-lt"/>
              </a:rPr>
              <a:t>Future skills for other industries would be priced accordingly based on market size. </a:t>
            </a:r>
          </a:p>
        </p:txBody>
      </p:sp>
      <p:sp>
        <p:nvSpPr>
          <p:cNvPr id="16" name="Rectangle 15"/>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SKILLS PRICING STRUCTURE</a:t>
            </a:r>
          </a:p>
        </p:txBody>
      </p:sp>
    </p:spTree>
    <p:extLst>
      <p:ext uri="{BB962C8B-B14F-4D97-AF65-F5344CB8AC3E}">
        <p14:creationId xmlns:p14="http://schemas.microsoft.com/office/powerpoint/2010/main" val="475510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964526"/>
            <a:ext cx="8681913" cy="641971"/>
          </a:xfrm>
          <a:prstGeom prst="rect">
            <a:avLst/>
          </a:prstGeom>
        </p:spPr>
        <p:txBody>
          <a:bodyPr wrap="square">
            <a:spAutoFit/>
          </a:bodyPr>
          <a:lstStyle/>
          <a:p>
            <a:pPr lvl="0">
              <a:lnSpc>
                <a:spcPct val="115000"/>
              </a:lnSpc>
            </a:pPr>
            <a:r>
              <a:rPr lang="en" sz="1600" dirty="0">
                <a:solidFill>
                  <a:schemeClr val="tx1">
                    <a:lumMod val="65000"/>
                    <a:lumOff val="35000"/>
                  </a:schemeClr>
                </a:solidFill>
                <a:latin typeface="+mj-lt"/>
              </a:rPr>
              <a:t>Voiceter Pro </a:t>
            </a:r>
            <a:r>
              <a:rPr lang="en" sz="1600" b="1" dirty="0">
                <a:solidFill>
                  <a:schemeClr val="tx1">
                    <a:lumMod val="65000"/>
                    <a:lumOff val="35000"/>
                  </a:schemeClr>
                </a:solidFill>
              </a:rPr>
              <a:t>revenues currently total $16K/month </a:t>
            </a:r>
            <a:r>
              <a:rPr lang="en" sz="1600" dirty="0">
                <a:solidFill>
                  <a:schemeClr val="tx1">
                    <a:lumMod val="65000"/>
                    <a:lumOff val="35000"/>
                  </a:schemeClr>
                </a:solidFill>
                <a:latin typeface="+mj-lt"/>
              </a:rPr>
              <a:t>across our suite of real estate skills. We expect revenue to increase exponentially once we begin marketing. </a:t>
            </a:r>
          </a:p>
        </p:txBody>
      </p:sp>
      <p:sp>
        <p:nvSpPr>
          <p:cNvPr id="6" name="Rectangle 5"/>
          <p:cNvSpPr/>
          <p:nvPr/>
        </p:nvSpPr>
        <p:spPr>
          <a:xfrm>
            <a:off x="1325272" y="2258822"/>
            <a:ext cx="1921455" cy="941796"/>
          </a:xfrm>
          <a:prstGeom prst="rect">
            <a:avLst/>
          </a:prstGeom>
        </p:spPr>
        <p:txBody>
          <a:bodyPr wrap="square">
            <a:spAutoFit/>
          </a:bodyPr>
          <a:lstStyle/>
          <a:p>
            <a:pPr marL="9525" lvl="0" algn="ctr">
              <a:lnSpc>
                <a:spcPct val="115000"/>
              </a:lnSpc>
              <a:buSzPts val="1600"/>
            </a:pPr>
            <a:r>
              <a:rPr lang="en" sz="1600" dirty="0">
                <a:solidFill>
                  <a:schemeClr val="tx1">
                    <a:lumMod val="65000"/>
                    <a:lumOff val="35000"/>
                  </a:schemeClr>
                </a:solidFill>
                <a:latin typeface="+mj-lt"/>
              </a:rPr>
              <a:t>Seven real estate firms use our Real Estate Search ($</a:t>
            </a:r>
            <a:r>
              <a:rPr lang="en-US" sz="1600" dirty="0">
                <a:solidFill>
                  <a:schemeClr val="tx1">
                    <a:lumMod val="65000"/>
                    <a:lumOff val="35000"/>
                  </a:schemeClr>
                </a:solidFill>
                <a:latin typeface="+mj-lt"/>
              </a:rPr>
              <a:t>XX</a:t>
            </a:r>
            <a:r>
              <a:rPr lang="en" sz="1600" dirty="0">
                <a:solidFill>
                  <a:schemeClr val="tx1">
                    <a:lumMod val="65000"/>
                    <a:lumOff val="35000"/>
                  </a:schemeClr>
                </a:solidFill>
                <a:latin typeface="+mj-lt"/>
              </a:rPr>
              <a:t>K)</a:t>
            </a:r>
          </a:p>
        </p:txBody>
      </p:sp>
      <p:sp>
        <p:nvSpPr>
          <p:cNvPr id="7" name="Rectangle 6"/>
          <p:cNvSpPr/>
          <p:nvPr/>
        </p:nvSpPr>
        <p:spPr>
          <a:xfrm>
            <a:off x="3377655" y="2258822"/>
            <a:ext cx="2383845" cy="1791260"/>
          </a:xfrm>
          <a:prstGeom prst="rect">
            <a:avLst/>
          </a:prstGeom>
        </p:spPr>
        <p:txBody>
          <a:bodyPr wrap="square">
            <a:spAutoFit/>
          </a:bodyPr>
          <a:lstStyle/>
          <a:p>
            <a:pPr marL="9525" lvl="0" algn="ctr">
              <a:lnSpc>
                <a:spcPct val="115000"/>
              </a:lnSpc>
              <a:buSzPts val="1600"/>
            </a:pPr>
            <a:r>
              <a:rPr lang="en" sz="1600" dirty="0">
                <a:solidFill>
                  <a:schemeClr val="tx1">
                    <a:lumMod val="65000"/>
                    <a:lumOff val="35000"/>
                  </a:schemeClr>
                </a:solidFill>
                <a:latin typeface="+mj-lt"/>
              </a:rPr>
              <a:t>Multiple Listing Service Long Island--4th largest MLS in the country--is subscribed to our Real Estate Search and Real Estate Careers skills ($</a:t>
            </a:r>
            <a:r>
              <a:rPr lang="en-US" sz="1600" dirty="0">
                <a:solidFill>
                  <a:schemeClr val="tx1">
                    <a:lumMod val="65000"/>
                    <a:lumOff val="35000"/>
                  </a:schemeClr>
                </a:solidFill>
                <a:latin typeface="+mj-lt"/>
              </a:rPr>
              <a:t>XX</a:t>
            </a:r>
            <a:r>
              <a:rPr lang="en" sz="1600" dirty="0">
                <a:solidFill>
                  <a:schemeClr val="tx1">
                    <a:lumMod val="65000"/>
                    <a:lumOff val="35000"/>
                  </a:schemeClr>
                </a:solidFill>
                <a:latin typeface="+mj-lt"/>
              </a:rPr>
              <a:t>K)</a:t>
            </a:r>
          </a:p>
        </p:txBody>
      </p:sp>
      <p:sp>
        <p:nvSpPr>
          <p:cNvPr id="8" name="Rectangle 7"/>
          <p:cNvSpPr/>
          <p:nvPr/>
        </p:nvSpPr>
        <p:spPr>
          <a:xfrm>
            <a:off x="5753911" y="2258821"/>
            <a:ext cx="2208178" cy="1208279"/>
          </a:xfrm>
          <a:prstGeom prst="rect">
            <a:avLst/>
          </a:prstGeom>
        </p:spPr>
        <p:txBody>
          <a:bodyPr wrap="square">
            <a:spAutoFit/>
          </a:bodyPr>
          <a:lstStyle/>
          <a:p>
            <a:pPr marL="9525" lvl="0" algn="ctr">
              <a:lnSpc>
                <a:spcPct val="115000"/>
              </a:lnSpc>
              <a:buSzPts val="1600"/>
            </a:pPr>
            <a:r>
              <a:rPr lang="en" sz="1600" dirty="0">
                <a:solidFill>
                  <a:schemeClr val="tx1">
                    <a:lumMod val="65000"/>
                    <a:lumOff val="35000"/>
                  </a:schemeClr>
                </a:solidFill>
                <a:latin typeface="+mj-lt"/>
              </a:rPr>
              <a:t>Nearly 50 real estate agents subscribe to What’s My Home Value at $80/month ($</a:t>
            </a:r>
            <a:r>
              <a:rPr lang="en-US" sz="1600" dirty="0">
                <a:solidFill>
                  <a:schemeClr val="tx1">
                    <a:lumMod val="65000"/>
                    <a:lumOff val="35000"/>
                  </a:schemeClr>
                </a:solidFill>
                <a:latin typeface="+mj-lt"/>
              </a:rPr>
              <a:t>XX</a:t>
            </a:r>
            <a:r>
              <a:rPr lang="en" sz="1600" dirty="0">
                <a:solidFill>
                  <a:schemeClr val="tx1">
                    <a:lumMod val="65000"/>
                    <a:lumOff val="35000"/>
                  </a:schemeClr>
                </a:solidFill>
                <a:latin typeface="+mj-lt"/>
              </a:rPr>
              <a:t>K)</a:t>
            </a:r>
          </a:p>
        </p:txBody>
      </p:sp>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20306" y="1836785"/>
            <a:ext cx="348574" cy="34857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03711" y="1836785"/>
            <a:ext cx="348574" cy="34857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87116" y="1836785"/>
            <a:ext cx="348574" cy="348574"/>
          </a:xfrm>
          <a:prstGeom prst="rect">
            <a:avLst/>
          </a:prstGeom>
        </p:spPr>
      </p:pic>
      <p:sp>
        <p:nvSpPr>
          <p:cNvPr id="12" name="Rectangle 11"/>
          <p:cNvSpPr/>
          <p:nvPr/>
        </p:nvSpPr>
        <p:spPr>
          <a:xfrm>
            <a:off x="228620" y="4343591"/>
            <a:ext cx="8681913" cy="358816"/>
          </a:xfrm>
          <a:prstGeom prst="rect">
            <a:avLst/>
          </a:prstGeom>
        </p:spPr>
        <p:txBody>
          <a:bodyPr wrap="square">
            <a:spAutoFit/>
          </a:bodyPr>
          <a:lstStyle/>
          <a:p>
            <a:pPr lvl="0" algn="ctr">
              <a:lnSpc>
                <a:spcPct val="115000"/>
              </a:lnSpc>
            </a:pPr>
            <a:r>
              <a:rPr lang="en" sz="1600" b="1" dirty="0">
                <a:solidFill>
                  <a:schemeClr val="tx1">
                    <a:lumMod val="65000"/>
                    <a:lumOff val="35000"/>
                  </a:schemeClr>
                </a:solidFill>
              </a:rPr>
              <a:t>Revenue Projections</a:t>
            </a:r>
          </a:p>
        </p:txBody>
      </p:sp>
      <p:graphicFrame>
        <p:nvGraphicFramePr>
          <p:cNvPr id="13" name="Chart 12"/>
          <p:cNvGraphicFramePr/>
          <p:nvPr>
            <p:extLst>
              <p:ext uri="{D42A27DB-BD31-4B8C-83A1-F6EECF244321}">
                <p14:modId xmlns:p14="http://schemas.microsoft.com/office/powerpoint/2010/main" val="1558961734"/>
              </p:ext>
            </p:extLst>
          </p:nvPr>
        </p:nvGraphicFramePr>
        <p:xfrm>
          <a:off x="870887" y="4897775"/>
          <a:ext cx="7397378" cy="1793875"/>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PROGRESS REPORT</a:t>
            </a:r>
          </a:p>
        </p:txBody>
      </p:sp>
    </p:spTree>
    <p:extLst>
      <p:ext uri="{BB962C8B-B14F-4D97-AF65-F5344CB8AC3E}">
        <p14:creationId xmlns:p14="http://schemas.microsoft.com/office/powerpoint/2010/main" val="994936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22" y="288251"/>
            <a:ext cx="8681913" cy="358816"/>
          </a:xfrm>
          <a:prstGeom prst="rect">
            <a:avLst/>
          </a:prstGeom>
        </p:spPr>
        <p:txBody>
          <a:bodyPr wrap="square">
            <a:spAutoFit/>
          </a:bodyPr>
          <a:lstStyle/>
          <a:p>
            <a:pPr lvl="0" algn="ctr">
              <a:lnSpc>
                <a:spcPct val="115000"/>
              </a:lnSpc>
            </a:pPr>
            <a:r>
              <a:rPr lang="en" sz="1600" dirty="0">
                <a:solidFill>
                  <a:schemeClr val="tx1">
                    <a:lumMod val="65000"/>
                    <a:lumOff val="35000"/>
                  </a:schemeClr>
                </a:solidFill>
                <a:latin typeface="+mj-lt"/>
              </a:rPr>
              <a:t>User access for our skills total over 5,000 sessions.</a:t>
            </a:r>
          </a:p>
        </p:txBody>
      </p:sp>
      <p:graphicFrame>
        <p:nvGraphicFramePr>
          <p:cNvPr id="3" name="Table 2"/>
          <p:cNvGraphicFramePr>
            <a:graphicFrameLocks noGrp="1"/>
          </p:cNvGraphicFramePr>
          <p:nvPr>
            <p:extLst>
              <p:ext uri="{D42A27DB-BD31-4B8C-83A1-F6EECF244321}">
                <p14:modId xmlns:p14="http://schemas.microsoft.com/office/powerpoint/2010/main" val="2785168065"/>
              </p:ext>
            </p:extLst>
          </p:nvPr>
        </p:nvGraphicFramePr>
        <p:xfrm>
          <a:off x="412008" y="1085840"/>
          <a:ext cx="8319984" cy="5248284"/>
        </p:xfrm>
        <a:graphic>
          <a:graphicData uri="http://schemas.openxmlformats.org/drawingml/2006/table">
            <a:tbl>
              <a:tblPr>
                <a:tableStyleId>{2D5ABB26-0587-4C30-8999-92F81FD0307C}</a:tableStyleId>
              </a:tblPr>
              <a:tblGrid>
                <a:gridCol w="2331192">
                  <a:extLst>
                    <a:ext uri="{9D8B030D-6E8A-4147-A177-3AD203B41FA5}">
                      <a16:colId xmlns:a16="http://schemas.microsoft.com/office/drawing/2014/main" val="20000"/>
                    </a:ext>
                  </a:extLst>
                </a:gridCol>
                <a:gridCol w="2194257">
                  <a:extLst>
                    <a:ext uri="{9D8B030D-6E8A-4147-A177-3AD203B41FA5}">
                      <a16:colId xmlns:a16="http://schemas.microsoft.com/office/drawing/2014/main" val="20001"/>
                    </a:ext>
                  </a:extLst>
                </a:gridCol>
                <a:gridCol w="699811">
                  <a:extLst>
                    <a:ext uri="{9D8B030D-6E8A-4147-A177-3AD203B41FA5}">
                      <a16:colId xmlns:a16="http://schemas.microsoft.com/office/drawing/2014/main" val="20002"/>
                    </a:ext>
                  </a:extLst>
                </a:gridCol>
                <a:gridCol w="1104148">
                  <a:extLst>
                    <a:ext uri="{9D8B030D-6E8A-4147-A177-3AD203B41FA5}">
                      <a16:colId xmlns:a16="http://schemas.microsoft.com/office/drawing/2014/main" val="20003"/>
                    </a:ext>
                  </a:extLst>
                </a:gridCol>
                <a:gridCol w="1990576">
                  <a:extLst>
                    <a:ext uri="{9D8B030D-6E8A-4147-A177-3AD203B41FA5}">
                      <a16:colId xmlns:a16="http://schemas.microsoft.com/office/drawing/2014/main" val="20004"/>
                    </a:ext>
                  </a:extLst>
                </a:gridCol>
              </a:tblGrid>
              <a:tr h="437357">
                <a:tc>
                  <a:txBody>
                    <a:bodyPr/>
                    <a:lstStyle/>
                    <a:p>
                      <a:pPr algn="l" fontAlgn="b"/>
                      <a:r>
                        <a:rPr lang="en-US" sz="1600" b="1" u="none" strike="noStrike" dirty="0">
                          <a:solidFill>
                            <a:schemeClr val="tx1">
                              <a:lumMod val="65000"/>
                              <a:lumOff val="35000"/>
                            </a:schemeClr>
                          </a:solidFill>
                          <a:effectLst/>
                        </a:rPr>
                        <a:t>Skill Name</a:t>
                      </a:r>
                      <a:endParaRPr lang="en-US" sz="1600" b="1" i="0" u="none" strike="noStrike" dirty="0">
                        <a:solidFill>
                          <a:schemeClr val="tx1">
                            <a:lumMod val="65000"/>
                            <a:lumOff val="35000"/>
                          </a:schemeClr>
                        </a:solidFill>
                        <a:effectLst/>
                        <a:latin typeface="Arial" charset="0"/>
                      </a:endParaRPr>
                    </a:p>
                  </a:txBody>
                  <a:tcPr anchor="ctr">
                    <a:solidFill>
                      <a:schemeClr val="bg1">
                        <a:lumMod val="95000"/>
                      </a:schemeClr>
                    </a:solidFill>
                  </a:tcPr>
                </a:tc>
                <a:tc>
                  <a:txBody>
                    <a:bodyPr/>
                    <a:lstStyle/>
                    <a:p>
                      <a:pPr algn="l" fontAlgn="b"/>
                      <a:r>
                        <a:rPr lang="en-US" sz="1600" b="1" u="none" strike="noStrike" dirty="0">
                          <a:solidFill>
                            <a:schemeClr val="tx1">
                              <a:lumMod val="65000"/>
                              <a:lumOff val="35000"/>
                            </a:schemeClr>
                          </a:solidFill>
                          <a:effectLst/>
                        </a:rPr>
                        <a:t>Type (Alexa/Google)</a:t>
                      </a:r>
                      <a:endParaRPr lang="en-US" sz="1600" b="1" i="0" u="none" strike="noStrike" dirty="0">
                        <a:solidFill>
                          <a:schemeClr val="tx1">
                            <a:lumMod val="65000"/>
                            <a:lumOff val="35000"/>
                          </a:schemeClr>
                        </a:solidFill>
                        <a:effectLst/>
                        <a:latin typeface="Arial" charset="0"/>
                      </a:endParaRPr>
                    </a:p>
                  </a:txBody>
                  <a:tcPr anchor="ctr">
                    <a:solidFill>
                      <a:schemeClr val="bg1">
                        <a:lumMod val="95000"/>
                      </a:schemeClr>
                    </a:solidFill>
                  </a:tcPr>
                </a:tc>
                <a:tc>
                  <a:txBody>
                    <a:bodyPr/>
                    <a:lstStyle/>
                    <a:p>
                      <a:pPr algn="ctr" fontAlgn="b"/>
                      <a:r>
                        <a:rPr lang="en-US" sz="1600" b="1" u="none" strike="noStrike" dirty="0">
                          <a:solidFill>
                            <a:schemeClr val="tx1">
                              <a:lumMod val="65000"/>
                              <a:lumOff val="35000"/>
                            </a:schemeClr>
                          </a:solidFill>
                          <a:effectLst/>
                        </a:rPr>
                        <a:t>Users</a:t>
                      </a:r>
                      <a:endParaRPr lang="en-US" sz="1600" b="1" i="0" u="none" strike="noStrike" dirty="0">
                        <a:solidFill>
                          <a:schemeClr val="tx1">
                            <a:lumMod val="65000"/>
                            <a:lumOff val="35000"/>
                          </a:schemeClr>
                        </a:solidFill>
                        <a:effectLst/>
                        <a:latin typeface="Arial" charset="0"/>
                      </a:endParaRPr>
                    </a:p>
                  </a:txBody>
                  <a:tcPr anchor="ctr">
                    <a:solidFill>
                      <a:schemeClr val="bg1">
                        <a:lumMod val="95000"/>
                      </a:schemeClr>
                    </a:solidFill>
                  </a:tcPr>
                </a:tc>
                <a:tc>
                  <a:txBody>
                    <a:bodyPr/>
                    <a:lstStyle/>
                    <a:p>
                      <a:pPr algn="ctr" fontAlgn="b"/>
                      <a:r>
                        <a:rPr lang="en-US" sz="1600" b="1" u="none" strike="noStrike" dirty="0">
                          <a:solidFill>
                            <a:schemeClr val="tx1">
                              <a:lumMod val="65000"/>
                              <a:lumOff val="35000"/>
                            </a:schemeClr>
                          </a:solidFill>
                          <a:effectLst/>
                        </a:rPr>
                        <a:t>Sessions</a:t>
                      </a:r>
                      <a:endParaRPr lang="en-US" sz="1600" b="1" i="0" u="none" strike="noStrike" dirty="0">
                        <a:solidFill>
                          <a:schemeClr val="tx1">
                            <a:lumMod val="65000"/>
                            <a:lumOff val="35000"/>
                          </a:schemeClr>
                        </a:solidFill>
                        <a:effectLst/>
                        <a:latin typeface="Arial" charset="0"/>
                      </a:endParaRPr>
                    </a:p>
                  </a:txBody>
                  <a:tcPr anchor="ctr">
                    <a:solidFill>
                      <a:schemeClr val="bg1">
                        <a:lumMod val="95000"/>
                      </a:schemeClr>
                    </a:solidFill>
                  </a:tcPr>
                </a:tc>
                <a:tc>
                  <a:txBody>
                    <a:bodyPr/>
                    <a:lstStyle/>
                    <a:p>
                      <a:pPr algn="ctr" fontAlgn="b"/>
                      <a:r>
                        <a:rPr lang="en-US" sz="1600" b="1" u="none" strike="noStrike" dirty="0">
                          <a:solidFill>
                            <a:schemeClr val="tx1">
                              <a:lumMod val="65000"/>
                              <a:lumOff val="35000"/>
                            </a:schemeClr>
                          </a:solidFill>
                          <a:effectLst/>
                        </a:rPr>
                        <a:t>Date Range</a:t>
                      </a:r>
                      <a:endParaRPr lang="en-US" sz="1600" b="1" i="0" u="none" strike="noStrike" dirty="0">
                        <a:solidFill>
                          <a:schemeClr val="tx1">
                            <a:lumMod val="65000"/>
                            <a:lumOff val="35000"/>
                          </a:schemeClr>
                        </a:solidFill>
                        <a:effectLst/>
                        <a:latin typeface="Arial" charset="0"/>
                      </a:endParaRPr>
                    </a:p>
                  </a:txBody>
                  <a:tcPr anchor="ctr">
                    <a:solidFill>
                      <a:schemeClr val="bg1">
                        <a:lumMod val="95000"/>
                      </a:schemeClr>
                    </a:solidFill>
                  </a:tcPr>
                </a:tc>
                <a:extLst>
                  <a:ext uri="{0D108BD9-81ED-4DB2-BD59-A6C34878D82A}">
                    <a16:rowId xmlns:a16="http://schemas.microsoft.com/office/drawing/2014/main" val="10000"/>
                  </a:ext>
                </a:extLst>
              </a:tr>
              <a:tr h="437357">
                <a:tc>
                  <a:txBody>
                    <a:bodyPr/>
                    <a:lstStyle/>
                    <a:p>
                      <a:pPr algn="l" fontAlgn="b"/>
                      <a:r>
                        <a:rPr lang="en-US" sz="1600" u="none" strike="noStrike" dirty="0">
                          <a:solidFill>
                            <a:schemeClr val="tx1">
                              <a:lumMod val="65000"/>
                              <a:lumOff val="35000"/>
                            </a:schemeClr>
                          </a:solidFill>
                          <a:effectLst/>
                          <a:latin typeface="+mj-lt"/>
                        </a:rPr>
                        <a:t>Real Estate</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ru-RU"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fi-FI" sz="1600" u="none" strike="noStrike" dirty="0">
                          <a:solidFill>
                            <a:schemeClr val="tx1">
                              <a:lumMod val="65000"/>
                              <a:lumOff val="35000"/>
                            </a:schemeClr>
                          </a:solidFill>
                          <a:effectLst/>
                          <a:latin typeface="+mj-lt"/>
                        </a:rPr>
                        <a:t>XX</a:t>
                      </a:r>
                      <a:endParaRPr lang="fi-FI"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fi-FI" sz="1600" u="none" strike="noStrike" dirty="0">
                          <a:solidFill>
                            <a:schemeClr val="tx1">
                              <a:lumMod val="65000"/>
                              <a:lumOff val="35000"/>
                            </a:schemeClr>
                          </a:solidFill>
                          <a:effectLst/>
                          <a:latin typeface="+mj-lt"/>
                        </a:rPr>
                        <a:t>4/2017 </a:t>
                      </a:r>
                      <a:r>
                        <a:rPr lang="mr-IN" sz="1600" u="none" strike="noStrike" dirty="0">
                          <a:solidFill>
                            <a:schemeClr val="tx1">
                              <a:lumMod val="65000"/>
                              <a:lumOff val="35000"/>
                            </a:schemeClr>
                          </a:solidFill>
                          <a:effectLst/>
                          <a:latin typeface="+mj-lt"/>
                        </a:rPr>
                        <a:t>–</a:t>
                      </a:r>
                      <a:r>
                        <a:rPr lang="fi-FI" sz="1600" u="none" strike="noStrike" dirty="0">
                          <a:solidFill>
                            <a:schemeClr val="tx1">
                              <a:lumMod val="65000"/>
                              <a:lumOff val="35000"/>
                            </a:schemeClr>
                          </a:solidFill>
                          <a:effectLst/>
                          <a:latin typeface="+mj-lt"/>
                        </a:rPr>
                        <a:t> 12/2017</a:t>
                      </a:r>
                    </a:p>
                  </a:txBody>
                  <a:tcPr anchor="ctr">
                    <a:solidFill>
                      <a:schemeClr val="accent6">
                        <a:lumMod val="20000"/>
                        <a:lumOff val="80000"/>
                      </a:schemeClr>
                    </a:solidFill>
                  </a:tcPr>
                </a:tc>
                <a:extLst>
                  <a:ext uri="{0D108BD9-81ED-4DB2-BD59-A6C34878D82A}">
                    <a16:rowId xmlns:a16="http://schemas.microsoft.com/office/drawing/2014/main" val="10001"/>
                  </a:ext>
                </a:extLst>
              </a:tr>
              <a:tr h="437357">
                <a:tc>
                  <a:txBody>
                    <a:bodyPr/>
                    <a:lstStyle/>
                    <a:p>
                      <a:pPr algn="l" fontAlgn="b"/>
                      <a:r>
                        <a:rPr lang="en-US" sz="1600" u="none" strike="noStrike" dirty="0">
                          <a:solidFill>
                            <a:schemeClr val="tx1">
                              <a:lumMod val="65000"/>
                              <a:lumOff val="35000"/>
                            </a:schemeClr>
                          </a:solidFill>
                          <a:effectLst/>
                          <a:latin typeface="+mj-lt"/>
                        </a:rPr>
                        <a:t>Real Estate Search</a:t>
                      </a:r>
                      <a:endParaRPr lang="en-US" sz="1600" b="0" i="0" u="none" strike="noStrike" dirty="0">
                        <a:solidFill>
                          <a:schemeClr val="tx1">
                            <a:lumMod val="65000"/>
                            <a:lumOff val="35000"/>
                          </a:schemeClr>
                        </a:solidFill>
                        <a:effectLst/>
                        <a:latin typeface="+mj-lt"/>
                      </a:endParaRPr>
                    </a:p>
                  </a:txBody>
                  <a:tcPr anchor="ctr"/>
                </a:tc>
                <a:tc>
                  <a:txBody>
                    <a:bodyPr/>
                    <a:lstStyle/>
                    <a:p>
                      <a:pPr algn="l" fontAlgn="b"/>
                      <a:r>
                        <a:rPr lang="en-US" sz="1600" u="none" strike="noStrike" dirty="0">
                          <a:solidFill>
                            <a:schemeClr val="tx1">
                              <a:lumMod val="65000"/>
                              <a:lumOff val="35000"/>
                            </a:schemeClr>
                          </a:solidFill>
                          <a:effectLst/>
                          <a:latin typeface="+mj-lt"/>
                        </a:rPr>
                        <a:t>Google</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is-IS" sz="1600" u="none" strike="noStrike" dirty="0">
                          <a:solidFill>
                            <a:schemeClr val="tx1">
                              <a:lumMod val="65000"/>
                              <a:lumOff val="35000"/>
                            </a:schemeClr>
                          </a:solidFill>
                          <a:effectLst/>
                          <a:latin typeface="+mj-lt"/>
                        </a:rPr>
                        <a:t>XX</a:t>
                      </a:r>
                      <a:endParaRPr lang="is-IS" sz="1600" b="0" i="0" u="none" strike="noStrike" dirty="0">
                        <a:solidFill>
                          <a:schemeClr val="tx1">
                            <a:lumMod val="65000"/>
                            <a:lumOff val="35000"/>
                          </a:schemeClr>
                        </a:solidFill>
                        <a:effectLst/>
                        <a:latin typeface="+mj-lt"/>
                      </a:endParaRPr>
                    </a:p>
                  </a:txBody>
                  <a:tcPr anchor="ctr"/>
                </a:tc>
                <a:tc>
                  <a:txBody>
                    <a:bodyPr/>
                    <a:lstStyle/>
                    <a:p>
                      <a:pPr algn="ctr" fontAlgn="b"/>
                      <a:r>
                        <a:rPr lang="is-IS" sz="1600" u="none" strike="noStrike" dirty="0">
                          <a:solidFill>
                            <a:schemeClr val="tx1">
                              <a:lumMod val="65000"/>
                              <a:lumOff val="35000"/>
                            </a:schemeClr>
                          </a:solidFill>
                          <a:effectLst/>
                          <a:latin typeface="+mj-lt"/>
                        </a:rPr>
                        <a:t>XX</a:t>
                      </a:r>
                      <a:endParaRPr lang="is-IS" sz="1600" b="0" i="0" u="none" strike="noStrike" dirty="0">
                        <a:solidFill>
                          <a:schemeClr val="tx1">
                            <a:lumMod val="65000"/>
                            <a:lumOff val="35000"/>
                          </a:schemeClr>
                        </a:solidFill>
                        <a:effectLst/>
                        <a:latin typeface="+mj-lt"/>
                      </a:endParaRPr>
                    </a:p>
                  </a:txBody>
                  <a:tcPr anchor="ctr"/>
                </a:tc>
                <a:tc>
                  <a:txBody>
                    <a:bodyPr/>
                    <a:lstStyle/>
                    <a:p>
                      <a:pPr algn="ctr" fontAlgn="b"/>
                      <a:r>
                        <a:rPr lang="is-IS" sz="1600" u="none" strike="noStrike" dirty="0">
                          <a:solidFill>
                            <a:schemeClr val="tx1">
                              <a:lumMod val="65000"/>
                              <a:lumOff val="35000"/>
                            </a:schemeClr>
                          </a:solidFill>
                          <a:effectLst/>
                          <a:latin typeface="+mj-lt"/>
                        </a:rPr>
                        <a:t>5/2017 </a:t>
                      </a:r>
                      <a:r>
                        <a:rPr lang="mr-IN" sz="1600" u="none" strike="noStrike" dirty="0">
                          <a:solidFill>
                            <a:schemeClr val="tx1">
                              <a:lumMod val="65000"/>
                              <a:lumOff val="35000"/>
                            </a:schemeClr>
                          </a:solidFill>
                          <a:effectLst/>
                          <a:latin typeface="+mj-lt"/>
                        </a:rPr>
                        <a:t>–</a:t>
                      </a:r>
                      <a:r>
                        <a:rPr lang="is-IS" sz="1600" u="none" strike="noStrike" dirty="0">
                          <a:solidFill>
                            <a:schemeClr val="tx1">
                              <a:lumMod val="65000"/>
                              <a:lumOff val="35000"/>
                            </a:schemeClr>
                          </a:solidFill>
                          <a:effectLst/>
                          <a:latin typeface="+mj-lt"/>
                        </a:rPr>
                        <a:t> 12/2017</a:t>
                      </a:r>
                      <a:endParaRPr lang="is-IS" sz="1600" b="0" i="0" u="none" strike="noStrike" dirty="0">
                        <a:solidFill>
                          <a:schemeClr val="tx1">
                            <a:lumMod val="65000"/>
                            <a:lumOff val="35000"/>
                          </a:schemeClr>
                        </a:solidFill>
                        <a:effectLst/>
                        <a:latin typeface="+mj-lt"/>
                      </a:endParaRPr>
                    </a:p>
                  </a:txBody>
                  <a:tcPr anchor="ctr"/>
                </a:tc>
                <a:extLst>
                  <a:ext uri="{0D108BD9-81ED-4DB2-BD59-A6C34878D82A}">
                    <a16:rowId xmlns:a16="http://schemas.microsoft.com/office/drawing/2014/main" val="10002"/>
                  </a:ext>
                </a:extLst>
              </a:tr>
              <a:tr h="437357">
                <a:tc>
                  <a:txBody>
                    <a:bodyPr/>
                    <a:lstStyle/>
                    <a:p>
                      <a:pPr algn="l" fontAlgn="b"/>
                      <a:r>
                        <a:rPr lang="en-US" sz="1600" u="none" strike="noStrike" dirty="0">
                          <a:solidFill>
                            <a:schemeClr val="tx1">
                              <a:lumMod val="65000"/>
                              <a:lumOff val="35000"/>
                            </a:schemeClr>
                          </a:solidFill>
                          <a:effectLst/>
                          <a:latin typeface="+mj-lt"/>
                        </a:rPr>
                        <a:t>Real Estate Careers</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uk-UA"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is-IS" sz="1600" u="none" strike="noStrike" kern="1200" dirty="0">
                          <a:solidFill>
                            <a:schemeClr val="tx1">
                              <a:lumMod val="65000"/>
                              <a:lumOff val="35000"/>
                            </a:schemeClr>
                          </a:solidFill>
                          <a:effectLst/>
                          <a:latin typeface="+mj-lt"/>
                          <a:ea typeface="+mn-ea"/>
                          <a:cs typeface="+mn-cs"/>
                        </a:rPr>
                        <a:t>6/2017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solidFill>
                      <a:schemeClr val="accent6">
                        <a:lumMod val="20000"/>
                        <a:lumOff val="80000"/>
                      </a:schemeClr>
                    </a:solidFill>
                  </a:tcPr>
                </a:tc>
                <a:extLst>
                  <a:ext uri="{0D108BD9-81ED-4DB2-BD59-A6C34878D82A}">
                    <a16:rowId xmlns:a16="http://schemas.microsoft.com/office/drawing/2014/main" val="10003"/>
                  </a:ext>
                </a:extLst>
              </a:tr>
              <a:tr h="437357">
                <a:tc>
                  <a:txBody>
                    <a:bodyPr/>
                    <a:lstStyle/>
                    <a:p>
                      <a:pPr algn="l" fontAlgn="b"/>
                      <a:r>
                        <a:rPr lang="en-US" sz="1600" u="none" strike="noStrike" dirty="0">
                          <a:solidFill>
                            <a:schemeClr val="tx1">
                              <a:lumMod val="65000"/>
                              <a:lumOff val="35000"/>
                            </a:schemeClr>
                          </a:solidFill>
                          <a:effectLst/>
                          <a:latin typeface="+mj-lt"/>
                        </a:rPr>
                        <a:t>Real Estate Careers</a:t>
                      </a:r>
                      <a:endParaRPr lang="en-US" sz="1600" b="0" i="0" u="none" strike="noStrike" dirty="0">
                        <a:solidFill>
                          <a:schemeClr val="tx1">
                            <a:lumMod val="65000"/>
                            <a:lumOff val="35000"/>
                          </a:schemeClr>
                        </a:solidFill>
                        <a:effectLst/>
                        <a:latin typeface="+mj-lt"/>
                      </a:endParaRPr>
                    </a:p>
                  </a:txBody>
                  <a:tcPr anchor="ctr"/>
                </a:tc>
                <a:tc>
                  <a:txBody>
                    <a:bodyPr/>
                    <a:lstStyle/>
                    <a:p>
                      <a:pPr algn="l" fontAlgn="b"/>
                      <a:r>
                        <a:rPr lang="en-US" sz="1600" u="none" strike="noStrike" dirty="0">
                          <a:solidFill>
                            <a:schemeClr val="tx1">
                              <a:lumMod val="65000"/>
                              <a:lumOff val="35000"/>
                            </a:schemeClr>
                          </a:solidFill>
                          <a:effectLst/>
                          <a:latin typeface="+mj-lt"/>
                        </a:rPr>
                        <a:t>Google</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is-IS" sz="1600" u="none" strike="noStrike" dirty="0">
                          <a:solidFill>
                            <a:schemeClr val="tx1">
                              <a:lumMod val="65000"/>
                              <a:lumOff val="35000"/>
                            </a:schemeClr>
                          </a:solidFill>
                          <a:effectLst/>
                          <a:latin typeface="+mj-lt"/>
                        </a:rPr>
                        <a:t>XX</a:t>
                      </a:r>
                      <a:endParaRPr lang="is-IS" sz="1600" b="0" i="0" u="none" strike="noStrike" dirty="0">
                        <a:solidFill>
                          <a:schemeClr val="tx1">
                            <a:lumMod val="65000"/>
                            <a:lumOff val="35000"/>
                          </a:schemeClr>
                        </a:solidFill>
                        <a:effectLst/>
                        <a:latin typeface="+mj-lt"/>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7/2017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tc>
                <a:extLst>
                  <a:ext uri="{0D108BD9-81ED-4DB2-BD59-A6C34878D82A}">
                    <a16:rowId xmlns:a16="http://schemas.microsoft.com/office/drawing/2014/main" val="10004"/>
                  </a:ext>
                </a:extLst>
              </a:tr>
              <a:tr h="437357">
                <a:tc>
                  <a:txBody>
                    <a:bodyPr/>
                    <a:lstStyle/>
                    <a:p>
                      <a:pPr algn="l" fontAlgn="b"/>
                      <a:r>
                        <a:rPr lang="en-US" sz="1600" u="none" strike="noStrike" dirty="0">
                          <a:solidFill>
                            <a:schemeClr val="tx1">
                              <a:lumMod val="65000"/>
                              <a:lumOff val="35000"/>
                            </a:schemeClr>
                          </a:solidFill>
                          <a:effectLst/>
                          <a:latin typeface="+mj-lt"/>
                        </a:rPr>
                        <a:t>Tech Valley Concierge</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cs-CZ"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8/2017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solidFill>
                      <a:schemeClr val="accent6">
                        <a:lumMod val="20000"/>
                        <a:lumOff val="80000"/>
                      </a:schemeClr>
                    </a:solidFill>
                  </a:tcPr>
                </a:tc>
                <a:extLst>
                  <a:ext uri="{0D108BD9-81ED-4DB2-BD59-A6C34878D82A}">
                    <a16:rowId xmlns:a16="http://schemas.microsoft.com/office/drawing/2014/main" val="10005"/>
                  </a:ext>
                </a:extLst>
              </a:tr>
              <a:tr h="437357">
                <a:tc>
                  <a:txBody>
                    <a:bodyPr/>
                    <a:lstStyle/>
                    <a:p>
                      <a:pPr algn="l" fontAlgn="b"/>
                      <a:r>
                        <a:rPr lang="en-US" sz="1600" u="none" strike="noStrike" dirty="0">
                          <a:solidFill>
                            <a:schemeClr val="tx1">
                              <a:lumMod val="65000"/>
                              <a:lumOff val="35000"/>
                            </a:schemeClr>
                          </a:solidFill>
                          <a:effectLst/>
                          <a:latin typeface="+mj-lt"/>
                        </a:rPr>
                        <a:t>My Home Value</a:t>
                      </a:r>
                      <a:endParaRPr lang="en-US" sz="1600" b="0" i="0" u="none" strike="noStrike" dirty="0">
                        <a:solidFill>
                          <a:schemeClr val="tx1">
                            <a:lumMod val="65000"/>
                            <a:lumOff val="35000"/>
                          </a:schemeClr>
                        </a:solidFill>
                        <a:effectLst/>
                        <a:latin typeface="+mj-lt"/>
                      </a:endParaRPr>
                    </a:p>
                  </a:txBody>
                  <a:tcPr anchor="ct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is-IS" sz="1600" u="none" strike="noStrike" dirty="0">
                          <a:solidFill>
                            <a:schemeClr val="tx1">
                              <a:lumMod val="65000"/>
                              <a:lumOff val="35000"/>
                            </a:schemeClr>
                          </a:solidFill>
                          <a:effectLst/>
                          <a:latin typeface="+mj-lt"/>
                        </a:rPr>
                        <a:t>XX</a:t>
                      </a:r>
                      <a:endParaRPr lang="is-IS" sz="1600" b="0" i="0" u="none" strike="noStrike" dirty="0">
                        <a:solidFill>
                          <a:schemeClr val="tx1">
                            <a:lumMod val="65000"/>
                            <a:lumOff val="35000"/>
                          </a:schemeClr>
                        </a:solidFill>
                        <a:effectLst/>
                        <a:latin typeface="+mj-lt"/>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10/2017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tc>
                <a:extLst>
                  <a:ext uri="{0D108BD9-81ED-4DB2-BD59-A6C34878D82A}">
                    <a16:rowId xmlns:a16="http://schemas.microsoft.com/office/drawing/2014/main" val="10006"/>
                  </a:ext>
                </a:extLst>
              </a:tr>
              <a:tr h="437357">
                <a:tc>
                  <a:txBody>
                    <a:bodyPr/>
                    <a:lstStyle/>
                    <a:p>
                      <a:pPr algn="l" fontAlgn="b"/>
                      <a:r>
                        <a:rPr lang="en-US" sz="1600" u="none" strike="noStrike" dirty="0">
                          <a:solidFill>
                            <a:schemeClr val="tx1">
                              <a:lumMod val="65000"/>
                              <a:lumOff val="35000"/>
                            </a:schemeClr>
                          </a:solidFill>
                          <a:effectLst/>
                          <a:latin typeface="+mj-lt"/>
                        </a:rPr>
                        <a:t>What's My House Worth</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cs-CZ"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ru-RU"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is-IS" sz="1600" u="none" strike="noStrike" kern="1200" dirty="0">
                          <a:solidFill>
                            <a:schemeClr val="tx1">
                              <a:lumMod val="65000"/>
                              <a:lumOff val="35000"/>
                            </a:schemeClr>
                          </a:solidFill>
                          <a:effectLst/>
                          <a:latin typeface="+mj-lt"/>
                          <a:ea typeface="+mn-ea"/>
                          <a:cs typeface="+mn-cs"/>
                        </a:rPr>
                        <a:t>10/2017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solidFill>
                      <a:schemeClr val="accent6">
                        <a:lumMod val="20000"/>
                        <a:lumOff val="80000"/>
                      </a:schemeClr>
                    </a:solidFill>
                  </a:tcPr>
                </a:tc>
                <a:extLst>
                  <a:ext uri="{0D108BD9-81ED-4DB2-BD59-A6C34878D82A}">
                    <a16:rowId xmlns:a16="http://schemas.microsoft.com/office/drawing/2014/main" val="10007"/>
                  </a:ext>
                </a:extLst>
              </a:tr>
              <a:tr h="437357">
                <a:tc>
                  <a:txBody>
                    <a:bodyPr/>
                    <a:lstStyle/>
                    <a:p>
                      <a:pPr algn="l" fontAlgn="b"/>
                      <a:r>
                        <a:rPr lang="en-US" sz="1600" u="none" strike="noStrike" dirty="0">
                          <a:solidFill>
                            <a:schemeClr val="tx1">
                              <a:lumMod val="65000"/>
                              <a:lumOff val="35000"/>
                            </a:schemeClr>
                          </a:solidFill>
                          <a:effectLst/>
                          <a:latin typeface="+mj-lt"/>
                        </a:rPr>
                        <a:t>My Home Value</a:t>
                      </a:r>
                      <a:endParaRPr lang="en-US" sz="1600" b="0" i="0" u="none" strike="noStrike" dirty="0">
                        <a:solidFill>
                          <a:schemeClr val="tx1">
                            <a:lumMod val="65000"/>
                            <a:lumOff val="35000"/>
                          </a:schemeClr>
                        </a:solidFill>
                        <a:effectLst/>
                        <a:latin typeface="+mj-lt"/>
                      </a:endParaRPr>
                    </a:p>
                  </a:txBody>
                  <a:tcPr anchor="ctr"/>
                </a:tc>
                <a:tc>
                  <a:txBody>
                    <a:bodyPr/>
                    <a:lstStyle/>
                    <a:p>
                      <a:pPr algn="l" fontAlgn="b"/>
                      <a:r>
                        <a:rPr lang="en-US" sz="1600" u="none" strike="noStrike" dirty="0">
                          <a:solidFill>
                            <a:schemeClr val="tx1">
                              <a:lumMod val="65000"/>
                              <a:lumOff val="35000"/>
                            </a:schemeClr>
                          </a:solidFill>
                          <a:effectLst/>
                          <a:latin typeface="+mj-lt"/>
                        </a:rPr>
                        <a:t>Google</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en-US" sz="1600" u="none" strike="noStrike" dirty="0">
                          <a:solidFill>
                            <a:schemeClr val="tx1">
                              <a:lumMod val="65000"/>
                              <a:lumOff val="35000"/>
                            </a:schemeClr>
                          </a:solidFill>
                          <a:effectLst/>
                          <a:latin typeface="+mj-lt"/>
                        </a:rPr>
                        <a:t>XX</a:t>
                      </a:r>
                      <a:endParaRPr lang="uk-UA" sz="1600" b="0" i="0" u="none" strike="noStrike" dirty="0">
                        <a:solidFill>
                          <a:schemeClr val="tx1">
                            <a:lumMod val="65000"/>
                            <a:lumOff val="35000"/>
                          </a:schemeClr>
                        </a:solidFill>
                        <a:effectLst/>
                        <a:latin typeface="+mj-lt"/>
                      </a:endParaRPr>
                    </a:p>
                  </a:txBody>
                  <a:tcPr anchor="ct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11/2017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tc>
                <a:extLst>
                  <a:ext uri="{0D108BD9-81ED-4DB2-BD59-A6C34878D82A}">
                    <a16:rowId xmlns:a16="http://schemas.microsoft.com/office/drawing/2014/main" val="10008"/>
                  </a:ext>
                </a:extLst>
              </a:tr>
              <a:tr h="437357">
                <a:tc>
                  <a:txBody>
                    <a:bodyPr/>
                    <a:lstStyle/>
                    <a:p>
                      <a:pPr algn="l" fontAlgn="b"/>
                      <a:r>
                        <a:rPr lang="en-US" sz="1600" u="none" strike="noStrike" dirty="0">
                          <a:solidFill>
                            <a:schemeClr val="tx1">
                              <a:lumMod val="65000"/>
                              <a:lumOff val="35000"/>
                            </a:schemeClr>
                          </a:solidFill>
                          <a:effectLst/>
                          <a:latin typeface="+mj-lt"/>
                        </a:rPr>
                        <a:t>What's My House Worth</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l" fontAlgn="b"/>
                      <a:r>
                        <a:rPr lang="en-US" sz="1600" u="none" strike="noStrike" dirty="0">
                          <a:solidFill>
                            <a:schemeClr val="tx1">
                              <a:lumMod val="65000"/>
                              <a:lumOff val="35000"/>
                            </a:schemeClr>
                          </a:solidFill>
                          <a:effectLst/>
                          <a:latin typeface="+mj-lt"/>
                        </a:rPr>
                        <a:t>Google</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fi-FI" sz="1600" u="none" strike="noStrike" dirty="0">
                          <a:solidFill>
                            <a:schemeClr val="tx1">
                              <a:lumMod val="65000"/>
                              <a:lumOff val="35000"/>
                            </a:schemeClr>
                          </a:solidFill>
                          <a:effectLst/>
                          <a:latin typeface="+mj-lt"/>
                        </a:rPr>
                        <a:t>XX</a:t>
                      </a:r>
                      <a:endParaRPr lang="fi-FI"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is-IS" sz="1600" u="none" strike="noStrike" dirty="0">
                          <a:solidFill>
                            <a:schemeClr val="tx1">
                              <a:lumMod val="65000"/>
                              <a:lumOff val="35000"/>
                            </a:schemeClr>
                          </a:solidFill>
                          <a:effectLst/>
                          <a:latin typeface="+mj-lt"/>
                        </a:rPr>
                        <a:t>XX</a:t>
                      </a:r>
                      <a:endParaRPr lang="is-I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11/2017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solidFill>
                      <a:schemeClr val="accent6">
                        <a:lumMod val="20000"/>
                        <a:lumOff val="80000"/>
                      </a:schemeClr>
                    </a:solidFill>
                  </a:tcPr>
                </a:tc>
                <a:extLst>
                  <a:ext uri="{0D108BD9-81ED-4DB2-BD59-A6C34878D82A}">
                    <a16:rowId xmlns:a16="http://schemas.microsoft.com/office/drawing/2014/main" val="10009"/>
                  </a:ext>
                </a:extLst>
              </a:tr>
              <a:tr h="437357">
                <a:tc>
                  <a:txBody>
                    <a:bodyPr/>
                    <a:lstStyle/>
                    <a:p>
                      <a:pPr algn="l" fontAlgn="b"/>
                      <a:r>
                        <a:rPr lang="en-US" sz="1600" u="none" strike="noStrike" dirty="0">
                          <a:solidFill>
                            <a:schemeClr val="tx1">
                              <a:lumMod val="65000"/>
                              <a:lumOff val="35000"/>
                            </a:schemeClr>
                          </a:solidFill>
                          <a:effectLst/>
                          <a:latin typeface="+mj-lt"/>
                        </a:rPr>
                        <a:t>REBI</a:t>
                      </a:r>
                      <a:endParaRPr lang="en-US" sz="1600" b="0" i="0" u="none" strike="noStrike" dirty="0">
                        <a:solidFill>
                          <a:schemeClr val="tx1">
                            <a:lumMod val="65000"/>
                            <a:lumOff val="35000"/>
                          </a:schemeClr>
                        </a:solidFill>
                        <a:effectLst/>
                        <a:latin typeface="+mj-lt"/>
                      </a:endParaRPr>
                    </a:p>
                  </a:txBody>
                  <a:tcPr anchor="ct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11/2017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tc>
                <a:extLst>
                  <a:ext uri="{0D108BD9-81ED-4DB2-BD59-A6C34878D82A}">
                    <a16:rowId xmlns:a16="http://schemas.microsoft.com/office/drawing/2014/main" val="10010"/>
                  </a:ext>
                </a:extLst>
              </a:tr>
              <a:tr h="437357">
                <a:tc>
                  <a:txBody>
                    <a:bodyPr/>
                    <a:lstStyle/>
                    <a:p>
                      <a:pPr algn="l" fontAlgn="b"/>
                      <a:r>
                        <a:rPr lang="en-US" sz="1600" u="none" strike="noStrike" dirty="0">
                          <a:solidFill>
                            <a:schemeClr val="tx1">
                              <a:lumMod val="65000"/>
                              <a:lumOff val="35000"/>
                            </a:schemeClr>
                          </a:solidFill>
                          <a:effectLst/>
                          <a:latin typeface="+mj-lt"/>
                        </a:rPr>
                        <a:t>Tech Valley</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l" fontAlgn="b"/>
                      <a:r>
                        <a:rPr lang="en-US" sz="1600" u="none" strike="noStrike" dirty="0">
                          <a:solidFill>
                            <a:schemeClr val="tx1">
                              <a:lumMod val="65000"/>
                              <a:lumOff val="35000"/>
                            </a:schemeClr>
                          </a:solidFill>
                          <a:effectLst/>
                          <a:latin typeface="+mj-lt"/>
                        </a:rPr>
                        <a:t>Alexa</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algn="ctr" fontAlgn="b"/>
                      <a:r>
                        <a:rPr lang="en-US" sz="1600" u="none" strike="noStrike" dirty="0">
                          <a:solidFill>
                            <a:schemeClr val="tx1">
                              <a:lumMod val="65000"/>
                              <a:lumOff val="35000"/>
                            </a:schemeClr>
                          </a:solidFill>
                          <a:effectLst/>
                          <a:latin typeface="+mj-lt"/>
                        </a:rPr>
                        <a:t>XX</a:t>
                      </a:r>
                      <a:endParaRPr lang="en-US" sz="1600" b="0" i="0" u="none" strike="noStrike" dirty="0">
                        <a:solidFill>
                          <a:schemeClr val="tx1">
                            <a:lumMod val="65000"/>
                            <a:lumOff val="35000"/>
                          </a:schemeClr>
                        </a:solidFill>
                        <a:effectLst/>
                        <a:latin typeface="+mj-lt"/>
                      </a:endParaRPr>
                    </a:p>
                  </a:txBody>
                  <a:tcPr anchor="ctr">
                    <a:solidFill>
                      <a:schemeClr val="accent6">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is-IS" sz="1600" u="none" strike="noStrike" kern="1200" dirty="0">
                          <a:solidFill>
                            <a:schemeClr val="tx1">
                              <a:lumMod val="65000"/>
                              <a:lumOff val="35000"/>
                            </a:schemeClr>
                          </a:solidFill>
                          <a:effectLst/>
                          <a:latin typeface="+mj-lt"/>
                          <a:ea typeface="+mn-ea"/>
                          <a:cs typeface="+mn-cs"/>
                        </a:rPr>
                        <a:t>12/2017 </a:t>
                      </a:r>
                      <a:r>
                        <a:rPr lang="mr-IN" sz="1600" u="none" strike="noStrike" kern="1200" dirty="0">
                          <a:solidFill>
                            <a:schemeClr val="tx1">
                              <a:lumMod val="65000"/>
                              <a:lumOff val="35000"/>
                            </a:schemeClr>
                          </a:solidFill>
                          <a:effectLst/>
                          <a:latin typeface="+mj-lt"/>
                          <a:ea typeface="+mn-ea"/>
                          <a:cs typeface="+mn-cs"/>
                        </a:rPr>
                        <a:t>–</a:t>
                      </a:r>
                      <a:r>
                        <a:rPr lang="is-IS" sz="1600" u="none" strike="noStrike" kern="1200" dirty="0">
                          <a:solidFill>
                            <a:schemeClr val="tx1">
                              <a:lumMod val="65000"/>
                              <a:lumOff val="35000"/>
                            </a:schemeClr>
                          </a:solidFill>
                          <a:effectLst/>
                          <a:latin typeface="+mj-lt"/>
                          <a:ea typeface="+mn-ea"/>
                          <a:cs typeface="+mn-cs"/>
                        </a:rPr>
                        <a:t> 12/2017</a:t>
                      </a:r>
                      <a:endParaRPr lang="is-IS" sz="1600" b="0" i="0" u="none" strike="noStrike" kern="1200" dirty="0">
                        <a:solidFill>
                          <a:schemeClr val="tx1">
                            <a:lumMod val="65000"/>
                            <a:lumOff val="35000"/>
                          </a:schemeClr>
                        </a:solidFill>
                        <a:effectLst/>
                        <a:latin typeface="+mj-lt"/>
                        <a:ea typeface="+mn-ea"/>
                        <a:cs typeface="+mn-cs"/>
                      </a:endParaRPr>
                    </a:p>
                  </a:txBody>
                  <a:tcPr anchor="ctr">
                    <a:solidFill>
                      <a:schemeClr val="accent6">
                        <a:lumMod val="20000"/>
                        <a:lumOff val="8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963739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964526"/>
            <a:ext cx="8681913" cy="1026691"/>
          </a:xfrm>
          <a:prstGeom prst="rect">
            <a:avLst/>
          </a:prstGeom>
        </p:spPr>
        <p:txBody>
          <a:bodyPr wrap="square">
            <a:spAutoFit/>
          </a:bodyPr>
          <a:lstStyle/>
          <a:p>
            <a:pPr lvl="0" indent="-69850">
              <a:lnSpc>
                <a:spcPct val="130000"/>
              </a:lnSpc>
              <a:buClr>
                <a:schemeClr val="dk1"/>
              </a:buClr>
              <a:buSzPts val="1100"/>
            </a:pPr>
            <a:r>
              <a:rPr lang="en" sz="1600" dirty="0">
                <a:solidFill>
                  <a:schemeClr val="tx1">
                    <a:lumMod val="65000"/>
                    <a:lumOff val="35000"/>
                  </a:schemeClr>
                </a:solidFill>
                <a:latin typeface="+mj-lt"/>
              </a:rPr>
              <a:t>Voiceter Pro is not the only real estate skill available for voice recognition virtual assistants, but</a:t>
            </a:r>
            <a:r>
              <a:rPr lang="en" sz="1600" dirty="0">
                <a:solidFill>
                  <a:schemeClr val="tx1">
                    <a:lumMod val="65000"/>
                    <a:lumOff val="35000"/>
                  </a:schemeClr>
                </a:solidFill>
              </a:rPr>
              <a:t> </a:t>
            </a:r>
            <a:r>
              <a:rPr lang="en" sz="1600" b="1" dirty="0">
                <a:solidFill>
                  <a:schemeClr val="tx1">
                    <a:lumMod val="65000"/>
                    <a:lumOff val="35000"/>
                  </a:schemeClr>
                </a:solidFill>
              </a:rPr>
              <a:t>it is unique in its successful monetization.</a:t>
            </a:r>
            <a:r>
              <a:rPr lang="en" sz="1600" dirty="0">
                <a:solidFill>
                  <a:schemeClr val="tx1">
                    <a:lumMod val="65000"/>
                    <a:lumOff val="35000"/>
                  </a:schemeClr>
                </a:solidFill>
              </a:rPr>
              <a:t> </a:t>
            </a:r>
            <a:r>
              <a:rPr lang="en" sz="1600" dirty="0">
                <a:solidFill>
                  <a:schemeClr val="tx1">
                    <a:lumMod val="65000"/>
                    <a:lumOff val="35000"/>
                  </a:schemeClr>
                </a:solidFill>
                <a:latin typeface="+mj-lt"/>
              </a:rPr>
              <a:t>Additionally, it is the most versatile and intuitive option in the market.</a:t>
            </a:r>
          </a:p>
        </p:txBody>
      </p:sp>
      <p:sp>
        <p:nvSpPr>
          <p:cNvPr id="6" name="Rectangle 5"/>
          <p:cNvSpPr/>
          <p:nvPr/>
        </p:nvSpPr>
        <p:spPr>
          <a:xfrm>
            <a:off x="1476375" y="2510669"/>
            <a:ext cx="7327865" cy="3550459"/>
          </a:xfrm>
          <a:prstGeom prst="rect">
            <a:avLst/>
          </a:prstGeom>
        </p:spPr>
        <p:txBody>
          <a:bodyPr wrap="square">
            <a:spAutoFit/>
          </a:bodyPr>
          <a:lstStyle/>
          <a:p>
            <a:pPr lvl="0" indent="-69850">
              <a:lnSpc>
                <a:spcPct val="130000"/>
              </a:lnSpc>
              <a:spcAft>
                <a:spcPts val="1800"/>
              </a:spcAft>
              <a:buClr>
                <a:schemeClr val="dk1"/>
              </a:buClr>
              <a:buSzPts val="1100"/>
            </a:pPr>
            <a:r>
              <a:rPr lang="en" sz="1600" dirty="0">
                <a:solidFill>
                  <a:schemeClr val="tx1">
                    <a:lumMod val="65000"/>
                    <a:lumOff val="35000"/>
                  </a:schemeClr>
                </a:solidFill>
                <a:latin typeface="+mj-lt"/>
              </a:rPr>
              <a:t>The skill </a:t>
            </a:r>
            <a:r>
              <a:rPr lang="en" sz="1600" b="1" dirty="0">
                <a:solidFill>
                  <a:schemeClr val="tx1">
                    <a:lumMod val="65000"/>
                    <a:lumOff val="35000"/>
                  </a:schemeClr>
                </a:solidFill>
              </a:rPr>
              <a:t>My Agent/My Realtor</a:t>
            </a:r>
            <a:r>
              <a:rPr lang="en" sz="1600" dirty="0">
                <a:solidFill>
                  <a:schemeClr val="tx1">
                    <a:lumMod val="65000"/>
                    <a:lumOff val="35000"/>
                  </a:schemeClr>
                </a:solidFill>
              </a:rPr>
              <a:t> </a:t>
            </a:r>
            <a:r>
              <a:rPr lang="en" sz="1600" dirty="0">
                <a:solidFill>
                  <a:schemeClr val="tx1">
                    <a:lumMod val="65000"/>
                    <a:lumOff val="35000"/>
                  </a:schemeClr>
                </a:solidFill>
                <a:latin typeface="+mj-lt"/>
              </a:rPr>
              <a:t>only identifies the number of listings in the area. It doesn’t narrow the search based on user preferences and it isn’t user friendly.</a:t>
            </a:r>
          </a:p>
          <a:p>
            <a:pPr lvl="0" indent="-69850">
              <a:lnSpc>
                <a:spcPct val="130000"/>
              </a:lnSpc>
              <a:spcAft>
                <a:spcPts val="1800"/>
              </a:spcAft>
              <a:buClr>
                <a:schemeClr val="dk1"/>
              </a:buClr>
              <a:buSzPts val="1100"/>
            </a:pPr>
            <a:endParaRPr lang="en" sz="1600" dirty="0">
              <a:solidFill>
                <a:schemeClr val="tx1">
                  <a:lumMod val="65000"/>
                  <a:lumOff val="35000"/>
                </a:schemeClr>
              </a:solidFill>
              <a:latin typeface="+mj-lt"/>
            </a:endParaRPr>
          </a:p>
          <a:p>
            <a:pPr lvl="0" indent="-69850">
              <a:lnSpc>
                <a:spcPct val="130000"/>
              </a:lnSpc>
              <a:spcAft>
                <a:spcPts val="1800"/>
              </a:spcAft>
              <a:buClr>
                <a:schemeClr val="dk1"/>
              </a:buClr>
              <a:buSzPts val="1100"/>
            </a:pPr>
            <a:r>
              <a:rPr lang="en" sz="1600" b="1" dirty="0">
                <a:solidFill>
                  <a:schemeClr val="tx1">
                    <a:lumMod val="65000"/>
                    <a:lumOff val="35000"/>
                  </a:schemeClr>
                </a:solidFill>
              </a:rPr>
              <a:t>Agent NEO</a:t>
            </a:r>
            <a:r>
              <a:rPr lang="en" sz="1600" dirty="0">
                <a:solidFill>
                  <a:schemeClr val="tx1">
                    <a:lumMod val="65000"/>
                    <a:lumOff val="35000"/>
                  </a:schemeClr>
                </a:solidFill>
              </a:rPr>
              <a:t> </a:t>
            </a:r>
            <a:r>
              <a:rPr lang="en" sz="1600" dirty="0">
                <a:solidFill>
                  <a:schemeClr val="tx1">
                    <a:lumMod val="65000"/>
                    <a:lumOff val="35000"/>
                  </a:schemeClr>
                </a:solidFill>
                <a:latin typeface="+mj-lt"/>
              </a:rPr>
              <a:t>provides a good consumer experience and connects users with real estate agents, but it was developed without real estate experience and lacks the industry data.</a:t>
            </a:r>
          </a:p>
          <a:p>
            <a:pPr lvl="0" indent="-69850">
              <a:lnSpc>
                <a:spcPct val="130000"/>
              </a:lnSpc>
              <a:spcAft>
                <a:spcPts val="1800"/>
              </a:spcAft>
              <a:buClr>
                <a:schemeClr val="dk1"/>
              </a:buClr>
              <a:buSzPts val="1100"/>
            </a:pPr>
            <a:endParaRPr lang="en" sz="1600" dirty="0">
              <a:solidFill>
                <a:schemeClr val="tx1">
                  <a:lumMod val="65000"/>
                  <a:lumOff val="35000"/>
                </a:schemeClr>
              </a:solidFill>
              <a:latin typeface="+mj-lt"/>
            </a:endParaRPr>
          </a:p>
          <a:p>
            <a:pPr lvl="0" indent="-69850">
              <a:lnSpc>
                <a:spcPct val="130000"/>
              </a:lnSpc>
              <a:spcAft>
                <a:spcPts val="1800"/>
              </a:spcAft>
              <a:buClr>
                <a:schemeClr val="dk1"/>
              </a:buClr>
              <a:buSzPts val="1100"/>
            </a:pPr>
            <a:r>
              <a:rPr lang="en" sz="1600" dirty="0">
                <a:solidFill>
                  <a:schemeClr val="tx1">
                    <a:lumMod val="65000"/>
                    <a:lumOff val="35000"/>
                  </a:schemeClr>
                </a:solidFill>
                <a:latin typeface="+mj-lt"/>
              </a:rPr>
              <a:t>One other skill was very focused on consumer experience and even used Watson Technology from IBM, but </a:t>
            </a:r>
            <a:r>
              <a:rPr lang="en" sz="1600" b="1" dirty="0">
                <a:solidFill>
                  <a:schemeClr val="tx1">
                    <a:lumMod val="65000"/>
                    <a:lumOff val="35000"/>
                  </a:schemeClr>
                </a:solidFill>
              </a:rPr>
              <a:t>Ask DOSS </a:t>
            </a:r>
            <a:r>
              <a:rPr lang="en" sz="1600" dirty="0">
                <a:solidFill>
                  <a:schemeClr val="tx1">
                    <a:lumMod val="65000"/>
                    <a:lumOff val="35000"/>
                  </a:schemeClr>
                </a:solidFill>
                <a:latin typeface="+mj-lt"/>
              </a:rPr>
              <a:t>appears to have ceased operations.</a:t>
            </a:r>
          </a:p>
        </p:txBody>
      </p:sp>
      <p:pic>
        <p:nvPicPr>
          <p:cNvPr id="7" name="Picture 6"/>
          <p:cNvPicPr>
            <a:picLocks noChangeAspect="1"/>
          </p:cNvPicPr>
          <p:nvPr/>
        </p:nvPicPr>
        <p:blipFill>
          <a:blip r:embed="rId4">
            <a:grayscl/>
            <a:extLst>
              <a:ext uri="{28A0092B-C50C-407E-A947-70E740481C1C}">
                <a14:useLocalDpi xmlns:a14="http://schemas.microsoft.com/office/drawing/2010/main"/>
              </a:ext>
            </a:extLst>
          </a:blip>
          <a:stretch>
            <a:fillRect/>
          </a:stretch>
        </p:blipFill>
        <p:spPr>
          <a:xfrm>
            <a:off x="339656" y="3981450"/>
            <a:ext cx="838200" cy="838200"/>
          </a:xfrm>
          <a:prstGeom prst="rect">
            <a:avLst/>
          </a:prstGeom>
        </p:spPr>
      </p:pic>
      <p:pic>
        <p:nvPicPr>
          <p:cNvPr id="8" name="Picture 7"/>
          <p:cNvPicPr>
            <a:picLocks noChangeAspect="1"/>
          </p:cNvPicPr>
          <p:nvPr/>
        </p:nvPicPr>
        <p:blipFill>
          <a:blip r:embed="rId5">
            <a:grayscl/>
            <a:extLst>
              <a:ext uri="{28A0092B-C50C-407E-A947-70E740481C1C}">
                <a14:useLocalDpi xmlns:a14="http://schemas.microsoft.com/office/drawing/2010/main"/>
              </a:ext>
            </a:extLst>
          </a:blip>
          <a:stretch>
            <a:fillRect/>
          </a:stretch>
        </p:blipFill>
        <p:spPr>
          <a:xfrm>
            <a:off x="142824" y="5486400"/>
            <a:ext cx="1231865" cy="44100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212" y="2427488"/>
            <a:ext cx="1174657" cy="1174657"/>
          </a:xfrm>
          <a:prstGeom prst="rect">
            <a:avLst/>
          </a:prstGeom>
        </p:spPr>
      </p:pic>
      <p:sp>
        <p:nvSpPr>
          <p:cNvPr id="10" name="Rectangle 9"/>
          <p:cNvSpPr/>
          <p:nvPr/>
        </p:nvSpPr>
        <p:spPr>
          <a:xfrm>
            <a:off x="641146" y="22117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A GLANCE AT THE COMPETITION</a:t>
            </a:r>
          </a:p>
        </p:txBody>
      </p:sp>
    </p:spTree>
    <p:extLst>
      <p:ext uri="{BB962C8B-B14F-4D97-AF65-F5344CB8AC3E}">
        <p14:creationId xmlns:p14="http://schemas.microsoft.com/office/powerpoint/2010/main" val="771201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964526"/>
            <a:ext cx="8681913" cy="1666867"/>
          </a:xfrm>
          <a:prstGeom prst="rect">
            <a:avLst/>
          </a:prstGeom>
        </p:spPr>
        <p:txBody>
          <a:bodyPr wrap="square">
            <a:spAutoFit/>
          </a:bodyPr>
          <a:lstStyle/>
          <a:p>
            <a:pPr lvl="0" indent="-69850">
              <a:lnSpc>
                <a:spcPct val="130000"/>
              </a:lnSpc>
              <a:buClr>
                <a:schemeClr val="dk1"/>
              </a:buClr>
              <a:buSzPts val="1100"/>
            </a:pPr>
            <a:r>
              <a:rPr lang="en" sz="1600" dirty="0">
                <a:solidFill>
                  <a:schemeClr val="tx1">
                    <a:lumMod val="65000"/>
                    <a:lumOff val="35000"/>
                  </a:schemeClr>
                </a:solidFill>
                <a:latin typeface="+mj-lt"/>
              </a:rPr>
              <a:t>With the success Voiceter Pro has already achieved, our current goals are to enhance our skills within the real estate industry.</a:t>
            </a:r>
          </a:p>
          <a:p>
            <a:pPr lvl="0" indent="-69850">
              <a:lnSpc>
                <a:spcPct val="130000"/>
              </a:lnSpc>
              <a:buClr>
                <a:schemeClr val="dk1"/>
              </a:buClr>
              <a:buSzPts val="1100"/>
            </a:pPr>
            <a:endParaRPr lang="en" sz="1600" dirty="0">
              <a:solidFill>
                <a:schemeClr val="tx1">
                  <a:lumMod val="65000"/>
                  <a:lumOff val="35000"/>
                </a:schemeClr>
              </a:solidFill>
              <a:latin typeface="+mj-lt"/>
            </a:endParaRPr>
          </a:p>
          <a:p>
            <a:pPr lvl="0" indent="-69850">
              <a:lnSpc>
                <a:spcPct val="130000"/>
              </a:lnSpc>
              <a:buClr>
                <a:schemeClr val="dk1"/>
              </a:buClr>
              <a:buSzPts val="1100"/>
            </a:pPr>
            <a:r>
              <a:rPr lang="en" sz="1600" dirty="0">
                <a:solidFill>
                  <a:schemeClr val="tx1">
                    <a:lumMod val="65000"/>
                    <a:lumOff val="35000"/>
                  </a:schemeClr>
                </a:solidFill>
                <a:latin typeface="+mj-lt"/>
              </a:rPr>
              <a:t>We are constantly evaluating our own skills, monitoring market development to arrive at real world skills that demonstrate value to consumers.</a:t>
            </a:r>
          </a:p>
        </p:txBody>
      </p:sp>
      <p:sp>
        <p:nvSpPr>
          <p:cNvPr id="6" name="Rectangle 5"/>
          <p:cNvSpPr/>
          <p:nvPr/>
        </p:nvSpPr>
        <p:spPr>
          <a:xfrm>
            <a:off x="1791439" y="3133345"/>
            <a:ext cx="7224609" cy="1986954"/>
          </a:xfrm>
          <a:prstGeom prst="rect">
            <a:avLst/>
          </a:prstGeom>
        </p:spPr>
        <p:txBody>
          <a:bodyPr wrap="square">
            <a:spAutoFit/>
          </a:bodyPr>
          <a:lstStyle/>
          <a:p>
            <a:pPr lvl="0" indent="-69850">
              <a:lnSpc>
                <a:spcPct val="130000"/>
              </a:lnSpc>
              <a:buClr>
                <a:schemeClr val="dk1"/>
              </a:buClr>
              <a:buSzPts val="1100"/>
            </a:pPr>
            <a:r>
              <a:rPr lang="en" sz="1600" dirty="0">
                <a:solidFill>
                  <a:schemeClr val="tx1">
                    <a:lumMod val="65000"/>
                    <a:lumOff val="35000"/>
                  </a:schemeClr>
                </a:solidFill>
                <a:latin typeface="+mj-lt"/>
              </a:rPr>
              <a:t>A </a:t>
            </a:r>
            <a:r>
              <a:rPr lang="en" sz="1600" b="1" dirty="0">
                <a:solidFill>
                  <a:schemeClr val="tx1">
                    <a:lumMod val="65000"/>
                    <a:lumOff val="35000"/>
                  </a:schemeClr>
                </a:solidFill>
              </a:rPr>
              <a:t>new skill </a:t>
            </a:r>
            <a:r>
              <a:rPr lang="en" sz="1600" dirty="0">
                <a:solidFill>
                  <a:schemeClr val="tx1">
                    <a:lumMod val="65000"/>
                    <a:lumOff val="35000"/>
                  </a:schemeClr>
                </a:solidFill>
                <a:latin typeface="+mj-lt"/>
              </a:rPr>
              <a:t>specifically designed for finding a real estate agent would help round out our portfolio, while a reworking of our first virtual assistant skill, </a:t>
            </a:r>
            <a:r>
              <a:rPr lang="en" sz="1600" b="1" dirty="0">
                <a:solidFill>
                  <a:schemeClr val="tx1">
                    <a:lumMod val="65000"/>
                    <a:lumOff val="35000"/>
                  </a:schemeClr>
                </a:solidFill>
              </a:rPr>
              <a:t>Real Estate Search, </a:t>
            </a:r>
            <a:r>
              <a:rPr lang="en" sz="1600" dirty="0">
                <a:solidFill>
                  <a:schemeClr val="tx1">
                    <a:lumMod val="65000"/>
                    <a:lumOff val="35000"/>
                  </a:schemeClr>
                </a:solidFill>
                <a:latin typeface="+mj-lt"/>
              </a:rPr>
              <a:t>would result in a smoother user interaction and allow us to include home values.</a:t>
            </a:r>
          </a:p>
          <a:p>
            <a:pPr lvl="0" indent="-69850">
              <a:lnSpc>
                <a:spcPct val="130000"/>
              </a:lnSpc>
              <a:buClr>
                <a:schemeClr val="dk1"/>
              </a:buClr>
              <a:buSzPts val="1100"/>
            </a:pPr>
            <a:endParaRPr lang="en" sz="1600" dirty="0">
              <a:solidFill>
                <a:schemeClr val="tx1">
                  <a:lumMod val="65000"/>
                  <a:lumOff val="35000"/>
                </a:schemeClr>
              </a:solidFill>
              <a:latin typeface="+mj-lt"/>
            </a:endParaRPr>
          </a:p>
          <a:p>
            <a:pPr lvl="0" indent="-69850">
              <a:lnSpc>
                <a:spcPct val="130000"/>
              </a:lnSpc>
              <a:buClr>
                <a:schemeClr val="dk1"/>
              </a:buClr>
              <a:buSzPts val="1100"/>
            </a:pPr>
            <a:r>
              <a:rPr lang="en" sz="1600" dirty="0">
                <a:solidFill>
                  <a:schemeClr val="tx1">
                    <a:lumMod val="65000"/>
                    <a:lumOff val="35000"/>
                  </a:schemeClr>
                </a:solidFill>
                <a:latin typeface="+mj-lt"/>
              </a:rPr>
              <a:t>Our </a:t>
            </a:r>
            <a:r>
              <a:rPr lang="en" sz="1600" b="1" dirty="0">
                <a:solidFill>
                  <a:schemeClr val="tx1">
                    <a:lumMod val="65000"/>
                    <a:lumOff val="35000"/>
                  </a:schemeClr>
                </a:solidFill>
              </a:rPr>
              <a:t>other projects include white label skill solutions</a:t>
            </a:r>
            <a:r>
              <a:rPr lang="en" sz="1600" dirty="0">
                <a:solidFill>
                  <a:schemeClr val="tx1">
                    <a:lumMod val="65000"/>
                    <a:lumOff val="35000"/>
                  </a:schemeClr>
                </a:solidFill>
                <a:latin typeface="+mj-lt"/>
              </a:rPr>
              <a:t> for the Mohawk Hudson Humane</a:t>
            </a:r>
            <a:r>
              <a:rPr lang="fr-FR" sz="1600" dirty="0">
                <a:solidFill>
                  <a:schemeClr val="tx1">
                    <a:lumMod val="65000"/>
                    <a:lumOff val="35000"/>
                  </a:schemeClr>
                </a:solidFill>
                <a:latin typeface="+mj-lt"/>
              </a:rPr>
              <a:t> </a:t>
            </a:r>
            <a:r>
              <a:rPr lang="en" sz="1600" dirty="0">
                <a:solidFill>
                  <a:schemeClr val="tx1">
                    <a:lumMod val="65000"/>
                    <a:lumOff val="35000"/>
                  </a:schemeClr>
                </a:solidFill>
                <a:latin typeface="+mj-lt"/>
              </a:rPr>
              <a:t>Society and a metropolitan real estate franchise.</a:t>
            </a:r>
          </a:p>
        </p:txBody>
      </p:sp>
      <p:sp>
        <p:nvSpPr>
          <p:cNvPr id="7" name="Rectangle 6"/>
          <p:cNvSpPr/>
          <p:nvPr/>
        </p:nvSpPr>
        <p:spPr>
          <a:xfrm>
            <a:off x="231043" y="5622251"/>
            <a:ext cx="8681913" cy="732508"/>
          </a:xfrm>
          <a:prstGeom prst="rect">
            <a:avLst/>
          </a:prstGeom>
        </p:spPr>
        <p:txBody>
          <a:bodyPr wrap="square">
            <a:spAutoFit/>
          </a:bodyPr>
          <a:lstStyle/>
          <a:p>
            <a:pPr lvl="0" indent="-69850">
              <a:lnSpc>
                <a:spcPct val="130000"/>
              </a:lnSpc>
              <a:buClr>
                <a:schemeClr val="dk1"/>
              </a:buClr>
              <a:buSzPts val="1100"/>
            </a:pPr>
            <a:r>
              <a:rPr lang="en" sz="1600" dirty="0">
                <a:solidFill>
                  <a:schemeClr val="tx1">
                    <a:lumMod val="65000"/>
                    <a:lumOff val="35000"/>
                  </a:schemeClr>
                </a:solidFill>
                <a:latin typeface="+mj-lt"/>
              </a:rPr>
              <a:t>Should significant interest continue to grow in our suite of real estate virtual assistant skills, we expect a firm could show interest in purchasing exclusive rights or our company.</a:t>
            </a: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4884" y="4619625"/>
            <a:ext cx="1200150" cy="400050"/>
          </a:xfrm>
          <a:prstGeom prst="rect">
            <a:avLst/>
          </a:prstGeom>
        </p:spPr>
      </p:pic>
      <p:grpSp>
        <p:nvGrpSpPr>
          <p:cNvPr id="15" name="Group 14"/>
          <p:cNvGrpSpPr/>
          <p:nvPr/>
        </p:nvGrpSpPr>
        <p:grpSpPr>
          <a:xfrm>
            <a:off x="605522" y="3309255"/>
            <a:ext cx="706263" cy="706263"/>
            <a:chOff x="650500" y="3310786"/>
            <a:chExt cx="929943" cy="929943"/>
          </a:xfrm>
        </p:grpSpPr>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633" y="3389183"/>
              <a:ext cx="472651" cy="472651"/>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500" y="3310786"/>
              <a:ext cx="929943" cy="929943"/>
            </a:xfrm>
            <a:prstGeom prst="rect">
              <a:avLst/>
            </a:prstGeom>
          </p:spPr>
        </p:pic>
      </p:grpSp>
      <p:sp>
        <p:nvSpPr>
          <p:cNvPr id="12" name="Rectangle 11"/>
          <p:cNvSpPr/>
          <p:nvPr/>
        </p:nvSpPr>
        <p:spPr>
          <a:xfrm>
            <a:off x="641146" y="225452"/>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ENHACING OUR SKILLS</a:t>
            </a:r>
          </a:p>
        </p:txBody>
      </p:sp>
    </p:spTree>
    <p:extLst>
      <p:ext uri="{BB962C8B-B14F-4D97-AF65-F5344CB8AC3E}">
        <p14:creationId xmlns:p14="http://schemas.microsoft.com/office/powerpoint/2010/main" val="2100396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3809999"/>
            <a:ext cx="9144000" cy="30502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1689129"/>
            <a:ext cx="8681913" cy="769441"/>
          </a:xfrm>
          <a:prstGeom prst="rect">
            <a:avLst/>
          </a:prstGeom>
        </p:spPr>
        <p:txBody>
          <a:bodyPr wrap="square">
            <a:spAutoFit/>
          </a:bodyPr>
          <a:lstStyle/>
          <a:p>
            <a:pPr lvl="0" indent="-69850" algn="ctr">
              <a:buClr>
                <a:schemeClr val="dk1"/>
              </a:buClr>
              <a:buSzPts val="1100"/>
            </a:pPr>
            <a:r>
              <a:rPr lang="en" sz="1600" b="1" dirty="0">
                <a:solidFill>
                  <a:schemeClr val="tx1">
                    <a:lumMod val="65000"/>
                    <a:lumOff val="35000"/>
                  </a:schemeClr>
                </a:solidFill>
              </a:rPr>
              <a:t>Voiceter Pro is seeking funding of </a:t>
            </a:r>
            <a:endParaRPr lang="fr-FR" sz="1600" b="1" dirty="0">
              <a:solidFill>
                <a:schemeClr val="tx1">
                  <a:lumMod val="65000"/>
                  <a:lumOff val="35000"/>
                </a:schemeClr>
              </a:solidFill>
            </a:endParaRPr>
          </a:p>
          <a:p>
            <a:pPr lvl="0" indent="-69850" algn="ctr">
              <a:buClr>
                <a:schemeClr val="dk1"/>
              </a:buClr>
              <a:buSzPts val="1100"/>
            </a:pPr>
            <a:r>
              <a:rPr lang="en" sz="2800" b="1" dirty="0">
                <a:solidFill>
                  <a:srgbClr val="1CAF84"/>
                </a:solidFill>
              </a:rPr>
              <a:t>$</a:t>
            </a:r>
            <a:r>
              <a:rPr lang="en-US" sz="2800" b="1" dirty="0">
                <a:solidFill>
                  <a:srgbClr val="1CAF84"/>
                </a:solidFill>
              </a:rPr>
              <a:t>XX</a:t>
            </a:r>
            <a:r>
              <a:rPr lang="en" sz="2800" b="1" dirty="0">
                <a:solidFill>
                  <a:srgbClr val="1CAF84"/>
                </a:solidFill>
              </a:rPr>
              <a:t> in convertible debt</a:t>
            </a:r>
            <a:r>
              <a:rPr lang="en-US" sz="2800" b="1" dirty="0">
                <a:solidFill>
                  <a:srgbClr val="1CAF84"/>
                </a:solidFill>
              </a:rPr>
              <a:t> at a XX% discount.</a:t>
            </a:r>
            <a:endParaRPr lang="fr-FR" sz="2800" b="1" dirty="0">
              <a:solidFill>
                <a:srgbClr val="1CAF84"/>
              </a:solidFill>
            </a:endParaRPr>
          </a:p>
        </p:txBody>
      </p:sp>
      <p:sp>
        <p:nvSpPr>
          <p:cNvPr id="6" name="Rectangle 5"/>
          <p:cNvSpPr/>
          <p:nvPr/>
        </p:nvSpPr>
        <p:spPr>
          <a:xfrm>
            <a:off x="228622" y="2648185"/>
            <a:ext cx="8681913" cy="1026691"/>
          </a:xfrm>
          <a:prstGeom prst="rect">
            <a:avLst/>
          </a:prstGeom>
        </p:spPr>
        <p:txBody>
          <a:bodyPr wrap="square">
            <a:spAutoFit/>
          </a:bodyPr>
          <a:lstStyle/>
          <a:p>
            <a:pPr lvl="0" indent="-69850" algn="ctr">
              <a:lnSpc>
                <a:spcPct val="130000"/>
              </a:lnSpc>
              <a:buClr>
                <a:schemeClr val="dk1"/>
              </a:buClr>
              <a:buSzPts val="1100"/>
            </a:pPr>
            <a:r>
              <a:rPr lang="en" sz="1600" dirty="0">
                <a:solidFill>
                  <a:schemeClr val="tx1">
                    <a:lumMod val="65000"/>
                    <a:lumOff val="35000"/>
                  </a:schemeClr>
                </a:solidFill>
                <a:latin typeface="+mj-lt"/>
              </a:rPr>
              <a:t>This funding will expand the Voiceter Pro team with additional software engineers who will begin development on skills in verticals outside of the real estate industry. We will also bring on a chief operating officer as we pursue a more aggressive growth strategy.</a:t>
            </a:r>
          </a:p>
        </p:txBody>
      </p:sp>
      <p:grpSp>
        <p:nvGrpSpPr>
          <p:cNvPr id="14" name="Group 13"/>
          <p:cNvGrpSpPr/>
          <p:nvPr/>
        </p:nvGrpSpPr>
        <p:grpSpPr>
          <a:xfrm>
            <a:off x="434884" y="3893887"/>
            <a:ext cx="8709116" cy="2697413"/>
            <a:chOff x="434884" y="4160587"/>
            <a:chExt cx="8709116" cy="2697413"/>
          </a:xfrm>
        </p:grpSpPr>
        <p:graphicFrame>
          <p:nvGraphicFramePr>
            <p:cNvPr id="7" name="Chart 6"/>
            <p:cNvGraphicFramePr/>
            <p:nvPr>
              <p:extLst>
                <p:ext uri="{D42A27DB-BD31-4B8C-83A1-F6EECF244321}">
                  <p14:modId xmlns:p14="http://schemas.microsoft.com/office/powerpoint/2010/main" val="1693975675"/>
                </p:ext>
              </p:extLst>
            </p:nvPr>
          </p:nvGraphicFramePr>
          <p:xfrm>
            <a:off x="3046379" y="4662370"/>
            <a:ext cx="3051242" cy="2034161"/>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434884" y="5048250"/>
              <a:ext cx="2717868" cy="892552"/>
            </a:xfrm>
            <a:prstGeom prst="rect">
              <a:avLst/>
            </a:prstGeom>
          </p:spPr>
          <p:txBody>
            <a:bodyPr wrap="square">
              <a:spAutoFit/>
            </a:bodyPr>
            <a:lstStyle/>
            <a:p>
              <a:pPr indent="-69850" algn="r">
                <a:buClr>
                  <a:schemeClr val="dk1"/>
                </a:buClr>
                <a:buSzPts val="1100"/>
              </a:pPr>
              <a:r>
                <a:rPr lang="en" sz="2000" b="1" dirty="0">
                  <a:solidFill>
                    <a:srgbClr val="1CAF84"/>
                  </a:solidFill>
                </a:rPr>
                <a:t>45%</a:t>
              </a:r>
            </a:p>
            <a:p>
              <a:pPr lvl="0" indent="-69850" algn="r">
                <a:buClr>
                  <a:schemeClr val="dk1"/>
                </a:buClr>
                <a:buSzPts val="1100"/>
              </a:pPr>
              <a:r>
                <a:rPr lang="en" sz="1600" dirty="0">
                  <a:solidFill>
                    <a:schemeClr val="tx1">
                      <a:lumMod val="65000"/>
                      <a:lumOff val="35000"/>
                    </a:schemeClr>
                  </a:solidFill>
                  <a:latin typeface="+mj-lt"/>
                </a:rPr>
                <a:t>Software Engineers and Web/App Developer Personnel</a:t>
              </a:r>
            </a:p>
          </p:txBody>
        </p:sp>
        <p:sp>
          <p:nvSpPr>
            <p:cNvPr id="9" name="Rectangle 8"/>
            <p:cNvSpPr/>
            <p:nvPr/>
          </p:nvSpPr>
          <p:spPr>
            <a:xfrm>
              <a:off x="5206909" y="6211669"/>
              <a:ext cx="3817926" cy="646331"/>
            </a:xfrm>
            <a:prstGeom prst="rect">
              <a:avLst/>
            </a:prstGeom>
          </p:spPr>
          <p:txBody>
            <a:bodyPr wrap="square">
              <a:spAutoFit/>
            </a:bodyPr>
            <a:lstStyle/>
            <a:p>
              <a:pPr indent="-69850">
                <a:buClr>
                  <a:schemeClr val="dk1"/>
                </a:buClr>
                <a:buSzPts val="1100"/>
              </a:pPr>
              <a:r>
                <a:rPr lang="fr-FR" sz="2000" b="1" dirty="0">
                  <a:solidFill>
                    <a:srgbClr val="1CAF84"/>
                  </a:solidFill>
                </a:rPr>
                <a:t>20</a:t>
              </a:r>
              <a:r>
                <a:rPr lang="en" sz="2000" b="1" dirty="0">
                  <a:solidFill>
                    <a:srgbClr val="1CAF84"/>
                  </a:solidFill>
                </a:rPr>
                <a:t>%</a:t>
              </a:r>
            </a:p>
            <a:p>
              <a:pPr lvl="0" indent="-69850">
                <a:buClr>
                  <a:schemeClr val="dk1"/>
                </a:buClr>
                <a:buSzPts val="1100"/>
              </a:pPr>
              <a:r>
                <a:rPr lang="en" sz="1600" dirty="0">
                  <a:solidFill>
                    <a:schemeClr val="tx1">
                      <a:lumMod val="65000"/>
                      <a:lumOff val="35000"/>
                    </a:schemeClr>
                  </a:solidFill>
                  <a:latin typeface="+mj-lt"/>
                </a:rPr>
                <a:t>Administration and Marketing Personnel</a:t>
              </a:r>
            </a:p>
          </p:txBody>
        </p:sp>
        <p:sp>
          <p:nvSpPr>
            <p:cNvPr id="10" name="Rectangle 9"/>
            <p:cNvSpPr/>
            <p:nvPr/>
          </p:nvSpPr>
          <p:spPr>
            <a:xfrm>
              <a:off x="5921284" y="5356284"/>
              <a:ext cx="3222716" cy="646331"/>
            </a:xfrm>
            <a:prstGeom prst="rect">
              <a:avLst/>
            </a:prstGeom>
          </p:spPr>
          <p:txBody>
            <a:bodyPr wrap="square">
              <a:spAutoFit/>
            </a:bodyPr>
            <a:lstStyle/>
            <a:p>
              <a:pPr indent="-69850">
                <a:buClr>
                  <a:schemeClr val="dk1"/>
                </a:buClr>
                <a:buSzPts val="1100"/>
              </a:pPr>
              <a:r>
                <a:rPr lang="fr-FR" sz="2000" b="1" dirty="0">
                  <a:solidFill>
                    <a:srgbClr val="1CAF84"/>
                  </a:solidFill>
                </a:rPr>
                <a:t>7</a:t>
              </a:r>
              <a:r>
                <a:rPr lang="en" sz="2000" b="1" dirty="0">
                  <a:solidFill>
                    <a:srgbClr val="1CAF84"/>
                  </a:solidFill>
                </a:rPr>
                <a:t>%</a:t>
              </a:r>
            </a:p>
            <a:p>
              <a:pPr lvl="0" indent="-69850">
                <a:buClr>
                  <a:schemeClr val="dk1"/>
                </a:buClr>
                <a:buSzPts val="1100"/>
              </a:pPr>
              <a:r>
                <a:rPr lang="fr-FR" sz="1600" dirty="0">
                  <a:solidFill>
                    <a:schemeClr val="tx1">
                      <a:lumMod val="65000"/>
                      <a:lumOff val="35000"/>
                    </a:schemeClr>
                  </a:solidFill>
                  <a:latin typeface="+mj-lt"/>
                </a:rPr>
                <a:t>Data Normalization/Handling Fees</a:t>
              </a:r>
              <a:endParaRPr lang="en" sz="1600" dirty="0">
                <a:solidFill>
                  <a:schemeClr val="tx1">
                    <a:lumMod val="65000"/>
                    <a:lumOff val="35000"/>
                  </a:schemeClr>
                </a:solidFill>
                <a:latin typeface="+mj-lt"/>
              </a:endParaRPr>
            </a:p>
          </p:txBody>
        </p:sp>
        <p:sp>
          <p:nvSpPr>
            <p:cNvPr id="11" name="Rectangle 10"/>
            <p:cNvSpPr/>
            <p:nvPr/>
          </p:nvSpPr>
          <p:spPr>
            <a:xfrm>
              <a:off x="5619750" y="4676308"/>
              <a:ext cx="1238250" cy="646331"/>
            </a:xfrm>
            <a:prstGeom prst="rect">
              <a:avLst/>
            </a:prstGeom>
          </p:spPr>
          <p:txBody>
            <a:bodyPr wrap="square">
              <a:spAutoFit/>
            </a:bodyPr>
            <a:lstStyle/>
            <a:p>
              <a:pPr indent="-69850">
                <a:buClr>
                  <a:schemeClr val="dk1"/>
                </a:buClr>
                <a:buSzPts val="1100"/>
              </a:pPr>
              <a:r>
                <a:rPr lang="fr-FR" sz="2000" b="1" dirty="0">
                  <a:solidFill>
                    <a:srgbClr val="1CAF84"/>
                  </a:solidFill>
                </a:rPr>
                <a:t>23</a:t>
              </a:r>
              <a:r>
                <a:rPr lang="en" sz="2000" b="1" dirty="0">
                  <a:solidFill>
                    <a:srgbClr val="1CAF84"/>
                  </a:solidFill>
                </a:rPr>
                <a:t>%</a:t>
              </a:r>
            </a:p>
            <a:p>
              <a:pPr lvl="0" indent="-69850">
                <a:buClr>
                  <a:schemeClr val="dk1"/>
                </a:buClr>
                <a:buSzPts val="1100"/>
              </a:pPr>
              <a:r>
                <a:rPr lang="fr-FR" sz="1600" dirty="0">
                  <a:solidFill>
                    <a:schemeClr val="tx1">
                      <a:lumMod val="65000"/>
                      <a:lumOff val="35000"/>
                    </a:schemeClr>
                  </a:solidFill>
                  <a:latin typeface="+mj-lt"/>
                </a:rPr>
                <a:t>Marketing</a:t>
              </a:r>
              <a:endParaRPr lang="en" sz="1600" dirty="0">
                <a:solidFill>
                  <a:schemeClr val="tx1">
                    <a:lumMod val="65000"/>
                    <a:lumOff val="35000"/>
                  </a:schemeClr>
                </a:solidFill>
                <a:latin typeface="+mj-lt"/>
              </a:endParaRPr>
            </a:p>
          </p:txBody>
        </p:sp>
        <p:sp>
          <p:nvSpPr>
            <p:cNvPr id="12" name="Rectangle 11"/>
            <p:cNvSpPr/>
            <p:nvPr/>
          </p:nvSpPr>
          <p:spPr>
            <a:xfrm>
              <a:off x="4686300" y="4160587"/>
              <a:ext cx="2266950" cy="646331"/>
            </a:xfrm>
            <a:prstGeom prst="rect">
              <a:avLst/>
            </a:prstGeom>
          </p:spPr>
          <p:txBody>
            <a:bodyPr wrap="square">
              <a:spAutoFit/>
            </a:bodyPr>
            <a:lstStyle/>
            <a:p>
              <a:pPr indent="-69850">
                <a:buClr>
                  <a:schemeClr val="dk1"/>
                </a:buClr>
                <a:buSzPts val="1100"/>
              </a:pPr>
              <a:r>
                <a:rPr lang="fr-FR" sz="2000" b="1" dirty="0">
                  <a:solidFill>
                    <a:srgbClr val="1CAF84"/>
                  </a:solidFill>
                </a:rPr>
                <a:t>3</a:t>
              </a:r>
              <a:r>
                <a:rPr lang="en" sz="2000" b="1" dirty="0">
                  <a:solidFill>
                    <a:srgbClr val="1CAF84"/>
                  </a:solidFill>
                </a:rPr>
                <a:t>%</a:t>
              </a:r>
            </a:p>
            <a:p>
              <a:pPr lvl="0" indent="-69850">
                <a:buClr>
                  <a:schemeClr val="dk1"/>
                </a:buClr>
                <a:buSzPts val="1100"/>
              </a:pPr>
              <a:r>
                <a:rPr lang="fr-FR" sz="1600" dirty="0">
                  <a:solidFill>
                    <a:schemeClr val="tx1">
                      <a:lumMod val="65000"/>
                      <a:lumOff val="35000"/>
                    </a:schemeClr>
                  </a:solidFill>
                  <a:latin typeface="+mj-lt"/>
                </a:rPr>
                <a:t>IT Security Consulting</a:t>
              </a:r>
              <a:endParaRPr lang="en" sz="1600" dirty="0">
                <a:solidFill>
                  <a:schemeClr val="tx1">
                    <a:lumMod val="65000"/>
                    <a:lumOff val="35000"/>
                  </a:schemeClr>
                </a:solidFill>
                <a:latin typeface="+mj-lt"/>
              </a:endParaRPr>
            </a:p>
          </p:txBody>
        </p:sp>
        <p:sp>
          <p:nvSpPr>
            <p:cNvPr id="13" name="Rectangle 12"/>
            <p:cNvSpPr/>
            <p:nvPr/>
          </p:nvSpPr>
          <p:spPr>
            <a:xfrm>
              <a:off x="2887696" y="4181545"/>
              <a:ext cx="1865279" cy="646331"/>
            </a:xfrm>
            <a:prstGeom prst="rect">
              <a:avLst/>
            </a:prstGeom>
          </p:spPr>
          <p:txBody>
            <a:bodyPr wrap="square">
              <a:spAutoFit/>
            </a:bodyPr>
            <a:lstStyle/>
            <a:p>
              <a:pPr indent="-69850" algn="r">
                <a:buClr>
                  <a:schemeClr val="dk1"/>
                </a:buClr>
                <a:buSzPts val="1100"/>
              </a:pPr>
              <a:r>
                <a:rPr lang="fr-FR" sz="2000" b="1" dirty="0">
                  <a:solidFill>
                    <a:srgbClr val="1CAF84"/>
                  </a:solidFill>
                </a:rPr>
                <a:t>2</a:t>
              </a:r>
              <a:r>
                <a:rPr lang="en" sz="2000" b="1" dirty="0">
                  <a:solidFill>
                    <a:srgbClr val="1CAF84"/>
                  </a:solidFill>
                </a:rPr>
                <a:t>%</a:t>
              </a:r>
            </a:p>
            <a:p>
              <a:pPr lvl="0" indent="-69850" algn="r">
                <a:buClr>
                  <a:schemeClr val="dk1"/>
                </a:buClr>
                <a:buSzPts val="1100"/>
              </a:pPr>
              <a:r>
                <a:rPr lang="fr-FR" sz="1600" dirty="0">
                  <a:solidFill>
                    <a:schemeClr val="tx1">
                      <a:lumMod val="65000"/>
                      <a:lumOff val="35000"/>
                    </a:schemeClr>
                  </a:solidFill>
                  <a:latin typeface="+mj-lt"/>
                </a:rPr>
                <a:t>IT Infrastructure</a:t>
              </a:r>
              <a:endParaRPr lang="en" sz="1600" dirty="0">
                <a:solidFill>
                  <a:schemeClr val="tx1">
                    <a:lumMod val="65000"/>
                    <a:lumOff val="35000"/>
                  </a:schemeClr>
                </a:solidFill>
                <a:latin typeface="+mj-lt"/>
              </a:endParaRPr>
            </a:p>
          </p:txBody>
        </p:sp>
      </p:grpSp>
      <p:sp>
        <p:nvSpPr>
          <p:cNvPr id="15" name="Oval 14"/>
          <p:cNvSpPr/>
          <p:nvPr/>
        </p:nvSpPr>
        <p:spPr>
          <a:xfrm>
            <a:off x="4251125" y="1013325"/>
            <a:ext cx="641749" cy="641749"/>
          </a:xfrm>
          <a:prstGeom prst="ellipse">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87287" y="1137561"/>
            <a:ext cx="365688" cy="365688"/>
          </a:xfrm>
          <a:prstGeom prst="rect">
            <a:avLst/>
          </a:prstGeom>
        </p:spPr>
      </p:pic>
      <p:sp>
        <p:nvSpPr>
          <p:cNvPr id="18" name="Rectangle 17"/>
          <p:cNvSpPr/>
          <p:nvPr/>
        </p:nvSpPr>
        <p:spPr>
          <a:xfrm>
            <a:off x="641146" y="238935"/>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OUR FUNDING SEARCH</a:t>
            </a:r>
          </a:p>
        </p:txBody>
      </p:sp>
    </p:spTree>
    <p:extLst>
      <p:ext uri="{BB962C8B-B14F-4D97-AF65-F5344CB8AC3E}">
        <p14:creationId xmlns:p14="http://schemas.microsoft.com/office/powerpoint/2010/main" val="744624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58757" y="593387"/>
            <a:ext cx="8385243" cy="0"/>
          </a:xfrm>
          <a:prstGeom prst="line">
            <a:avLst/>
          </a:prstGeom>
          <a:ln w="3175">
            <a:solidFill>
              <a:srgbClr val="1CAF84"/>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23" y="257452"/>
            <a:ext cx="412523" cy="476785"/>
          </a:xfrm>
          <a:prstGeom prst="rect">
            <a:avLst/>
          </a:prstGeom>
        </p:spPr>
      </p:pic>
      <p:sp>
        <p:nvSpPr>
          <p:cNvPr id="5" name="Rectangle 4"/>
          <p:cNvSpPr/>
          <p:nvPr/>
        </p:nvSpPr>
        <p:spPr>
          <a:xfrm>
            <a:off x="228622" y="964526"/>
            <a:ext cx="8681913" cy="1026691"/>
          </a:xfrm>
          <a:prstGeom prst="rect">
            <a:avLst/>
          </a:prstGeom>
        </p:spPr>
        <p:txBody>
          <a:bodyPr wrap="square">
            <a:spAutoFit/>
          </a:bodyPr>
          <a:lstStyle/>
          <a:p>
            <a:pPr lvl="0" indent="-69850">
              <a:lnSpc>
                <a:spcPct val="130000"/>
              </a:lnSpc>
              <a:buClr>
                <a:schemeClr val="dk1"/>
              </a:buClr>
              <a:buSzPts val="1100"/>
            </a:pPr>
            <a:r>
              <a:rPr lang="en" sz="1600" dirty="0">
                <a:solidFill>
                  <a:schemeClr val="tx1">
                    <a:lumMod val="65000"/>
                    <a:lumOff val="35000"/>
                  </a:schemeClr>
                </a:solidFill>
                <a:latin typeface="+mj-lt"/>
              </a:rPr>
              <a:t>The Voiceter Pro team would like to thank you for taking the time to learn about our company, our virtual assistant skills, and this investment opportunity. Investors are invited to get involved with a knowledgeable and innovative team delivering value to investors via:</a:t>
            </a:r>
          </a:p>
        </p:txBody>
      </p:sp>
      <p:sp>
        <p:nvSpPr>
          <p:cNvPr id="6" name="Rectangle 5"/>
          <p:cNvSpPr/>
          <p:nvPr/>
        </p:nvSpPr>
        <p:spPr>
          <a:xfrm>
            <a:off x="1168574" y="2519763"/>
            <a:ext cx="2283619" cy="2653034"/>
          </a:xfrm>
          <a:prstGeom prst="rect">
            <a:avLst/>
          </a:prstGeom>
        </p:spPr>
        <p:txBody>
          <a:bodyPr wrap="square">
            <a:spAutoFit/>
          </a:bodyPr>
          <a:lstStyle/>
          <a:p>
            <a:pPr lvl="0" indent="-25400" algn="ctr">
              <a:lnSpc>
                <a:spcPct val="130000"/>
              </a:lnSpc>
              <a:buClr>
                <a:schemeClr val="dk1"/>
              </a:buClr>
              <a:buSzPts val="400"/>
            </a:pPr>
            <a:r>
              <a:rPr lang="en" sz="1600" b="1" dirty="0">
                <a:solidFill>
                  <a:schemeClr val="tx1">
                    <a:lumMod val="65000"/>
                    <a:lumOff val="35000"/>
                  </a:schemeClr>
                </a:solidFill>
              </a:rPr>
              <a:t>A smart, conversational search skill </a:t>
            </a:r>
            <a:r>
              <a:rPr lang="en" sz="1600" dirty="0">
                <a:solidFill>
                  <a:schemeClr val="tx1">
                    <a:lumMod val="65000"/>
                    <a:lumOff val="35000"/>
                  </a:schemeClr>
                </a:solidFill>
              </a:rPr>
              <a:t>that connects businesses and consumers through virtual assistants Amazon Alexa, Google Assistant, Microsoft Cortana</a:t>
            </a:r>
            <a:r>
              <a:rPr lang="en-US" sz="1600" dirty="0">
                <a:solidFill>
                  <a:schemeClr val="tx1">
                    <a:lumMod val="65000"/>
                    <a:lumOff val="35000"/>
                  </a:schemeClr>
                </a:solidFill>
              </a:rPr>
              <a:t> and emerging platforms</a:t>
            </a:r>
            <a:r>
              <a:rPr lang="en" sz="1600" dirty="0">
                <a:solidFill>
                  <a:schemeClr val="tx1">
                    <a:lumMod val="65000"/>
                    <a:lumOff val="35000"/>
                  </a:schemeClr>
                </a:solidFill>
              </a:rPr>
              <a:t>.</a:t>
            </a:r>
          </a:p>
        </p:txBody>
      </p:sp>
      <p:sp>
        <p:nvSpPr>
          <p:cNvPr id="7" name="Rectangle 6"/>
          <p:cNvSpPr/>
          <p:nvPr/>
        </p:nvSpPr>
        <p:spPr>
          <a:xfrm>
            <a:off x="3503329" y="2519763"/>
            <a:ext cx="2181266" cy="2332946"/>
          </a:xfrm>
          <a:prstGeom prst="rect">
            <a:avLst/>
          </a:prstGeom>
        </p:spPr>
        <p:txBody>
          <a:bodyPr wrap="square">
            <a:spAutoFit/>
          </a:bodyPr>
          <a:lstStyle/>
          <a:p>
            <a:pPr lvl="0" indent="-25400" algn="ctr">
              <a:lnSpc>
                <a:spcPct val="130000"/>
              </a:lnSpc>
              <a:buClr>
                <a:schemeClr val="dk1"/>
              </a:buClr>
              <a:buSzPts val="400"/>
            </a:pPr>
            <a:r>
              <a:rPr lang="en" sz="1600" b="1" dirty="0">
                <a:solidFill>
                  <a:schemeClr val="tx1">
                    <a:lumMod val="65000"/>
                    <a:lumOff val="35000"/>
                  </a:schemeClr>
                </a:solidFill>
              </a:rPr>
              <a:t>An experienced executive team </a:t>
            </a:r>
            <a:r>
              <a:rPr lang="en" sz="1600" dirty="0">
                <a:solidFill>
                  <a:schemeClr val="tx1">
                    <a:lumMod val="65000"/>
                    <a:lumOff val="35000"/>
                  </a:schemeClr>
                </a:solidFill>
                <a:latin typeface="+mj-lt"/>
              </a:rPr>
              <a:t>with decades of experience in the Real Estate vertical necessary to launch a successful technology business.</a:t>
            </a:r>
          </a:p>
        </p:txBody>
      </p:sp>
      <p:sp>
        <p:nvSpPr>
          <p:cNvPr id="8" name="Rectangle 7"/>
          <p:cNvSpPr/>
          <p:nvPr/>
        </p:nvSpPr>
        <p:spPr>
          <a:xfrm>
            <a:off x="5960830" y="2519763"/>
            <a:ext cx="1843108" cy="2332946"/>
          </a:xfrm>
          <a:prstGeom prst="rect">
            <a:avLst/>
          </a:prstGeom>
        </p:spPr>
        <p:txBody>
          <a:bodyPr wrap="square">
            <a:spAutoFit/>
          </a:bodyPr>
          <a:lstStyle/>
          <a:p>
            <a:pPr lvl="0" indent="-25400" algn="ctr">
              <a:lnSpc>
                <a:spcPct val="130000"/>
              </a:lnSpc>
              <a:buClr>
                <a:schemeClr val="dk1"/>
              </a:buClr>
              <a:buSzPts val="400"/>
            </a:pPr>
            <a:r>
              <a:rPr lang="en" sz="1600" b="1" dirty="0">
                <a:solidFill>
                  <a:schemeClr val="tx1">
                    <a:lumMod val="65000"/>
                    <a:lumOff val="35000"/>
                  </a:schemeClr>
                </a:solidFill>
              </a:rPr>
              <a:t>The potential for significant ROI </a:t>
            </a:r>
            <a:r>
              <a:rPr lang="en" sz="1600" dirty="0">
                <a:solidFill>
                  <a:schemeClr val="tx1">
                    <a:lumMod val="65000"/>
                    <a:lumOff val="35000"/>
                  </a:schemeClr>
                </a:solidFill>
                <a:latin typeface="+mj-lt"/>
              </a:rPr>
              <a:t>from the only monetized virtual assistant skill currently available for the real estate industry.</a:t>
            </a:r>
          </a:p>
        </p:txBody>
      </p:sp>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9833" y="2154003"/>
            <a:ext cx="365760" cy="36576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3504" y="2154003"/>
            <a:ext cx="365760" cy="36576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99504" y="2154003"/>
            <a:ext cx="365760" cy="365760"/>
          </a:xfrm>
          <a:prstGeom prst="rect">
            <a:avLst/>
          </a:prstGeom>
        </p:spPr>
      </p:pic>
      <p:sp>
        <p:nvSpPr>
          <p:cNvPr id="12" name="Rectangle 11"/>
          <p:cNvSpPr/>
          <p:nvPr/>
        </p:nvSpPr>
        <p:spPr>
          <a:xfrm>
            <a:off x="0" y="5218470"/>
            <a:ext cx="9144000" cy="608318"/>
          </a:xfrm>
          <a:prstGeom prst="rect">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53715" y="5298521"/>
            <a:ext cx="8480493" cy="358816"/>
          </a:xfrm>
          <a:prstGeom prst="rect">
            <a:avLst/>
          </a:prstGeom>
        </p:spPr>
        <p:txBody>
          <a:bodyPr wrap="square">
            <a:spAutoFit/>
          </a:bodyPr>
          <a:lstStyle/>
          <a:p>
            <a:pPr lvl="0" indent="-69850" algn="ctr">
              <a:lnSpc>
                <a:spcPct val="115000"/>
              </a:lnSpc>
              <a:buClr>
                <a:schemeClr val="dk1"/>
              </a:buClr>
              <a:buSzPts val="1100"/>
            </a:pPr>
            <a:r>
              <a:rPr lang="en" sz="1600" dirty="0">
                <a:solidFill>
                  <a:schemeClr val="bg1"/>
                </a:solidFill>
              </a:rPr>
              <a:t>Miguel Berger, CEO</a:t>
            </a:r>
            <a:r>
              <a:rPr lang="fr-FR" sz="1600" dirty="0">
                <a:solidFill>
                  <a:schemeClr val="bg1"/>
                </a:solidFill>
              </a:rPr>
              <a:t>  </a:t>
            </a:r>
            <a:r>
              <a:rPr lang="hr-HR" sz="1600" dirty="0">
                <a:solidFill>
                  <a:schemeClr val="bg1"/>
                </a:solidFill>
              </a:rPr>
              <a:t>|  </a:t>
            </a:r>
            <a:r>
              <a:rPr lang="fr-FR" sz="1600" dirty="0">
                <a:solidFill>
                  <a:schemeClr val="bg1"/>
                </a:solidFill>
              </a:rPr>
              <a:t> </a:t>
            </a:r>
            <a:r>
              <a:rPr lang="en" sz="1600" dirty="0">
                <a:solidFill>
                  <a:schemeClr val="bg1"/>
                </a:solidFill>
              </a:rPr>
              <a:t>www.voiceterpro.com</a:t>
            </a:r>
          </a:p>
        </p:txBody>
      </p:sp>
      <p:sp>
        <p:nvSpPr>
          <p:cNvPr id="14" name="Rectangle 13"/>
          <p:cNvSpPr/>
          <p:nvPr/>
        </p:nvSpPr>
        <p:spPr>
          <a:xfrm>
            <a:off x="641146" y="234096"/>
            <a:ext cx="6787498" cy="584775"/>
          </a:xfrm>
          <a:prstGeom prst="rect">
            <a:avLst/>
          </a:prstGeom>
          <a:solidFill>
            <a:schemeClr val="bg1"/>
          </a:solidFill>
        </p:spPr>
        <p:txBody>
          <a:bodyPr wrap="square">
            <a:spAutoFit/>
          </a:bodyPr>
          <a:lstStyle/>
          <a:p>
            <a:r>
              <a:rPr lang="en-US" sz="3200" dirty="0">
                <a:solidFill>
                  <a:srgbClr val="1CAF84"/>
                </a:solidFill>
                <a:latin typeface="Oswald Medium" charset="0"/>
                <a:ea typeface="Oswald Medium" charset="0"/>
                <a:cs typeface="Oswald Medium" charset="0"/>
              </a:rPr>
              <a:t>IN CONCLUSION</a:t>
            </a:r>
          </a:p>
        </p:txBody>
      </p:sp>
      <p:pic>
        <p:nvPicPr>
          <p:cNvPr id="3" name="Picture 2">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8912" y="5976404"/>
            <a:ext cx="617678" cy="617678"/>
          </a:xfrm>
          <a:prstGeom prst="rect">
            <a:avLst/>
          </a:prstGeom>
        </p:spPr>
      </p:pic>
      <p:pic>
        <p:nvPicPr>
          <p:cNvPr id="16" name="Picture 15">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62731" y="5976404"/>
            <a:ext cx="607543" cy="607543"/>
          </a:xfrm>
          <a:prstGeom prst="rect">
            <a:avLst/>
          </a:prstGeom>
        </p:spPr>
      </p:pic>
      <p:pic>
        <p:nvPicPr>
          <p:cNvPr id="17" name="Picture 16">
            <a:hlinkClick r:id="rId10"/>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88409" y="5976404"/>
            <a:ext cx="1915529" cy="499046"/>
          </a:xfrm>
          <a:prstGeom prst="rect">
            <a:avLst/>
          </a:prstGeom>
        </p:spPr>
      </p:pic>
    </p:spTree>
    <p:extLst>
      <p:ext uri="{BB962C8B-B14F-4D97-AF65-F5344CB8AC3E}">
        <p14:creationId xmlns:p14="http://schemas.microsoft.com/office/powerpoint/2010/main" val="15009276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D35CD4E-B6B0-9E4E-9B14-524485C11ECB}" vid="{FCAA946F-B50A-5A4E-B53D-38404E4831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FUNE Template</Template>
  <TotalTime>1381</TotalTime>
  <Words>2150</Words>
  <Application>Microsoft Office PowerPoint</Application>
  <PresentationFormat>On-screen Show (4:3)</PresentationFormat>
  <Paragraphs>192</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Helvetica Neue</vt:lpstr>
      <vt:lpstr>Helvetica Neue Light</vt:lpstr>
      <vt:lpstr>Oswald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Ryan Quinto</dc:creator>
  <cp:lastModifiedBy>Paul Camper</cp:lastModifiedBy>
  <cp:revision>58</cp:revision>
  <dcterms:created xsi:type="dcterms:W3CDTF">2018-01-04T19:53:23Z</dcterms:created>
  <dcterms:modified xsi:type="dcterms:W3CDTF">2019-01-03T18:01:04Z</dcterms:modified>
</cp:coreProperties>
</file>