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7E6"/>
          </a:solidFill>
        </a:fill>
      </a:tcStyle>
    </a:wholeTbl>
    <a:band2H>
      <a:tcTxStyle/>
      <a:tcStyle>
        <a:tcBdr/>
        <a:fill>
          <a:solidFill>
            <a:srgbClr val="E7ECF3"/>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AE2CD"/>
          </a:solidFill>
        </a:fill>
      </a:tcStyle>
    </a:wholeTbl>
    <a:band2H>
      <a:tcTxStyle/>
      <a:tcStyle>
        <a:tcBdr/>
        <a:fill>
          <a:solidFill>
            <a:srgbClr val="EDF1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CCCCC"/>
          </a:solidFill>
        </a:fill>
      </a:tcStyle>
    </a:wholeTbl>
    <a:band2H>
      <a:tcTxStyle/>
      <a:tcStyle>
        <a:tcBdr/>
        <a:fill>
          <a:solidFill>
            <a:srgbClr val="EEE7E7"/>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712"/>
  </p:normalViewPr>
  <p:slideViewPr>
    <p:cSldViewPr snapToGrid="0">
      <p:cViewPr varScale="1">
        <p:scale>
          <a:sx n="84" d="100"/>
          <a:sy n="84" d="100"/>
        </p:scale>
        <p:origin x="1421" y="2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 name="Shape 61"/>
          <p:cNvSpPr>
            <a:spLocks noGrp="1" noRot="1" noChangeAspect="1"/>
          </p:cNvSpPr>
          <p:nvPr>
            <p:ph type="sldImg"/>
          </p:nvPr>
        </p:nvSpPr>
        <p:spPr>
          <a:xfrm>
            <a:off x="1143000" y="685800"/>
            <a:ext cx="4572000" cy="3429000"/>
          </a:xfrm>
          <a:prstGeom prst="rect">
            <a:avLst/>
          </a:prstGeom>
        </p:spPr>
        <p:txBody>
          <a:bodyPr/>
          <a:lstStyle/>
          <a:p>
            <a:endParaRPr/>
          </a:p>
        </p:txBody>
      </p:sp>
      <p:sp>
        <p:nvSpPr>
          <p:cNvPr id="62" name="Shape 62"/>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293403582"/>
      </p:ext>
    </p:extLst>
  </p:cSld>
  <p:clrMap bg1="lt1" tx1="dk1" bg2="lt2" tx2="dk2" accent1="accent1" accent2="accent2" accent3="accent3" accent4="accent4" accent5="accent5" accent6="accent6" hlink="hlink" folHlink="folHlink"/>
  <p:notesStyle>
    <a:lvl1pPr latinLnBrk="0">
      <a:defRPr>
        <a:latin typeface="+mj-lt"/>
        <a:ea typeface="+mj-ea"/>
        <a:cs typeface="+mj-cs"/>
        <a:sym typeface="Helvetica Neue"/>
      </a:defRPr>
    </a:lvl1pPr>
    <a:lvl2pPr indent="228600" latinLnBrk="0">
      <a:defRPr>
        <a:latin typeface="+mj-lt"/>
        <a:ea typeface="+mj-ea"/>
        <a:cs typeface="+mj-cs"/>
        <a:sym typeface="Helvetica Neue"/>
      </a:defRPr>
    </a:lvl2pPr>
    <a:lvl3pPr indent="457200" latinLnBrk="0">
      <a:defRPr>
        <a:latin typeface="+mj-lt"/>
        <a:ea typeface="+mj-ea"/>
        <a:cs typeface="+mj-cs"/>
        <a:sym typeface="Helvetica Neue"/>
      </a:defRPr>
    </a:lvl3pPr>
    <a:lvl4pPr indent="685800" latinLnBrk="0">
      <a:defRPr>
        <a:latin typeface="+mj-lt"/>
        <a:ea typeface="+mj-ea"/>
        <a:cs typeface="+mj-cs"/>
        <a:sym typeface="Helvetica Neue"/>
      </a:defRPr>
    </a:lvl4pPr>
    <a:lvl5pPr indent="914400" latinLnBrk="0">
      <a:defRPr>
        <a:latin typeface="+mj-lt"/>
        <a:ea typeface="+mj-ea"/>
        <a:cs typeface="+mj-cs"/>
        <a:sym typeface="Helvetica Neue"/>
      </a:defRPr>
    </a:lvl5pPr>
    <a:lvl6pPr indent="1143000" latinLnBrk="0">
      <a:defRPr>
        <a:latin typeface="+mj-lt"/>
        <a:ea typeface="+mj-ea"/>
        <a:cs typeface="+mj-cs"/>
        <a:sym typeface="Helvetica Neue"/>
      </a:defRPr>
    </a:lvl6pPr>
    <a:lvl7pPr indent="1371600" latinLnBrk="0">
      <a:defRPr>
        <a:latin typeface="+mj-lt"/>
        <a:ea typeface="+mj-ea"/>
        <a:cs typeface="+mj-cs"/>
        <a:sym typeface="Helvetica Neue"/>
      </a:defRPr>
    </a:lvl7pPr>
    <a:lvl8pPr indent="1600200" latinLnBrk="0">
      <a:defRPr>
        <a:latin typeface="+mj-lt"/>
        <a:ea typeface="+mj-ea"/>
        <a:cs typeface="+mj-cs"/>
        <a:sym typeface="Helvetica Neue"/>
      </a:defRPr>
    </a:lvl8pPr>
    <a:lvl9pPr indent="1828800" latinLnBrk="0">
      <a:defRPr>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11140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85800" y="2111123"/>
            <a:ext cx="7772400" cy="1546501"/>
          </a:xfrm>
          <a:prstGeom prst="rect">
            <a:avLst/>
          </a:prstGeom>
        </p:spPr>
        <p:txBody>
          <a:bodyPr/>
          <a:lstStyle>
            <a:lvl1pPr algn="ctr">
              <a:defRPr sz="4800"/>
            </a:lvl1pPr>
          </a:lstStyle>
          <a:p>
            <a:r>
              <a:t>Title Text</a:t>
            </a:r>
          </a:p>
        </p:txBody>
      </p:sp>
      <p:sp>
        <p:nvSpPr>
          <p:cNvPr id="12" name="Body Level One…"/>
          <p:cNvSpPr txBox="1">
            <a:spLocks noGrp="1"/>
          </p:cNvSpPr>
          <p:nvPr>
            <p:ph type="body" sz="quarter" idx="1"/>
          </p:nvPr>
        </p:nvSpPr>
        <p:spPr>
          <a:xfrm>
            <a:off x="685800" y="3786737"/>
            <a:ext cx="7772400" cy="1046401"/>
          </a:xfrm>
          <a:prstGeom prst="rect">
            <a:avLst/>
          </a:prstGeom>
        </p:spPr>
        <p:txBody>
          <a:bodyPr/>
          <a:lstStyle>
            <a:lvl1pPr algn="ctr">
              <a:buClrTx/>
              <a:buSzTx/>
              <a:buNone/>
              <a:defRPr>
                <a:solidFill>
                  <a:srgbClr val="666666"/>
                </a:solidFill>
              </a:defRPr>
            </a:lvl1pPr>
            <a:lvl2pPr algn="ctr">
              <a:buClrTx/>
              <a:buSzTx/>
              <a:buNone/>
              <a:defRPr>
                <a:solidFill>
                  <a:srgbClr val="666666"/>
                </a:solidFill>
              </a:defRPr>
            </a:lvl2pPr>
            <a:lvl3pPr algn="ctr">
              <a:buClrTx/>
              <a:buSzTx/>
              <a:buNone/>
              <a:defRPr>
                <a:solidFill>
                  <a:srgbClr val="666666"/>
                </a:solidFill>
              </a:defRPr>
            </a:lvl3pPr>
            <a:lvl4pPr algn="ctr">
              <a:buClrTx/>
              <a:buSzTx/>
              <a:buNone/>
              <a:defRPr>
                <a:solidFill>
                  <a:srgbClr val="666666"/>
                </a:solidFill>
              </a:defRPr>
            </a:lvl4pPr>
            <a:lvl5pPr algn="ctr">
              <a:buClrTx/>
              <a:buSzTx/>
              <a:buNone/>
              <a:defRPr>
                <a:solidFill>
                  <a:srgbClr val="666666"/>
                </a:solidFill>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xfrm>
            <a:off x="8726299" y="6411509"/>
            <a:ext cx="379192" cy="36795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two columns">
    <p:spTree>
      <p:nvGrpSpPr>
        <p:cNvPr id="1" name=""/>
        <p:cNvGrpSpPr/>
        <p:nvPr/>
      </p:nvGrpSpPr>
      <p:grpSpPr>
        <a:xfrm>
          <a:off x="0" y="0"/>
          <a:ext cx="0" cy="0"/>
          <a:chOff x="0" y="0"/>
          <a:chExt cx="0" cy="0"/>
        </a:xfrm>
      </p:grpSpPr>
      <p:sp>
        <p:nvSpPr>
          <p:cNvPr id="29" name="Title Text"/>
          <p:cNvSpPr txBox="1">
            <a:spLocks noGrp="1"/>
          </p:cNvSpPr>
          <p:nvPr>
            <p:ph type="title"/>
          </p:nvPr>
        </p:nvSpPr>
        <p:spPr>
          <a:prstGeom prst="rect">
            <a:avLst/>
          </a:prstGeom>
        </p:spPr>
        <p:txBody>
          <a:bodyPr/>
          <a:lstStyle/>
          <a:p>
            <a:r>
              <a:t>Title Text</a:t>
            </a:r>
          </a:p>
        </p:txBody>
      </p:sp>
      <p:sp>
        <p:nvSpPr>
          <p:cNvPr id="30" name="Body Level One…"/>
          <p:cNvSpPr txBox="1">
            <a:spLocks noGrp="1"/>
          </p:cNvSpPr>
          <p:nvPr>
            <p:ph type="body" sz="half" idx="1"/>
          </p:nvPr>
        </p:nvSpPr>
        <p:spPr>
          <a:xfrm>
            <a:off x="457200" y="1600200"/>
            <a:ext cx="3994500" cy="49677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1" name="Shape 20"/>
          <p:cNvSpPr txBox="1">
            <a:spLocks noGrp="1"/>
          </p:cNvSpPr>
          <p:nvPr>
            <p:ph type="body" sz="half" idx="13"/>
          </p:nvPr>
        </p:nvSpPr>
        <p:spPr>
          <a:xfrm>
            <a:off x="4692274" y="1600199"/>
            <a:ext cx="3994501" cy="4967702"/>
          </a:xfrm>
          <a:prstGeom prst="rect">
            <a:avLst/>
          </a:prstGeom>
        </p:spPr>
        <p:txBody>
          <a:bodyPr/>
          <a:lstStyle/>
          <a:p>
            <a:endParaRPr/>
          </a:p>
        </p:txBody>
      </p:sp>
      <p:sp>
        <p:nvSpPr>
          <p:cNvPr id="32" name="Slide Number"/>
          <p:cNvSpPr txBox="1">
            <a:spLocks noGrp="1"/>
          </p:cNvSpPr>
          <p:nvPr>
            <p:ph type="sldNum" sz="quarter" idx="2"/>
          </p:nvPr>
        </p:nvSpPr>
        <p:spPr>
          <a:xfrm>
            <a:off x="8726299" y="6411509"/>
            <a:ext cx="379192" cy="36795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39" name="Title Text"/>
          <p:cNvSpPr txBox="1">
            <a:spLocks noGrp="1"/>
          </p:cNvSpPr>
          <p:nvPr>
            <p:ph type="title"/>
          </p:nvPr>
        </p:nvSpPr>
        <p:spPr>
          <a:prstGeom prst="rect">
            <a:avLst/>
          </a:prstGeom>
        </p:spPr>
        <p:txBody>
          <a:bodyPr/>
          <a:lstStyle/>
          <a:p>
            <a:r>
              <a:t>Title Text</a:t>
            </a:r>
          </a:p>
        </p:txBody>
      </p:sp>
      <p:sp>
        <p:nvSpPr>
          <p:cNvPr id="40" name="Slide Number"/>
          <p:cNvSpPr txBox="1">
            <a:spLocks noGrp="1"/>
          </p:cNvSpPr>
          <p:nvPr>
            <p:ph type="sldNum" sz="quarter" idx="2"/>
          </p:nvPr>
        </p:nvSpPr>
        <p:spPr>
          <a:xfrm>
            <a:off x="8726299" y="6411509"/>
            <a:ext cx="379192" cy="36795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aption">
    <p:spTree>
      <p:nvGrpSpPr>
        <p:cNvPr id="1" name=""/>
        <p:cNvGrpSpPr/>
        <p:nvPr/>
      </p:nvGrpSpPr>
      <p:grpSpPr>
        <a:xfrm>
          <a:off x="0" y="0"/>
          <a:ext cx="0" cy="0"/>
          <a:chOff x="0" y="0"/>
          <a:chExt cx="0" cy="0"/>
        </a:xfrm>
      </p:grpSpPr>
      <p:sp>
        <p:nvSpPr>
          <p:cNvPr id="47" name="Body Level One…"/>
          <p:cNvSpPr txBox="1">
            <a:spLocks noGrp="1"/>
          </p:cNvSpPr>
          <p:nvPr>
            <p:ph type="body" sz="quarter" idx="1"/>
          </p:nvPr>
        </p:nvSpPr>
        <p:spPr>
          <a:xfrm>
            <a:off x="457200" y="5875078"/>
            <a:ext cx="8229600" cy="692702"/>
          </a:xfrm>
          <a:prstGeom prst="rect">
            <a:avLst/>
          </a:prstGeom>
        </p:spPr>
        <p:txBody>
          <a:bodyPr/>
          <a:lstStyle>
            <a:lvl1pPr algn="ctr">
              <a:spcBef>
                <a:spcPts val="300"/>
              </a:spcBef>
              <a:buClrTx/>
              <a:buSzTx/>
              <a:buNone/>
              <a:defRPr sz="1800"/>
            </a:lvl1pPr>
            <a:lvl2pPr algn="ctr">
              <a:spcBef>
                <a:spcPts val="300"/>
              </a:spcBef>
              <a:buClrTx/>
              <a:defRPr sz="1800"/>
            </a:lvl2pPr>
            <a:lvl3pPr algn="ctr">
              <a:spcBef>
                <a:spcPts val="300"/>
              </a:spcBef>
              <a:buClrTx/>
              <a:defRPr sz="1800"/>
            </a:lvl3pPr>
            <a:lvl4pPr algn="ctr">
              <a:spcBef>
                <a:spcPts val="300"/>
              </a:spcBef>
              <a:buClrTx/>
              <a:defRPr sz="1800"/>
            </a:lvl4pPr>
            <a:lvl5pPr algn="ctr">
              <a:spcBef>
                <a:spcPts val="300"/>
              </a:spcBef>
              <a:buClrTx/>
              <a:defRPr sz="1800"/>
            </a:lvl5pPr>
          </a:lstStyle>
          <a:p>
            <a:r>
              <a:t>Body Level One</a:t>
            </a:r>
          </a:p>
          <a:p>
            <a:pPr lvl="1"/>
            <a:r>
              <a:t>Body Level Two</a:t>
            </a:r>
          </a:p>
          <a:p>
            <a:pPr lvl="2"/>
            <a:r>
              <a:t>Body Level Three</a:t>
            </a:r>
          </a:p>
          <a:p>
            <a:pPr lvl="3"/>
            <a:r>
              <a:t>Body Level Four</a:t>
            </a:r>
          </a:p>
          <a:p>
            <a:pPr lvl="4"/>
            <a:r>
              <a:t>Body Level Five</a:t>
            </a:r>
          </a:p>
        </p:txBody>
      </p:sp>
      <p:sp>
        <p:nvSpPr>
          <p:cNvPr id="48" name="Slide Number"/>
          <p:cNvSpPr txBox="1">
            <a:spLocks noGrp="1"/>
          </p:cNvSpPr>
          <p:nvPr>
            <p:ph type="sldNum" sz="quarter" idx="2"/>
          </p:nvPr>
        </p:nvSpPr>
        <p:spPr>
          <a:xfrm>
            <a:off x="8726299" y="6411509"/>
            <a:ext cx="379192" cy="36795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chor="b">
            <a:normAutofit/>
          </a:bodyPr>
          <a:lstStyle/>
          <a:p>
            <a:r>
              <a:t>Title Text</a:t>
            </a:r>
          </a:p>
        </p:txBody>
      </p:sp>
      <p:sp>
        <p:nvSpPr>
          <p:cNvPr id="3" name="Body Level One…"/>
          <p:cNvSpPr txBox="1">
            <a:spLocks noGrp="1"/>
          </p:cNvSpPr>
          <p:nvPr>
            <p:ph type="body" idx="1"/>
          </p:nvPr>
        </p:nvSpPr>
        <p:spPr>
          <a:xfrm>
            <a:off x="457200" y="1600200"/>
            <a:ext cx="8229600" cy="4967700"/>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726299" y="6411509"/>
            <a:ext cx="379192" cy="367950"/>
          </a:xfrm>
          <a:prstGeom prst="rect">
            <a:avLst/>
          </a:prstGeom>
          <a:ln w="12700">
            <a:miter lim="400000"/>
          </a:ln>
        </p:spPr>
        <p:txBody>
          <a:bodyPr wrap="none" lIns="91424" tIns="91424" rIns="91424" bIns="91424" anchor="ctr">
            <a:spAutoFit/>
          </a:bodyPr>
          <a:lstStyle>
            <a:lvl1pPr algn="r">
              <a:defRPr sz="13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ransition spd="med"/>
  <p:txStyles>
    <p:titleStyle>
      <a:lvl1pPr marL="0" marR="0" indent="0" algn="l" defTabSz="914400" rtl="0" latinLnBrk="0">
        <a:lnSpc>
          <a:spcPct val="100000"/>
        </a:lnSpc>
        <a:spcBef>
          <a:spcPts val="0"/>
        </a:spcBef>
        <a:spcAft>
          <a:spcPts val="0"/>
        </a:spcAft>
        <a:buClrTx/>
        <a:buSzTx/>
        <a:buFontTx/>
        <a:buNone/>
        <a:tabLst/>
        <a:defRPr sz="3600" b="1" i="0" u="none" strike="noStrike" cap="none" spc="0" baseline="0">
          <a:ln>
            <a:noFill/>
          </a:ln>
          <a:solidFill>
            <a:srgbClr val="000000"/>
          </a:solidFill>
          <a:uFillTx/>
          <a:latin typeface="Arial"/>
          <a:ea typeface="Arial"/>
          <a:cs typeface="Arial"/>
          <a:sym typeface="Arial"/>
        </a:defRPr>
      </a:lvl1pPr>
      <a:lvl2pPr marL="0" marR="0" indent="0" algn="l" defTabSz="914400" rtl="0" latinLnBrk="0">
        <a:lnSpc>
          <a:spcPct val="100000"/>
        </a:lnSpc>
        <a:spcBef>
          <a:spcPts val="0"/>
        </a:spcBef>
        <a:spcAft>
          <a:spcPts val="0"/>
        </a:spcAft>
        <a:buClrTx/>
        <a:buSzTx/>
        <a:buFontTx/>
        <a:buNone/>
        <a:tabLst/>
        <a:defRPr sz="3600" b="1" i="0" u="none" strike="noStrike" cap="none" spc="0" baseline="0">
          <a:ln>
            <a:noFill/>
          </a:ln>
          <a:solidFill>
            <a:srgbClr val="000000"/>
          </a:solidFill>
          <a:uFillTx/>
          <a:latin typeface="Arial"/>
          <a:ea typeface="Arial"/>
          <a:cs typeface="Arial"/>
          <a:sym typeface="Arial"/>
        </a:defRPr>
      </a:lvl2pPr>
      <a:lvl3pPr marL="0" marR="0" indent="0" algn="l" defTabSz="914400" rtl="0" latinLnBrk="0">
        <a:lnSpc>
          <a:spcPct val="100000"/>
        </a:lnSpc>
        <a:spcBef>
          <a:spcPts val="0"/>
        </a:spcBef>
        <a:spcAft>
          <a:spcPts val="0"/>
        </a:spcAft>
        <a:buClrTx/>
        <a:buSzTx/>
        <a:buFontTx/>
        <a:buNone/>
        <a:tabLst/>
        <a:defRPr sz="3600" b="1" i="0" u="none" strike="noStrike" cap="none" spc="0" baseline="0">
          <a:ln>
            <a:noFill/>
          </a:ln>
          <a:solidFill>
            <a:srgbClr val="000000"/>
          </a:solidFill>
          <a:uFillTx/>
          <a:latin typeface="Arial"/>
          <a:ea typeface="Arial"/>
          <a:cs typeface="Arial"/>
          <a:sym typeface="Arial"/>
        </a:defRPr>
      </a:lvl3pPr>
      <a:lvl4pPr marL="0" marR="0" indent="0" algn="l" defTabSz="914400" rtl="0" latinLnBrk="0">
        <a:lnSpc>
          <a:spcPct val="100000"/>
        </a:lnSpc>
        <a:spcBef>
          <a:spcPts val="0"/>
        </a:spcBef>
        <a:spcAft>
          <a:spcPts val="0"/>
        </a:spcAft>
        <a:buClrTx/>
        <a:buSzTx/>
        <a:buFontTx/>
        <a:buNone/>
        <a:tabLst/>
        <a:defRPr sz="3600" b="1" i="0" u="none" strike="noStrike" cap="none" spc="0" baseline="0">
          <a:ln>
            <a:noFill/>
          </a:ln>
          <a:solidFill>
            <a:srgbClr val="000000"/>
          </a:solidFill>
          <a:uFillTx/>
          <a:latin typeface="Arial"/>
          <a:ea typeface="Arial"/>
          <a:cs typeface="Arial"/>
          <a:sym typeface="Arial"/>
        </a:defRPr>
      </a:lvl4pPr>
      <a:lvl5pPr marL="0" marR="0" indent="0" algn="l" defTabSz="914400" rtl="0" latinLnBrk="0">
        <a:lnSpc>
          <a:spcPct val="100000"/>
        </a:lnSpc>
        <a:spcBef>
          <a:spcPts val="0"/>
        </a:spcBef>
        <a:spcAft>
          <a:spcPts val="0"/>
        </a:spcAft>
        <a:buClrTx/>
        <a:buSzTx/>
        <a:buFontTx/>
        <a:buNone/>
        <a:tabLst/>
        <a:defRPr sz="3600" b="1" i="0" u="none" strike="noStrike" cap="none" spc="0" baseline="0">
          <a:ln>
            <a:noFill/>
          </a:ln>
          <a:solidFill>
            <a:srgbClr val="000000"/>
          </a:solidFill>
          <a:uFillTx/>
          <a:latin typeface="Arial"/>
          <a:ea typeface="Arial"/>
          <a:cs typeface="Arial"/>
          <a:sym typeface="Arial"/>
        </a:defRPr>
      </a:lvl5pPr>
      <a:lvl6pPr marL="0" marR="0" indent="0" algn="l" defTabSz="914400" rtl="0" latinLnBrk="0">
        <a:lnSpc>
          <a:spcPct val="100000"/>
        </a:lnSpc>
        <a:spcBef>
          <a:spcPts val="0"/>
        </a:spcBef>
        <a:spcAft>
          <a:spcPts val="0"/>
        </a:spcAft>
        <a:buClrTx/>
        <a:buSzTx/>
        <a:buFontTx/>
        <a:buNone/>
        <a:tabLst/>
        <a:defRPr sz="3600" b="1" i="0" u="none" strike="noStrike" cap="none" spc="0" baseline="0">
          <a:ln>
            <a:noFill/>
          </a:ln>
          <a:solidFill>
            <a:srgbClr val="000000"/>
          </a:solidFill>
          <a:uFillTx/>
          <a:latin typeface="Arial"/>
          <a:ea typeface="Arial"/>
          <a:cs typeface="Arial"/>
          <a:sym typeface="Arial"/>
        </a:defRPr>
      </a:lvl6pPr>
      <a:lvl7pPr marL="0" marR="0" indent="0" algn="l" defTabSz="914400" rtl="0" latinLnBrk="0">
        <a:lnSpc>
          <a:spcPct val="100000"/>
        </a:lnSpc>
        <a:spcBef>
          <a:spcPts val="0"/>
        </a:spcBef>
        <a:spcAft>
          <a:spcPts val="0"/>
        </a:spcAft>
        <a:buClrTx/>
        <a:buSzTx/>
        <a:buFontTx/>
        <a:buNone/>
        <a:tabLst/>
        <a:defRPr sz="3600" b="1" i="0" u="none" strike="noStrike" cap="none" spc="0" baseline="0">
          <a:ln>
            <a:noFill/>
          </a:ln>
          <a:solidFill>
            <a:srgbClr val="000000"/>
          </a:solidFill>
          <a:uFillTx/>
          <a:latin typeface="Arial"/>
          <a:ea typeface="Arial"/>
          <a:cs typeface="Arial"/>
          <a:sym typeface="Arial"/>
        </a:defRPr>
      </a:lvl7pPr>
      <a:lvl8pPr marL="0" marR="0" indent="0" algn="l" defTabSz="914400" rtl="0" latinLnBrk="0">
        <a:lnSpc>
          <a:spcPct val="100000"/>
        </a:lnSpc>
        <a:spcBef>
          <a:spcPts val="0"/>
        </a:spcBef>
        <a:spcAft>
          <a:spcPts val="0"/>
        </a:spcAft>
        <a:buClrTx/>
        <a:buSzTx/>
        <a:buFontTx/>
        <a:buNone/>
        <a:tabLst/>
        <a:defRPr sz="3600" b="1" i="0" u="none" strike="noStrike" cap="none" spc="0" baseline="0">
          <a:ln>
            <a:noFill/>
          </a:ln>
          <a:solidFill>
            <a:srgbClr val="000000"/>
          </a:solidFill>
          <a:uFillTx/>
          <a:latin typeface="Arial"/>
          <a:ea typeface="Arial"/>
          <a:cs typeface="Arial"/>
          <a:sym typeface="Arial"/>
        </a:defRPr>
      </a:lvl8pPr>
      <a:lvl9pPr marL="0" marR="0" indent="0" algn="l" defTabSz="914400" rtl="0" latinLnBrk="0">
        <a:lnSpc>
          <a:spcPct val="100000"/>
        </a:lnSpc>
        <a:spcBef>
          <a:spcPts val="0"/>
        </a:spcBef>
        <a:spcAft>
          <a:spcPts val="0"/>
        </a:spcAft>
        <a:buClrTx/>
        <a:buSzTx/>
        <a:buFontTx/>
        <a:buNone/>
        <a:tabLst/>
        <a:defRPr sz="3600" b="1" i="0" u="none" strike="noStrike" cap="none" spc="0" baseline="0">
          <a:ln>
            <a:noFill/>
          </a:ln>
          <a:solidFill>
            <a:srgbClr val="000000"/>
          </a:solidFill>
          <a:uFillTx/>
          <a:latin typeface="Arial"/>
          <a:ea typeface="Arial"/>
          <a:cs typeface="Arial"/>
          <a:sym typeface="Arial"/>
        </a:defRPr>
      </a:lvl9pPr>
    </p:titleStyle>
    <p:bodyStyle>
      <a:lvl1pPr marL="0" marR="0" indent="0" algn="l" defTabSz="914400" latinLnBrk="0">
        <a:lnSpc>
          <a:spcPct val="100000"/>
        </a:lnSpc>
        <a:spcBef>
          <a:spcPts val="0"/>
        </a:spcBef>
        <a:spcAft>
          <a:spcPts val="0"/>
        </a:spcAft>
        <a:buClr>
          <a:srgbClr val="000000"/>
        </a:buClr>
        <a:buSzPct val="100000"/>
        <a:buFontTx/>
        <a:buChar char="●"/>
        <a:tabLst/>
        <a:defRPr sz="3000" b="0" i="0" u="none" strike="noStrike" cap="none" spc="0" baseline="0">
          <a:ln>
            <a:noFill/>
          </a:ln>
          <a:solidFill>
            <a:srgbClr val="000000"/>
          </a:solidFill>
          <a:uFillTx/>
          <a:latin typeface="Arial"/>
          <a:ea typeface="Arial"/>
          <a:cs typeface="Arial"/>
          <a:sym typeface="Arial"/>
        </a:defRPr>
      </a:lvl1pPr>
      <a:lvl2pPr marL="0" marR="0" indent="0" algn="l" defTabSz="914400" latinLnBrk="0">
        <a:lnSpc>
          <a:spcPct val="100000"/>
        </a:lnSpc>
        <a:spcBef>
          <a:spcPts val="0"/>
        </a:spcBef>
        <a:spcAft>
          <a:spcPts val="0"/>
        </a:spcAft>
        <a:buClr>
          <a:srgbClr val="000000"/>
        </a:buClr>
        <a:buSzPct val="100000"/>
        <a:buFontTx/>
        <a:buChar char="○"/>
        <a:tabLst/>
        <a:defRPr sz="3000" b="0" i="0" u="none" strike="noStrike" cap="none" spc="0" baseline="0">
          <a:ln>
            <a:noFill/>
          </a:ln>
          <a:solidFill>
            <a:srgbClr val="000000"/>
          </a:solidFill>
          <a:uFillTx/>
          <a:latin typeface="Arial"/>
          <a:ea typeface="Arial"/>
          <a:cs typeface="Arial"/>
          <a:sym typeface="Arial"/>
        </a:defRPr>
      </a:lvl2pPr>
      <a:lvl3pPr marL="0" marR="0" indent="0" algn="l" defTabSz="914400" latinLnBrk="0">
        <a:lnSpc>
          <a:spcPct val="100000"/>
        </a:lnSpc>
        <a:spcBef>
          <a:spcPts val="0"/>
        </a:spcBef>
        <a:spcAft>
          <a:spcPts val="0"/>
        </a:spcAft>
        <a:buClr>
          <a:srgbClr val="000000"/>
        </a:buClr>
        <a:buSzPct val="100000"/>
        <a:buFontTx/>
        <a:buChar char="■"/>
        <a:tabLst/>
        <a:defRPr sz="3000" b="0" i="0" u="none" strike="noStrike" cap="none" spc="0" baseline="0">
          <a:ln>
            <a:noFill/>
          </a:ln>
          <a:solidFill>
            <a:srgbClr val="000000"/>
          </a:solidFill>
          <a:uFillTx/>
          <a:latin typeface="Arial"/>
          <a:ea typeface="Arial"/>
          <a:cs typeface="Arial"/>
          <a:sym typeface="Arial"/>
        </a:defRPr>
      </a:lvl3pPr>
      <a:lvl4pPr marL="0" marR="0" indent="0" algn="l" defTabSz="914400" latinLnBrk="0">
        <a:lnSpc>
          <a:spcPct val="100000"/>
        </a:lnSpc>
        <a:spcBef>
          <a:spcPts val="0"/>
        </a:spcBef>
        <a:spcAft>
          <a:spcPts val="0"/>
        </a:spcAft>
        <a:buClr>
          <a:srgbClr val="000000"/>
        </a:buClr>
        <a:buSzPct val="100000"/>
        <a:buFontTx/>
        <a:buChar char="●"/>
        <a:tabLst/>
        <a:defRPr sz="3000" b="0" i="0" u="none" strike="noStrike" cap="none" spc="0" baseline="0">
          <a:ln>
            <a:noFill/>
          </a:ln>
          <a:solidFill>
            <a:srgbClr val="000000"/>
          </a:solidFill>
          <a:uFillTx/>
          <a:latin typeface="Arial"/>
          <a:ea typeface="Arial"/>
          <a:cs typeface="Arial"/>
          <a:sym typeface="Arial"/>
        </a:defRPr>
      </a:lvl4pPr>
      <a:lvl5pPr marL="0" marR="0" indent="0" algn="l" defTabSz="914400" latinLnBrk="0">
        <a:lnSpc>
          <a:spcPct val="100000"/>
        </a:lnSpc>
        <a:spcBef>
          <a:spcPts val="0"/>
        </a:spcBef>
        <a:spcAft>
          <a:spcPts val="0"/>
        </a:spcAft>
        <a:buClr>
          <a:srgbClr val="000000"/>
        </a:buClr>
        <a:buSzPct val="100000"/>
        <a:buFontTx/>
        <a:buChar char="○"/>
        <a:tabLst/>
        <a:defRPr sz="3000" b="0" i="0" u="none" strike="noStrike" cap="none" spc="0" baseline="0">
          <a:ln>
            <a:noFill/>
          </a:ln>
          <a:solidFill>
            <a:srgbClr val="000000"/>
          </a:solidFill>
          <a:uFillTx/>
          <a:latin typeface="Arial"/>
          <a:ea typeface="Arial"/>
          <a:cs typeface="Arial"/>
          <a:sym typeface="Arial"/>
        </a:defRPr>
      </a:lvl5pPr>
      <a:lvl6pPr marL="0" marR="0" indent="0" algn="l" defTabSz="914400" latinLnBrk="0">
        <a:lnSpc>
          <a:spcPct val="100000"/>
        </a:lnSpc>
        <a:spcBef>
          <a:spcPts val="0"/>
        </a:spcBef>
        <a:spcAft>
          <a:spcPts val="0"/>
        </a:spcAft>
        <a:buClr>
          <a:srgbClr val="000000"/>
        </a:buClr>
        <a:buSzPct val="100000"/>
        <a:buFontTx/>
        <a:buChar char="■"/>
        <a:tabLst/>
        <a:defRPr sz="3000" b="0" i="0" u="none" strike="noStrike" cap="none" spc="0" baseline="0">
          <a:ln>
            <a:noFill/>
          </a:ln>
          <a:solidFill>
            <a:srgbClr val="000000"/>
          </a:solidFill>
          <a:uFillTx/>
          <a:latin typeface="Arial"/>
          <a:ea typeface="Arial"/>
          <a:cs typeface="Arial"/>
          <a:sym typeface="Arial"/>
        </a:defRPr>
      </a:lvl6pPr>
      <a:lvl7pPr marL="0" marR="0" indent="0" algn="l" defTabSz="914400" latinLnBrk="0">
        <a:lnSpc>
          <a:spcPct val="100000"/>
        </a:lnSpc>
        <a:spcBef>
          <a:spcPts val="0"/>
        </a:spcBef>
        <a:spcAft>
          <a:spcPts val="0"/>
        </a:spcAft>
        <a:buClr>
          <a:srgbClr val="000000"/>
        </a:buClr>
        <a:buSzPct val="100000"/>
        <a:buFontTx/>
        <a:buChar char="●"/>
        <a:tabLst/>
        <a:defRPr sz="3000" b="0" i="0" u="none" strike="noStrike" cap="none" spc="0" baseline="0">
          <a:ln>
            <a:noFill/>
          </a:ln>
          <a:solidFill>
            <a:srgbClr val="000000"/>
          </a:solidFill>
          <a:uFillTx/>
          <a:latin typeface="Arial"/>
          <a:ea typeface="Arial"/>
          <a:cs typeface="Arial"/>
          <a:sym typeface="Arial"/>
        </a:defRPr>
      </a:lvl7pPr>
      <a:lvl8pPr marL="0" marR="0" indent="0" algn="l" defTabSz="914400" latinLnBrk="0">
        <a:lnSpc>
          <a:spcPct val="100000"/>
        </a:lnSpc>
        <a:spcBef>
          <a:spcPts val="0"/>
        </a:spcBef>
        <a:spcAft>
          <a:spcPts val="0"/>
        </a:spcAft>
        <a:buClr>
          <a:srgbClr val="000000"/>
        </a:buClr>
        <a:buSzPct val="100000"/>
        <a:buFontTx/>
        <a:buChar char="○"/>
        <a:tabLst/>
        <a:defRPr sz="3000" b="0" i="0" u="none" strike="noStrike" cap="none" spc="0" baseline="0">
          <a:ln>
            <a:noFill/>
          </a:ln>
          <a:solidFill>
            <a:srgbClr val="000000"/>
          </a:solidFill>
          <a:uFillTx/>
          <a:latin typeface="Arial"/>
          <a:ea typeface="Arial"/>
          <a:cs typeface="Arial"/>
          <a:sym typeface="Arial"/>
        </a:defRPr>
      </a:lvl8pPr>
      <a:lvl9pPr marL="0" marR="0" indent="0" algn="l" defTabSz="914400" latinLnBrk="0">
        <a:lnSpc>
          <a:spcPct val="100000"/>
        </a:lnSpc>
        <a:spcBef>
          <a:spcPts val="0"/>
        </a:spcBef>
        <a:spcAft>
          <a:spcPts val="0"/>
        </a:spcAft>
        <a:buClr>
          <a:srgbClr val="000000"/>
        </a:buClr>
        <a:buSzPct val="100000"/>
        <a:buFontTx/>
        <a:buChar char="■"/>
        <a:tabLst/>
        <a:defRPr sz="3000" b="0" i="0" u="none" strike="noStrike" cap="none" spc="0" baseline="0">
          <a:ln>
            <a:noFill/>
          </a:ln>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300" b="0" i="0" u="none" strike="noStrike" cap="none" spc="0" baseline="0">
          <a:ln>
            <a:noFill/>
          </a:ln>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300" b="0" i="0" u="none" strike="noStrike" cap="none" spc="0" baseline="0">
          <a:ln>
            <a:noFill/>
          </a:ln>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300" b="0" i="0" u="none" strike="noStrike" cap="none" spc="0" baseline="0">
          <a:ln>
            <a:noFill/>
          </a:ln>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300" b="0" i="0" u="none" strike="noStrike" cap="none" spc="0" baseline="0">
          <a:ln>
            <a:noFill/>
          </a:ln>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300" b="0" i="0" u="none" strike="noStrike" cap="none" spc="0" baseline="0">
          <a:ln>
            <a:noFill/>
          </a:ln>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300" b="0" i="0" u="none" strike="noStrike" cap="none" spc="0" baseline="0">
          <a:ln>
            <a:noFill/>
          </a:ln>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300" b="0" i="0" u="none" strike="noStrike" cap="none" spc="0" baseline="0">
          <a:ln>
            <a:noFill/>
          </a:ln>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300" b="0" i="0" u="none" strike="noStrike" cap="none" spc="0" baseline="0">
          <a:ln>
            <a:noFill/>
          </a:ln>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300" b="0" i="0" u="none" strike="noStrike" cap="none" spc="0" baseline="0">
          <a:ln>
            <a:noFill/>
          </a:ln>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hyperlink" Target="http://www.tillslip.com" TargetMode="Externa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Front.jpg" descr="Front.jpg"/>
          <p:cNvPicPr>
            <a:picLocks noChangeAspect="1"/>
          </p:cNvPicPr>
          <p:nvPr/>
        </p:nvPicPr>
        <p:blipFill>
          <a:blip r:embed="rId2">
            <a:extLst/>
          </a:blip>
          <a:stretch>
            <a:fillRect/>
          </a:stretch>
        </p:blipFill>
        <p:spPr>
          <a:xfrm>
            <a:off x="0" y="0"/>
            <a:ext cx="9144000" cy="6858000"/>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1E1E1"/>
            </a:gs>
            <a:gs pos="35000">
              <a:srgbClr val="FFFFFF"/>
            </a:gs>
            <a:gs pos="100000">
              <a:srgbClr val="FFFFFF"/>
            </a:gs>
          </a:gsLst>
          <a:lin ang="16200000" scaled="0"/>
        </a:gradFill>
        <a:effectLst/>
      </p:bgPr>
    </p:bg>
    <p:spTree>
      <p:nvGrpSpPr>
        <p:cNvPr id="1" name=""/>
        <p:cNvGrpSpPr/>
        <p:nvPr/>
      </p:nvGrpSpPr>
      <p:grpSpPr>
        <a:xfrm>
          <a:off x="0" y="0"/>
          <a:ext cx="0" cy="0"/>
          <a:chOff x="0" y="0"/>
          <a:chExt cx="0" cy="0"/>
        </a:xfrm>
      </p:grpSpPr>
      <p:sp>
        <p:nvSpPr>
          <p:cNvPr id="66" name="Shape 47"/>
          <p:cNvSpPr txBox="1">
            <a:spLocks noGrp="1"/>
          </p:cNvSpPr>
          <p:nvPr>
            <p:ph type="title"/>
          </p:nvPr>
        </p:nvSpPr>
        <p:spPr>
          <a:xfrm>
            <a:off x="1307975" y="1562508"/>
            <a:ext cx="6528050" cy="811984"/>
          </a:xfrm>
          <a:prstGeom prst="rect">
            <a:avLst/>
          </a:prstGeom>
        </p:spPr>
        <p:txBody>
          <a:bodyPr anchor="t"/>
          <a:lstStyle>
            <a:lvl1pPr algn="ctr">
              <a:defRPr b="0" cap="all">
                <a:solidFill>
                  <a:srgbClr val="535353"/>
                </a:solidFill>
                <a:latin typeface="Avenir Black"/>
                <a:ea typeface="Avenir Black"/>
                <a:cs typeface="Avenir Black"/>
                <a:sym typeface="Avenir Black"/>
              </a:defRPr>
            </a:lvl1pPr>
          </a:lstStyle>
          <a:p>
            <a:r>
              <a:t>TillSlip: Fast Facts</a:t>
            </a:r>
          </a:p>
        </p:txBody>
      </p:sp>
      <p:pic>
        <p:nvPicPr>
          <p:cNvPr id="67" name="28ef8e_c16c210c96d44a36b6ffedc8de3d3cf9.png" descr="28ef8e_c16c210c96d44a36b6ffedc8de3d3cf9.png"/>
          <p:cNvPicPr>
            <a:picLocks noChangeAspect="1"/>
          </p:cNvPicPr>
          <p:nvPr/>
        </p:nvPicPr>
        <p:blipFill>
          <a:blip r:embed="rId2">
            <a:extLst/>
          </a:blip>
          <a:stretch>
            <a:fillRect/>
          </a:stretch>
        </p:blipFill>
        <p:spPr>
          <a:xfrm>
            <a:off x="936195" y="2813739"/>
            <a:ext cx="7271610" cy="2710767"/>
          </a:xfrm>
          <a:prstGeom prst="rect">
            <a:avLst/>
          </a:prstGeom>
          <a:ln w="12700">
            <a:miter lim="400000"/>
          </a:ln>
        </p:spPr>
      </p:pic>
      <p:sp>
        <p:nvSpPr>
          <p:cNvPr id="2" name="TextBox 1"/>
          <p:cNvSpPr txBox="1"/>
          <p:nvPr/>
        </p:nvSpPr>
        <p:spPr>
          <a:xfrm>
            <a:off x="7395549" y="5607360"/>
            <a:ext cx="9233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400" b="0" i="0" u="none" strike="noStrike" cap="none" spc="0" normalizeH="0" baseline="0" dirty="0">
              <a:ln>
                <a:noFill/>
              </a:ln>
              <a:solidFill>
                <a:srgbClr val="000000"/>
              </a:solidFill>
              <a:effectLst/>
              <a:uFillTx/>
              <a:latin typeface="Arial"/>
              <a:ea typeface="Arial"/>
              <a:cs typeface="Arial"/>
              <a:sym typeface="Arial"/>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SlideBG.jpg" descr="SlideBG.jpg"/>
          <p:cNvPicPr>
            <a:picLocks noChangeAspect="1"/>
          </p:cNvPicPr>
          <p:nvPr/>
        </p:nvPicPr>
        <p:blipFill>
          <a:blip r:embed="rId3">
            <a:extLst/>
          </a:blip>
          <a:stretch>
            <a:fillRect/>
          </a:stretch>
        </p:blipFill>
        <p:spPr>
          <a:xfrm>
            <a:off x="0" y="0"/>
            <a:ext cx="9144000" cy="6858000"/>
          </a:xfrm>
          <a:prstGeom prst="rect">
            <a:avLst/>
          </a:prstGeom>
          <a:ln w="12700">
            <a:miter lim="400000"/>
          </a:ln>
        </p:spPr>
      </p:pic>
      <p:sp>
        <p:nvSpPr>
          <p:cNvPr id="70" name="TillSlip is an advanced receipting technology that reads and interprets receipt data in real time. Based on a consumer’s purchases, brands and retailers can instantly target consumers with coupons, rewards, or contests that are printed directly onto the receipt. The augmented receipt can also be stored digitally to a customer’s personal account for financial records."/>
          <p:cNvSpPr txBox="1"/>
          <p:nvPr/>
        </p:nvSpPr>
        <p:spPr>
          <a:xfrm>
            <a:off x="800100" y="2214600"/>
            <a:ext cx="7633643" cy="3130625"/>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gn="ctr">
              <a:lnSpc>
                <a:spcPct val="115000"/>
              </a:lnSpc>
              <a:buClr>
                <a:srgbClr val="000000"/>
              </a:buClr>
              <a:defRPr sz="1700">
                <a:solidFill>
                  <a:srgbClr val="FFFFFF"/>
                </a:solidFill>
                <a:latin typeface="Avenir Book"/>
                <a:ea typeface="Avenir Book"/>
                <a:cs typeface="Avenir Book"/>
                <a:sym typeface="Avenir Book"/>
              </a:defRPr>
            </a:lvl1pPr>
          </a:lstStyle>
          <a:p>
            <a:r>
              <a:rPr sz="1800" dirty="0" err="1"/>
              <a:t>TillSlip</a:t>
            </a:r>
            <a:r>
              <a:rPr sz="1800" dirty="0"/>
              <a:t> is an advanced receipting technology that reads and interprets receipt data in real time. Based on a consumer’s purchases, brands and retailers can instantly target consumers with coupons, rewards, or contests that are printed directly onto the receipt. The augmented receipt can also be stored digital</a:t>
            </a:r>
            <a:r>
              <a:rPr lang="en-US" sz="1800" dirty="0"/>
              <a:t>l</a:t>
            </a:r>
            <a:r>
              <a:rPr sz="1800" dirty="0"/>
              <a:t>y to</a:t>
            </a:r>
            <a:endParaRPr lang="en-US" sz="1800" dirty="0"/>
          </a:p>
          <a:p>
            <a:r>
              <a:rPr sz="1800" dirty="0"/>
              <a:t>a customer’s personal account for financial records.</a:t>
            </a:r>
          </a:p>
        </p:txBody>
      </p:sp>
      <p:sp>
        <p:nvSpPr>
          <p:cNvPr id="71" name="Line"/>
          <p:cNvSpPr/>
          <p:nvPr/>
        </p:nvSpPr>
        <p:spPr>
          <a:xfrm>
            <a:off x="3374596" y="1917700"/>
            <a:ext cx="2394808" cy="0"/>
          </a:xfrm>
          <a:prstGeom prst="line">
            <a:avLst/>
          </a:prstGeom>
          <a:ln w="38100" cap="rnd">
            <a:solidFill>
              <a:srgbClr val="FFFFFF"/>
            </a:solidFill>
            <a:custDash>
              <a:ds d="100000" sp="200000"/>
            </a:custDash>
          </a:ln>
          <a:effectLst>
            <a:outerShdw blurRad="38100" dist="20000" dir="5400000" rotWithShape="0">
              <a:srgbClr val="000000">
                <a:alpha val="38000"/>
              </a:srgbClr>
            </a:outerShdw>
          </a:effectLst>
        </p:spPr>
        <p:txBody>
          <a:bodyPr lIns="45719" rIns="45719"/>
          <a:lstStyle/>
          <a:p>
            <a:endParaRPr/>
          </a:p>
        </p:txBody>
      </p:sp>
      <p:sp>
        <p:nvSpPr>
          <p:cNvPr id="72" name="Line"/>
          <p:cNvSpPr/>
          <p:nvPr/>
        </p:nvSpPr>
        <p:spPr>
          <a:xfrm>
            <a:off x="3374596" y="4318000"/>
            <a:ext cx="2394808" cy="0"/>
          </a:xfrm>
          <a:prstGeom prst="line">
            <a:avLst/>
          </a:prstGeom>
          <a:ln w="38100" cap="rnd">
            <a:solidFill>
              <a:srgbClr val="FFFFFF"/>
            </a:solidFill>
            <a:custDash>
              <a:ds d="100000" sp="200000"/>
            </a:custDash>
          </a:ln>
          <a:effectLst>
            <a:outerShdw blurRad="38100" dist="20000" dir="5400000" rotWithShape="0">
              <a:srgbClr val="000000">
                <a:alpha val="38000"/>
              </a:srgbClr>
            </a:outerShdw>
          </a:effectLst>
        </p:spPr>
        <p:txBody>
          <a:bodyPr lIns="45719" rIns="45719"/>
          <a:lstStyle/>
          <a:p>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74" name="SlideBG.jpg" descr="SlideBG.jpg"/>
          <p:cNvPicPr>
            <a:picLocks noChangeAspect="1"/>
          </p:cNvPicPr>
          <p:nvPr/>
        </p:nvPicPr>
        <p:blipFill>
          <a:blip r:embed="rId2">
            <a:extLst/>
          </a:blip>
          <a:stretch>
            <a:fillRect/>
          </a:stretch>
        </p:blipFill>
        <p:spPr>
          <a:xfrm>
            <a:off x="0" y="0"/>
            <a:ext cx="9144000" cy="6858000"/>
          </a:xfrm>
          <a:prstGeom prst="rect">
            <a:avLst/>
          </a:prstGeom>
          <a:ln w="12700">
            <a:miter lim="400000"/>
          </a:ln>
        </p:spPr>
      </p:pic>
      <p:sp>
        <p:nvSpPr>
          <p:cNvPr id="75" name="Key Highlights…"/>
          <p:cNvSpPr txBox="1">
            <a:spLocks noGrp="1"/>
          </p:cNvSpPr>
          <p:nvPr>
            <p:ph type="body" sz="half" idx="4294967295"/>
          </p:nvPr>
        </p:nvSpPr>
        <p:spPr>
          <a:xfrm>
            <a:off x="76200" y="689633"/>
            <a:ext cx="3998764" cy="4860268"/>
          </a:xfrm>
          <a:prstGeom prst="rect">
            <a:avLst/>
          </a:prstGeom>
        </p:spPr>
        <p:txBody>
          <a:bodyPr>
            <a:normAutofit lnSpcReduction="10000"/>
          </a:bodyPr>
          <a:lstStyle/>
          <a:p>
            <a:pPr algn="ctr">
              <a:lnSpc>
                <a:spcPct val="115000"/>
              </a:lnSpc>
              <a:buSzTx/>
              <a:buNone/>
              <a:defRPr sz="2000" cap="all">
                <a:solidFill>
                  <a:srgbClr val="FFFFFF"/>
                </a:solidFill>
                <a:latin typeface="Avenir Black"/>
                <a:ea typeface="Avenir Black"/>
                <a:cs typeface="Avenir Black"/>
                <a:sym typeface="Avenir Black"/>
              </a:defRPr>
            </a:pPr>
            <a:r>
              <a:rPr sz="2200" dirty="0"/>
              <a:t>Key Highlights</a:t>
            </a:r>
            <a:r>
              <a:rPr dirty="0"/>
              <a:t> </a:t>
            </a:r>
          </a:p>
          <a:p>
            <a:pPr marL="457200" indent="-330200">
              <a:lnSpc>
                <a:spcPct val="115000"/>
              </a:lnSpc>
              <a:buClr>
                <a:srgbClr val="FFFFFF"/>
              </a:buClr>
              <a:buSzPct val="163000"/>
              <a:buFont typeface="Helvetica"/>
              <a:buChar char="•"/>
              <a:defRPr sz="1600">
                <a:solidFill>
                  <a:srgbClr val="FFFFFF"/>
                </a:solidFill>
                <a:latin typeface="Avenir Book"/>
                <a:ea typeface="Avenir Book"/>
                <a:cs typeface="Avenir Book"/>
                <a:sym typeface="Avenir Book"/>
              </a:defRPr>
            </a:pPr>
            <a:endParaRPr lang="en-US" dirty="0"/>
          </a:p>
          <a:p>
            <a:pPr marL="457200" indent="-330200">
              <a:lnSpc>
                <a:spcPct val="115000"/>
              </a:lnSpc>
              <a:buClr>
                <a:srgbClr val="FFFFFF"/>
              </a:buClr>
              <a:buSzPct val="163000"/>
              <a:buFont typeface="Helvetica"/>
              <a:buChar char="•"/>
              <a:defRPr sz="1600">
                <a:solidFill>
                  <a:srgbClr val="FFFFFF"/>
                </a:solidFill>
                <a:latin typeface="Avenir Book"/>
                <a:ea typeface="Avenir Book"/>
                <a:cs typeface="Avenir Book"/>
                <a:sym typeface="Avenir Book"/>
              </a:defRPr>
            </a:pPr>
            <a:r>
              <a:rPr dirty="0"/>
              <a:t>Each </a:t>
            </a:r>
            <a:r>
              <a:rPr dirty="0" err="1"/>
              <a:t>TillSlip</a:t>
            </a:r>
            <a:r>
              <a:rPr dirty="0"/>
              <a:t> device is plug-and-play ready, allowing for implementation at any point-of-sale.</a:t>
            </a:r>
          </a:p>
          <a:p>
            <a:pPr marL="457200" indent="-330200">
              <a:lnSpc>
                <a:spcPct val="115000"/>
              </a:lnSpc>
              <a:buClr>
                <a:srgbClr val="FFFFFF"/>
              </a:buClr>
              <a:buSzPct val="163000"/>
              <a:buFont typeface="Helvetica"/>
              <a:buChar char="•"/>
              <a:defRPr sz="1600">
                <a:solidFill>
                  <a:srgbClr val="FFFFFF"/>
                </a:solidFill>
                <a:latin typeface="Avenir Book"/>
                <a:ea typeface="Avenir Book"/>
                <a:cs typeface="Avenir Book"/>
                <a:sym typeface="Avenir Book"/>
              </a:defRPr>
            </a:pPr>
            <a:r>
              <a:rPr dirty="0"/>
              <a:t>Brands and retailers can create hyper-targeted campaigns based on real time analytics for far less than</a:t>
            </a:r>
            <a:r>
              <a:rPr lang="en-US" dirty="0"/>
              <a:t> other forms of media, or</a:t>
            </a:r>
            <a:r>
              <a:rPr dirty="0"/>
              <a:t> advertising agencies would charge.</a:t>
            </a:r>
          </a:p>
          <a:p>
            <a:pPr marL="457200" indent="-330200">
              <a:lnSpc>
                <a:spcPct val="115000"/>
              </a:lnSpc>
              <a:buClr>
                <a:srgbClr val="FFFFFF"/>
              </a:buClr>
              <a:buSzPct val="163000"/>
              <a:buFont typeface="Helvetica"/>
              <a:buChar char="•"/>
              <a:defRPr sz="1600">
                <a:solidFill>
                  <a:srgbClr val="FFFFFF"/>
                </a:solidFill>
                <a:latin typeface="Avenir Book"/>
                <a:ea typeface="Avenir Book"/>
                <a:cs typeface="Avenir Book"/>
                <a:sym typeface="Avenir Book"/>
              </a:defRPr>
            </a:pPr>
            <a:r>
              <a:rPr dirty="0"/>
              <a:t>A trial conducted in partnership with SAB Miller showcased </a:t>
            </a:r>
            <a:r>
              <a:rPr dirty="0" err="1"/>
              <a:t>TillSlip</a:t>
            </a:r>
            <a:r>
              <a:rPr dirty="0"/>
              <a:t> ability to significantly increase sales and customer engagement.</a:t>
            </a:r>
          </a:p>
          <a:p>
            <a:pPr marL="457200" indent="-330200">
              <a:lnSpc>
                <a:spcPct val="115000"/>
              </a:lnSpc>
              <a:buClr>
                <a:srgbClr val="FFFFFF"/>
              </a:buClr>
              <a:buSzPct val="163000"/>
              <a:buFont typeface="Helvetica"/>
              <a:buChar char="•"/>
              <a:defRPr sz="1600">
                <a:solidFill>
                  <a:srgbClr val="FFFFFF"/>
                </a:solidFill>
                <a:latin typeface="Avenir Book"/>
                <a:ea typeface="Avenir Book"/>
                <a:cs typeface="Avenir Book"/>
                <a:sym typeface="Avenir Book"/>
              </a:defRPr>
            </a:pPr>
            <a:r>
              <a:rPr dirty="0"/>
              <a:t>The TillSlip device</a:t>
            </a:r>
            <a:r>
              <a:rPr lang="en-US" dirty="0"/>
              <a:t> and solution</a:t>
            </a:r>
            <a:r>
              <a:rPr dirty="0"/>
              <a:t> is patent-pending in South Africa</a:t>
            </a:r>
            <a:r>
              <a:rPr lang="en-US" dirty="0"/>
              <a:t> and PCT (154 Countries)</a:t>
            </a:r>
            <a:r>
              <a:rPr dirty="0"/>
              <a:t>.</a:t>
            </a:r>
          </a:p>
        </p:txBody>
      </p:sp>
      <p:pic>
        <p:nvPicPr>
          <p:cNvPr id="77" name="Line" descr="Line"/>
          <p:cNvPicPr>
            <a:picLocks/>
          </p:cNvPicPr>
          <p:nvPr/>
        </p:nvPicPr>
        <p:blipFill>
          <a:blip r:embed="rId3">
            <a:extLst/>
          </a:blip>
          <a:stretch>
            <a:fillRect/>
          </a:stretch>
        </p:blipFill>
        <p:spPr>
          <a:xfrm rot="5400000">
            <a:off x="1930112" y="3172771"/>
            <a:ext cx="5055176" cy="88900"/>
          </a:xfrm>
          <a:prstGeom prst="rect">
            <a:avLst/>
          </a:prstGeom>
          <a:effectLst>
            <a:outerShdw blurRad="38100" dist="20000" dir="5400000" rotWithShape="0">
              <a:srgbClr val="000000">
                <a:alpha val="38000"/>
              </a:srgbClr>
            </a:outerShdw>
          </a:effectLst>
        </p:spPr>
      </p:pic>
      <p:grpSp>
        <p:nvGrpSpPr>
          <p:cNvPr id="2" name="Group 1"/>
          <p:cNvGrpSpPr/>
          <p:nvPr/>
        </p:nvGrpSpPr>
        <p:grpSpPr>
          <a:xfrm>
            <a:off x="4671293" y="772313"/>
            <a:ext cx="4303564" cy="4694907"/>
            <a:chOff x="4840436" y="654916"/>
            <a:chExt cx="4303565" cy="4694907"/>
          </a:xfrm>
        </p:grpSpPr>
        <p:sp>
          <p:nvSpPr>
            <p:cNvPr id="76" name="Industry…"/>
            <p:cNvSpPr txBox="1"/>
            <p:nvPr/>
          </p:nvSpPr>
          <p:spPr>
            <a:xfrm>
              <a:off x="6032501" y="654916"/>
              <a:ext cx="3111500" cy="4694907"/>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pPr>
                <a:lnSpc>
                  <a:spcPct val="115000"/>
                </a:lnSpc>
                <a:buClr>
                  <a:srgbClr val="000000"/>
                </a:buClr>
                <a:defRPr sz="2200" cap="all">
                  <a:solidFill>
                    <a:srgbClr val="FFFFFF"/>
                  </a:solidFill>
                  <a:latin typeface="Avenir Black"/>
                  <a:ea typeface="Avenir Black"/>
                  <a:cs typeface="Avenir Black"/>
                  <a:sym typeface="Avenir Black"/>
                </a:defRPr>
              </a:pPr>
              <a:r>
                <a:rPr dirty="0"/>
                <a:t>Industry </a:t>
              </a:r>
            </a:p>
            <a:p>
              <a:pPr>
                <a:lnSpc>
                  <a:spcPct val="115000"/>
                </a:lnSpc>
                <a:buClr>
                  <a:srgbClr val="000000"/>
                </a:buClr>
                <a:defRPr sz="2200">
                  <a:solidFill>
                    <a:srgbClr val="FFFFFF"/>
                  </a:solidFill>
                  <a:latin typeface="Avenir Light"/>
                  <a:ea typeface="Avenir Light"/>
                  <a:cs typeface="Avenir Light"/>
                  <a:sym typeface="Avenir Light"/>
                </a:defRPr>
              </a:pPr>
              <a:r>
                <a:rPr dirty="0"/>
                <a:t>Retail Advertising/</a:t>
              </a:r>
            </a:p>
            <a:p>
              <a:pPr>
                <a:lnSpc>
                  <a:spcPct val="115000"/>
                </a:lnSpc>
                <a:buClr>
                  <a:srgbClr val="000000"/>
                </a:buClr>
                <a:defRPr sz="2200">
                  <a:solidFill>
                    <a:srgbClr val="FFFFFF"/>
                  </a:solidFill>
                  <a:latin typeface="Avenir Light"/>
                  <a:ea typeface="Avenir Light"/>
                  <a:cs typeface="Avenir Light"/>
                  <a:sym typeface="Avenir Light"/>
                </a:defRPr>
              </a:pPr>
              <a:r>
                <a:rPr dirty="0"/>
                <a:t>Marketing</a:t>
              </a:r>
              <a:r>
                <a:rPr lang="en-US" dirty="0"/>
                <a:t> / Research &amp; Big Data</a:t>
              </a:r>
              <a:endParaRPr dirty="0"/>
            </a:p>
            <a:p>
              <a:pPr>
                <a:lnSpc>
                  <a:spcPct val="115000"/>
                </a:lnSpc>
                <a:buClr>
                  <a:srgbClr val="000000"/>
                </a:buClr>
                <a:defRPr sz="2200">
                  <a:solidFill>
                    <a:srgbClr val="FFFFFF"/>
                  </a:solidFill>
                  <a:latin typeface="Avenir Heavy"/>
                  <a:ea typeface="Avenir Heavy"/>
                  <a:cs typeface="Avenir Heavy"/>
                  <a:sym typeface="Avenir Heavy"/>
                </a:defRPr>
              </a:pPr>
              <a:endParaRPr dirty="0"/>
            </a:p>
            <a:p>
              <a:pPr>
                <a:lnSpc>
                  <a:spcPct val="115000"/>
                </a:lnSpc>
                <a:buClr>
                  <a:srgbClr val="000000"/>
                </a:buClr>
                <a:defRPr sz="2200">
                  <a:solidFill>
                    <a:srgbClr val="FFFFFF"/>
                  </a:solidFill>
                  <a:latin typeface="Avenir Black"/>
                  <a:ea typeface="Avenir Black"/>
                  <a:cs typeface="Avenir Black"/>
                  <a:sym typeface="Avenir Black"/>
                </a:defRPr>
              </a:pPr>
              <a:r>
                <a:rPr cap="all" dirty="0"/>
                <a:t>Market Size</a:t>
              </a:r>
            </a:p>
            <a:p>
              <a:pPr>
                <a:lnSpc>
                  <a:spcPct val="115000"/>
                </a:lnSpc>
                <a:buClr>
                  <a:srgbClr val="000000"/>
                </a:buClr>
                <a:defRPr sz="2200">
                  <a:solidFill>
                    <a:srgbClr val="FFFFFF"/>
                  </a:solidFill>
                  <a:latin typeface="Avenir Heavy"/>
                  <a:ea typeface="Avenir Heavy"/>
                  <a:cs typeface="Avenir Heavy"/>
                  <a:sym typeface="Avenir Heavy"/>
                </a:defRPr>
              </a:pPr>
              <a:r>
                <a:rPr lang="en-US" dirty="0">
                  <a:latin typeface="Avenir Light"/>
                  <a:ea typeface="Avenir Light"/>
                  <a:cs typeface="Avenir Light"/>
                  <a:sym typeface="Avenir Light"/>
                </a:rPr>
                <a:t>Multi-Billion Potential</a:t>
              </a:r>
              <a:endParaRPr dirty="0">
                <a:latin typeface="Avenir Light"/>
                <a:ea typeface="Avenir Light"/>
                <a:cs typeface="Avenir Light"/>
                <a:sym typeface="Avenir Light"/>
              </a:endParaRPr>
            </a:p>
            <a:p>
              <a:pPr>
                <a:lnSpc>
                  <a:spcPct val="115000"/>
                </a:lnSpc>
                <a:buClr>
                  <a:srgbClr val="000000"/>
                </a:buClr>
                <a:defRPr sz="2200">
                  <a:solidFill>
                    <a:srgbClr val="FFFFFF"/>
                  </a:solidFill>
                  <a:latin typeface="Avenir Heavy"/>
                  <a:ea typeface="Avenir Heavy"/>
                  <a:cs typeface="Avenir Heavy"/>
                  <a:sym typeface="Avenir Heavy"/>
                </a:defRPr>
              </a:pPr>
              <a:endParaRPr dirty="0">
                <a:latin typeface="Avenir Light"/>
                <a:ea typeface="Avenir Light"/>
                <a:cs typeface="Avenir Light"/>
                <a:sym typeface="Avenir Light"/>
              </a:endParaRPr>
            </a:p>
            <a:p>
              <a:pPr>
                <a:lnSpc>
                  <a:spcPct val="115000"/>
                </a:lnSpc>
                <a:buClr>
                  <a:srgbClr val="000000"/>
                </a:buClr>
                <a:defRPr sz="2200">
                  <a:solidFill>
                    <a:srgbClr val="FFFFFF"/>
                  </a:solidFill>
                  <a:latin typeface="Avenir Heavy"/>
                  <a:ea typeface="Avenir Heavy"/>
                  <a:cs typeface="Avenir Heavy"/>
                  <a:sym typeface="Avenir Heavy"/>
                </a:defRPr>
              </a:pPr>
              <a:endParaRPr lang="en-US" cap="all" dirty="0">
                <a:latin typeface="Avenir Black"/>
                <a:ea typeface="Avenir Black"/>
                <a:cs typeface="Avenir Black"/>
                <a:sym typeface="Avenir Black"/>
              </a:endParaRPr>
            </a:p>
            <a:p>
              <a:pPr>
                <a:lnSpc>
                  <a:spcPct val="115000"/>
                </a:lnSpc>
                <a:buClr>
                  <a:srgbClr val="000000"/>
                </a:buClr>
                <a:defRPr sz="2200">
                  <a:solidFill>
                    <a:srgbClr val="FFFFFF"/>
                  </a:solidFill>
                  <a:latin typeface="Avenir Heavy"/>
                  <a:ea typeface="Avenir Heavy"/>
                  <a:cs typeface="Avenir Heavy"/>
                  <a:sym typeface="Avenir Heavy"/>
                </a:defRPr>
              </a:pPr>
              <a:r>
                <a:rPr cap="all" dirty="0">
                  <a:latin typeface="Avenir Black"/>
                  <a:ea typeface="Avenir Black"/>
                  <a:cs typeface="Avenir Black"/>
                  <a:sym typeface="Avenir Black"/>
                </a:rPr>
                <a:t>Target Customer</a:t>
              </a:r>
              <a:r>
                <a:rPr dirty="0"/>
                <a:t> </a:t>
              </a:r>
            </a:p>
            <a:p>
              <a:pPr>
                <a:lnSpc>
                  <a:spcPct val="115000"/>
                </a:lnSpc>
                <a:buClr>
                  <a:srgbClr val="000000"/>
                </a:buClr>
                <a:defRPr sz="2200">
                  <a:solidFill>
                    <a:srgbClr val="FFFFFF"/>
                  </a:solidFill>
                  <a:latin typeface="Avenir Light"/>
                  <a:ea typeface="Avenir Light"/>
                  <a:cs typeface="Avenir Light"/>
                  <a:sym typeface="Avenir Light"/>
                </a:defRPr>
              </a:pPr>
              <a:r>
                <a:rPr dirty="0"/>
                <a:t>Retailers; Brands</a:t>
              </a:r>
            </a:p>
          </p:txBody>
        </p:sp>
        <p:sp>
          <p:nvSpPr>
            <p:cNvPr id="78" name="Line Graph"/>
            <p:cNvSpPr/>
            <p:nvPr/>
          </p:nvSpPr>
          <p:spPr>
            <a:xfrm>
              <a:off x="5005536" y="1093043"/>
              <a:ext cx="711120" cy="709235"/>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163" y="20628"/>
                  </a:lnTo>
                  <a:cubicBezTo>
                    <a:pt x="1056" y="20628"/>
                    <a:pt x="970" y="20539"/>
                    <a:pt x="970" y="20432"/>
                  </a:cubicBezTo>
                  <a:lnTo>
                    <a:pt x="970" y="194"/>
                  </a:lnTo>
                  <a:cubicBezTo>
                    <a:pt x="970" y="87"/>
                    <a:pt x="883" y="0"/>
                    <a:pt x="776" y="0"/>
                  </a:cubicBezTo>
                  <a:lnTo>
                    <a:pt x="194" y="0"/>
                  </a:lnTo>
                  <a:close/>
                  <a:moveTo>
                    <a:pt x="19991" y="7364"/>
                  </a:moveTo>
                  <a:lnTo>
                    <a:pt x="17165" y="8228"/>
                  </a:lnTo>
                  <a:lnTo>
                    <a:pt x="17811" y="8832"/>
                  </a:lnTo>
                  <a:lnTo>
                    <a:pt x="13288" y="13689"/>
                  </a:lnTo>
                  <a:lnTo>
                    <a:pt x="10021" y="10341"/>
                  </a:lnTo>
                  <a:lnTo>
                    <a:pt x="2932" y="17951"/>
                  </a:lnTo>
                  <a:lnTo>
                    <a:pt x="3799" y="18763"/>
                  </a:lnTo>
                  <a:lnTo>
                    <a:pt x="10041" y="12061"/>
                  </a:lnTo>
                  <a:lnTo>
                    <a:pt x="13327" y="15430"/>
                  </a:lnTo>
                  <a:lnTo>
                    <a:pt x="13766" y="14916"/>
                  </a:lnTo>
                  <a:lnTo>
                    <a:pt x="18678" y="9644"/>
                  </a:lnTo>
                  <a:lnTo>
                    <a:pt x="19324" y="10250"/>
                  </a:lnTo>
                  <a:lnTo>
                    <a:pt x="19991" y="7364"/>
                  </a:lnTo>
                  <a:close/>
                </a:path>
              </a:pathLst>
            </a:custGeom>
            <a:solidFill>
              <a:srgbClr val="FFFFFF"/>
            </a:solidFill>
            <a:ln w="12700">
              <a:miter lim="400000"/>
            </a:ln>
          </p:spPr>
          <p:txBody>
            <a:bodyPr lIns="45719" rIns="45719" anchor="ctr"/>
            <a:lstStyle/>
            <a:p>
              <a:pPr>
                <a:defRPr>
                  <a:solidFill>
                    <a:srgbClr val="FFFFFF"/>
                  </a:solidFill>
                </a:defRPr>
              </a:pPr>
              <a:endParaRPr/>
            </a:p>
          </p:txBody>
        </p:sp>
        <p:sp>
          <p:nvSpPr>
            <p:cNvPr id="79" name="Archery"/>
            <p:cNvSpPr/>
            <p:nvPr/>
          </p:nvSpPr>
          <p:spPr>
            <a:xfrm>
              <a:off x="4894358" y="4038599"/>
              <a:ext cx="933476" cy="93347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0800" y="1252"/>
                  </a:moveTo>
                  <a:cubicBezTo>
                    <a:pt x="16065" y="1252"/>
                    <a:pt x="20348" y="5536"/>
                    <a:pt x="20348" y="10800"/>
                  </a:cubicBezTo>
                  <a:cubicBezTo>
                    <a:pt x="20348" y="16065"/>
                    <a:pt x="16064" y="20348"/>
                    <a:pt x="10800" y="20348"/>
                  </a:cubicBezTo>
                  <a:cubicBezTo>
                    <a:pt x="5536" y="20348"/>
                    <a:pt x="1252" y="16065"/>
                    <a:pt x="1252" y="10800"/>
                  </a:cubicBezTo>
                  <a:cubicBezTo>
                    <a:pt x="1252" y="5536"/>
                    <a:pt x="5535" y="1252"/>
                    <a:pt x="10800" y="1252"/>
                  </a:cubicBezTo>
                  <a:close/>
                  <a:moveTo>
                    <a:pt x="10800" y="1520"/>
                  </a:moveTo>
                  <a:cubicBezTo>
                    <a:pt x="5684" y="1520"/>
                    <a:pt x="1520" y="5684"/>
                    <a:pt x="1520" y="10800"/>
                  </a:cubicBezTo>
                  <a:cubicBezTo>
                    <a:pt x="1520" y="15916"/>
                    <a:pt x="5684" y="20080"/>
                    <a:pt x="10800" y="20080"/>
                  </a:cubicBezTo>
                  <a:cubicBezTo>
                    <a:pt x="15916" y="20080"/>
                    <a:pt x="20078" y="15916"/>
                    <a:pt x="20078" y="10800"/>
                  </a:cubicBezTo>
                  <a:cubicBezTo>
                    <a:pt x="20078" y="5684"/>
                    <a:pt x="15916" y="1520"/>
                    <a:pt x="10800" y="1520"/>
                  </a:cubicBezTo>
                  <a:close/>
                  <a:moveTo>
                    <a:pt x="10800" y="2810"/>
                  </a:moveTo>
                  <a:cubicBezTo>
                    <a:pt x="15213" y="2810"/>
                    <a:pt x="18789" y="6387"/>
                    <a:pt x="18789" y="10800"/>
                  </a:cubicBezTo>
                  <a:cubicBezTo>
                    <a:pt x="18789" y="15213"/>
                    <a:pt x="15213" y="18790"/>
                    <a:pt x="10800" y="18790"/>
                  </a:cubicBezTo>
                  <a:cubicBezTo>
                    <a:pt x="6387" y="18790"/>
                    <a:pt x="2810" y="15213"/>
                    <a:pt x="2810" y="10800"/>
                  </a:cubicBezTo>
                  <a:cubicBezTo>
                    <a:pt x="2810" y="6387"/>
                    <a:pt x="6387" y="2810"/>
                    <a:pt x="10800" y="2810"/>
                  </a:cubicBezTo>
                  <a:close/>
                  <a:moveTo>
                    <a:pt x="10800" y="4855"/>
                  </a:moveTo>
                  <a:cubicBezTo>
                    <a:pt x="7517" y="4855"/>
                    <a:pt x="4855" y="7517"/>
                    <a:pt x="4855" y="10800"/>
                  </a:cubicBezTo>
                  <a:cubicBezTo>
                    <a:pt x="4855" y="14083"/>
                    <a:pt x="7517" y="16745"/>
                    <a:pt x="10800" y="16745"/>
                  </a:cubicBezTo>
                  <a:cubicBezTo>
                    <a:pt x="14083" y="16745"/>
                    <a:pt x="16743" y="14083"/>
                    <a:pt x="16743" y="10800"/>
                  </a:cubicBezTo>
                  <a:cubicBezTo>
                    <a:pt x="16743" y="7517"/>
                    <a:pt x="14083" y="4855"/>
                    <a:pt x="10800" y="4855"/>
                  </a:cubicBezTo>
                  <a:close/>
                  <a:moveTo>
                    <a:pt x="10800" y="6664"/>
                  </a:moveTo>
                  <a:cubicBezTo>
                    <a:pt x="13085" y="6664"/>
                    <a:pt x="14936" y="8515"/>
                    <a:pt x="14936" y="10800"/>
                  </a:cubicBezTo>
                  <a:cubicBezTo>
                    <a:pt x="14936" y="13085"/>
                    <a:pt x="13085" y="14936"/>
                    <a:pt x="10800" y="14936"/>
                  </a:cubicBezTo>
                  <a:cubicBezTo>
                    <a:pt x="8515" y="14936"/>
                    <a:pt x="6662" y="13085"/>
                    <a:pt x="6662" y="10800"/>
                  </a:cubicBezTo>
                  <a:cubicBezTo>
                    <a:pt x="6662" y="8515"/>
                    <a:pt x="8515" y="6664"/>
                    <a:pt x="10800" y="6664"/>
                  </a:cubicBezTo>
                  <a:close/>
                  <a:moveTo>
                    <a:pt x="10800" y="8755"/>
                  </a:moveTo>
                  <a:cubicBezTo>
                    <a:pt x="10276" y="8755"/>
                    <a:pt x="9752" y="8954"/>
                    <a:pt x="9352" y="9354"/>
                  </a:cubicBezTo>
                  <a:cubicBezTo>
                    <a:pt x="8553" y="10153"/>
                    <a:pt x="8553" y="11447"/>
                    <a:pt x="9352" y="12246"/>
                  </a:cubicBezTo>
                  <a:cubicBezTo>
                    <a:pt x="10151" y="13045"/>
                    <a:pt x="11447" y="13045"/>
                    <a:pt x="12246" y="12246"/>
                  </a:cubicBezTo>
                  <a:cubicBezTo>
                    <a:pt x="13045" y="11447"/>
                    <a:pt x="13045" y="10153"/>
                    <a:pt x="12246" y="9354"/>
                  </a:cubicBezTo>
                  <a:cubicBezTo>
                    <a:pt x="11847" y="8954"/>
                    <a:pt x="11324" y="8755"/>
                    <a:pt x="10800" y="8755"/>
                  </a:cubicBezTo>
                  <a:close/>
                </a:path>
              </a:pathLst>
            </a:custGeom>
            <a:solidFill>
              <a:srgbClr val="FFFFFF"/>
            </a:solidFill>
            <a:ln w="12700">
              <a:miter lim="400000"/>
            </a:ln>
          </p:spPr>
          <p:txBody>
            <a:bodyPr lIns="45719" rIns="45719" anchor="ctr"/>
            <a:lstStyle/>
            <a:p>
              <a:endParaRPr/>
            </a:p>
          </p:txBody>
        </p:sp>
        <p:pic>
          <p:nvPicPr>
            <p:cNvPr id="80" name="Image" descr="Image"/>
            <p:cNvPicPr>
              <a:picLocks noChangeAspect="1"/>
            </p:cNvPicPr>
            <p:nvPr/>
          </p:nvPicPr>
          <p:blipFill>
            <a:blip r:embed="rId4">
              <a:extLst/>
            </a:blip>
            <a:stretch>
              <a:fillRect/>
            </a:stretch>
          </p:blipFill>
          <p:spPr>
            <a:xfrm>
              <a:off x="4840436" y="2514600"/>
              <a:ext cx="998013" cy="1041400"/>
            </a:xfrm>
            <a:prstGeom prst="rect">
              <a:avLst/>
            </a:prstGeom>
            <a:ln w="12700">
              <a:miter lim="400000"/>
            </a:ln>
          </p:spPr>
        </p:pic>
      </p:gr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p:cNvSpPr/>
          <p:nvPr/>
        </p:nvSpPr>
        <p:spPr>
          <a:xfrm>
            <a:off x="0" y="0"/>
            <a:ext cx="9144000" cy="6930058"/>
          </a:xfrm>
          <a:prstGeom prst="rect">
            <a:avLst/>
          </a:prstGeom>
          <a:solidFill>
            <a:srgbClr val="000000"/>
          </a:solidFill>
          <a:ln w="12700">
            <a:miter lim="400000"/>
          </a:ln>
        </p:spPr>
        <p:txBody>
          <a:bodyPr lIns="45719" rIns="45719" anchor="ctr"/>
          <a:lstStyle/>
          <a:p>
            <a:endParaRPr/>
          </a:p>
        </p:txBody>
      </p:sp>
      <p:pic>
        <p:nvPicPr>
          <p:cNvPr id="83" name="EntryFatigue.jpg" descr="EntryFatigue.jpg"/>
          <p:cNvPicPr>
            <a:picLocks noChangeAspect="1"/>
          </p:cNvPicPr>
          <p:nvPr/>
        </p:nvPicPr>
        <p:blipFill>
          <a:blip r:embed="rId2">
            <a:extLst/>
          </a:blip>
          <a:stretch>
            <a:fillRect/>
          </a:stretch>
        </p:blipFill>
        <p:spPr>
          <a:xfrm>
            <a:off x="2370603" y="1815230"/>
            <a:ext cx="6773397" cy="5080048"/>
          </a:xfrm>
          <a:prstGeom prst="rect">
            <a:avLst/>
          </a:prstGeom>
          <a:ln w="12700">
            <a:miter lim="400000"/>
          </a:ln>
        </p:spPr>
      </p:pic>
      <p:sp>
        <p:nvSpPr>
          <p:cNvPr id="84" name="Shape 53"/>
          <p:cNvSpPr txBox="1">
            <a:spLocks noGrp="1"/>
          </p:cNvSpPr>
          <p:nvPr>
            <p:ph type="body" idx="1"/>
          </p:nvPr>
        </p:nvSpPr>
        <p:spPr>
          <a:xfrm>
            <a:off x="309636" y="284227"/>
            <a:ext cx="7041490" cy="3786800"/>
          </a:xfrm>
          <a:prstGeom prst="rect">
            <a:avLst/>
          </a:prstGeom>
        </p:spPr>
        <p:txBody>
          <a:bodyPr/>
          <a:lstStyle/>
          <a:p>
            <a:pPr>
              <a:lnSpc>
                <a:spcPct val="115000"/>
              </a:lnSpc>
              <a:buSzTx/>
              <a:buNone/>
              <a:defRPr sz="1600">
                <a:solidFill>
                  <a:srgbClr val="FFFFFF"/>
                </a:solidFill>
                <a:latin typeface="Avenir Book"/>
                <a:ea typeface="Avenir Book"/>
                <a:cs typeface="Avenir Book"/>
                <a:sym typeface="Avenir Book"/>
              </a:defRPr>
            </a:pPr>
            <a:r>
              <a:rPr dirty="0"/>
              <a:t>Marketing in today’s digital world is harder than ever. Push emails are deleted before opening, mass campaigns are completely ignored, and display ads have less than 6 seconds to catch someone’s attention.</a:t>
            </a:r>
          </a:p>
          <a:p>
            <a:pPr>
              <a:lnSpc>
                <a:spcPct val="115000"/>
              </a:lnSpc>
              <a:buSzTx/>
              <a:buNone/>
              <a:defRPr>
                <a:solidFill>
                  <a:srgbClr val="FFFFFF"/>
                </a:solidFill>
                <a:latin typeface="Avenir Book"/>
                <a:ea typeface="Avenir Book"/>
                <a:cs typeface="Avenir Book"/>
                <a:sym typeface="Avenir Book"/>
              </a:defRPr>
            </a:pPr>
            <a:endParaRPr sz="1600" dirty="0"/>
          </a:p>
          <a:p>
            <a:pPr>
              <a:lnSpc>
                <a:spcPct val="115000"/>
              </a:lnSpc>
              <a:buSzTx/>
              <a:buNone/>
              <a:defRPr sz="1600">
                <a:solidFill>
                  <a:srgbClr val="FFFFFF"/>
                </a:solidFill>
                <a:latin typeface="Avenir Heavy"/>
                <a:ea typeface="Avenir Heavy"/>
                <a:cs typeface="Avenir Heavy"/>
                <a:sym typeface="Avenir Heavy"/>
              </a:defRPr>
            </a:pPr>
            <a:r>
              <a:rPr dirty="0"/>
              <a:t>Consumers want to feel understood. They only want ads for the things they’ll use.</a:t>
            </a:r>
          </a:p>
          <a:p>
            <a:pPr>
              <a:lnSpc>
                <a:spcPct val="115000"/>
              </a:lnSpc>
              <a:buSzTx/>
              <a:buNone/>
              <a:defRPr>
                <a:solidFill>
                  <a:srgbClr val="FFFFFF"/>
                </a:solidFill>
                <a:latin typeface="Avenir Book"/>
                <a:ea typeface="Avenir Book"/>
                <a:cs typeface="Avenir Book"/>
                <a:sym typeface="Avenir Book"/>
              </a:defRPr>
            </a:pPr>
            <a:endParaRPr sz="1600" dirty="0"/>
          </a:p>
          <a:p>
            <a:pPr>
              <a:lnSpc>
                <a:spcPct val="115000"/>
              </a:lnSpc>
              <a:buSzTx/>
              <a:buNone/>
              <a:defRPr sz="1600">
                <a:solidFill>
                  <a:srgbClr val="FFFFFF"/>
                </a:solidFill>
                <a:latin typeface="Avenir Book"/>
                <a:ea typeface="Avenir Book"/>
                <a:cs typeface="Avenir Book"/>
                <a:sym typeface="Avenir Book"/>
              </a:defRPr>
            </a:pPr>
            <a:r>
              <a:rPr dirty="0"/>
              <a:t>Data analytics has become the golden tool to better understanding consumers. Digital activities such as search habits, purchase history, and social media all help brands and retailers to target specific groups and create a customized retail experience.</a:t>
            </a:r>
          </a:p>
        </p:txBody>
      </p:sp>
      <p:sp>
        <p:nvSpPr>
          <p:cNvPr id="85" name="Shape 53"/>
          <p:cNvSpPr txBox="1"/>
          <p:nvPr/>
        </p:nvSpPr>
        <p:spPr>
          <a:xfrm>
            <a:off x="309636" y="4111161"/>
            <a:ext cx="3487458" cy="1440375"/>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nSpc>
                <a:spcPct val="115000"/>
              </a:lnSpc>
              <a:buClr>
                <a:srgbClr val="000000"/>
              </a:buClr>
              <a:defRPr sz="1600">
                <a:solidFill>
                  <a:srgbClr val="FFFFFF"/>
                </a:solidFill>
                <a:latin typeface="Avenir Book"/>
                <a:ea typeface="Avenir Book"/>
                <a:cs typeface="Avenir Book"/>
                <a:sym typeface="Avenir Book"/>
              </a:defRPr>
            </a:lvl1pPr>
          </a:lstStyle>
          <a:p>
            <a:r>
              <a:rPr dirty="0"/>
              <a:t>What if the same data could be collected from traditional brick and mortar point-of-sale?</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1E1E1"/>
            </a:gs>
            <a:gs pos="35000">
              <a:srgbClr val="FFFFFF"/>
            </a:gs>
            <a:gs pos="100000">
              <a:srgbClr val="FFFFFF"/>
            </a:gs>
          </a:gsLst>
          <a:lin ang="16200000" scaled="0"/>
        </a:gradFill>
        <a:effectLst/>
      </p:bgPr>
    </p:bg>
    <p:spTree>
      <p:nvGrpSpPr>
        <p:cNvPr id="1" name=""/>
        <p:cNvGrpSpPr/>
        <p:nvPr/>
      </p:nvGrpSpPr>
      <p:grpSpPr>
        <a:xfrm>
          <a:off x="0" y="0"/>
          <a:ext cx="0" cy="0"/>
          <a:chOff x="0" y="0"/>
          <a:chExt cx="0" cy="0"/>
        </a:xfrm>
      </p:grpSpPr>
      <p:sp>
        <p:nvSpPr>
          <p:cNvPr id="87" name="Shape 47"/>
          <p:cNvSpPr txBox="1"/>
          <p:nvPr/>
        </p:nvSpPr>
        <p:spPr>
          <a:xfrm>
            <a:off x="742958" y="559208"/>
            <a:ext cx="7658084" cy="811984"/>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gn="ctr">
              <a:defRPr sz="3600" cap="all">
                <a:solidFill>
                  <a:srgbClr val="535353"/>
                </a:solidFill>
                <a:latin typeface="Avenir Black"/>
                <a:ea typeface="Avenir Black"/>
                <a:cs typeface="Avenir Black"/>
                <a:sym typeface="Avenir Black"/>
              </a:defRPr>
            </a:lvl1pPr>
          </a:lstStyle>
          <a:p>
            <a:r>
              <a:rPr dirty="0"/>
              <a:t>EVERYTHING IS ON THE RECEIPT</a:t>
            </a:r>
          </a:p>
        </p:txBody>
      </p:sp>
      <p:pic>
        <p:nvPicPr>
          <p:cNvPr id="88" name="28ef8e_16809762754c44daa64c0494cdd3eb14.png" descr="28ef8e_16809762754c44daa64c0494cdd3eb14.png"/>
          <p:cNvPicPr>
            <a:picLocks noChangeAspect="1"/>
          </p:cNvPicPr>
          <p:nvPr/>
        </p:nvPicPr>
        <p:blipFill>
          <a:blip r:embed="rId2">
            <a:extLst/>
          </a:blip>
          <a:stretch>
            <a:fillRect/>
          </a:stretch>
        </p:blipFill>
        <p:spPr>
          <a:xfrm>
            <a:off x="2721760" y="2022817"/>
            <a:ext cx="3700480" cy="2812366"/>
          </a:xfrm>
          <a:prstGeom prst="rect">
            <a:avLst/>
          </a:prstGeom>
          <a:ln w="12700">
            <a:miter lim="400000"/>
          </a:ln>
        </p:spPr>
      </p:pic>
      <p:grpSp>
        <p:nvGrpSpPr>
          <p:cNvPr id="2" name="Group 1"/>
          <p:cNvGrpSpPr/>
          <p:nvPr/>
        </p:nvGrpSpPr>
        <p:grpSpPr>
          <a:xfrm>
            <a:off x="6296719" y="1625790"/>
            <a:ext cx="2591595" cy="4815004"/>
            <a:chOff x="6296719" y="1625790"/>
            <a:chExt cx="2591595" cy="4815004"/>
          </a:xfrm>
        </p:grpSpPr>
        <p:sp>
          <p:nvSpPr>
            <p:cNvPr id="89" name="TillSlip is an advanced receipting technology…"/>
            <p:cNvSpPr txBox="1"/>
            <p:nvPr/>
          </p:nvSpPr>
          <p:spPr>
            <a:xfrm>
              <a:off x="6296719" y="1625790"/>
              <a:ext cx="2591595" cy="4815004"/>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pPr algn="r">
                <a:lnSpc>
                  <a:spcPct val="115000"/>
                </a:lnSpc>
                <a:buClr>
                  <a:srgbClr val="000000"/>
                </a:buClr>
                <a:defRPr sz="1700">
                  <a:latin typeface="Avenir Heavy"/>
                  <a:ea typeface="Avenir Heavy"/>
                  <a:cs typeface="Avenir Heavy"/>
                  <a:sym typeface="Avenir Heavy"/>
                </a:defRPr>
              </a:pPr>
              <a:r>
                <a:rPr dirty="0" err="1">
                  <a:latin typeface="Avenir Black"/>
                  <a:ea typeface="Avenir Black"/>
                  <a:cs typeface="Avenir Black"/>
                  <a:sym typeface="Avenir Black"/>
                </a:rPr>
                <a:t>TillSlip</a:t>
              </a:r>
              <a:r>
                <a:rPr dirty="0">
                  <a:latin typeface="Avenir Black"/>
                  <a:ea typeface="Avenir Black"/>
                  <a:cs typeface="Avenir Black"/>
                  <a:sym typeface="Avenir Black"/>
                </a:rPr>
                <a:t> is an advanced receipting technology</a:t>
              </a:r>
            </a:p>
            <a:p>
              <a:pPr algn="r">
                <a:lnSpc>
                  <a:spcPct val="115000"/>
                </a:lnSpc>
                <a:buClr>
                  <a:srgbClr val="000000"/>
                </a:buClr>
                <a:defRPr sz="1700">
                  <a:latin typeface="Avenir Heavy"/>
                  <a:ea typeface="Avenir Heavy"/>
                  <a:cs typeface="Avenir Heavy"/>
                  <a:sym typeface="Avenir Heavy"/>
                </a:defRPr>
              </a:pPr>
              <a:endParaRPr dirty="0">
                <a:latin typeface="Avenir Black"/>
                <a:ea typeface="Avenir Black"/>
                <a:cs typeface="Avenir Black"/>
                <a:sym typeface="Avenir Black"/>
              </a:endParaRPr>
            </a:p>
            <a:p>
              <a:pPr algn="r">
                <a:lnSpc>
                  <a:spcPct val="115000"/>
                </a:lnSpc>
                <a:buClr>
                  <a:srgbClr val="000000"/>
                </a:buClr>
                <a:defRPr sz="1700">
                  <a:latin typeface="Avenir Heavy"/>
                  <a:ea typeface="Avenir Heavy"/>
                  <a:cs typeface="Avenir Heavy"/>
                  <a:sym typeface="Avenir Heavy"/>
                </a:defRPr>
              </a:pPr>
              <a:r>
                <a:rPr dirty="0">
                  <a:latin typeface="Avenir Book"/>
                  <a:ea typeface="Avenir Book"/>
                  <a:cs typeface="Avenir Book"/>
                  <a:sym typeface="Avenir Book"/>
                </a:rPr>
                <a:t> that provides brands and retailers with </a:t>
              </a:r>
              <a:r>
                <a:rPr b="1" dirty="0">
                  <a:latin typeface="Avenir Book Oblique"/>
                  <a:ea typeface="Avenir Book Oblique"/>
                  <a:cs typeface="Avenir Book Oblique"/>
                  <a:sym typeface="Avenir Book Oblique"/>
                </a:rPr>
                <a:t>comprehensive data analytics</a:t>
              </a:r>
              <a:r>
                <a:rPr dirty="0">
                  <a:latin typeface="Avenir Book"/>
                  <a:ea typeface="Avenir Book"/>
                  <a:cs typeface="Avenir Book"/>
                  <a:sym typeface="Avenir Book"/>
                </a:rPr>
                <a:t> and targeting power, while also providing consumers with only the promotions and ads that are </a:t>
              </a:r>
              <a:r>
                <a:rPr b="1" dirty="0">
                  <a:latin typeface="Avenir Book Oblique"/>
                  <a:ea typeface="Avenir Book Oblique"/>
                  <a:cs typeface="Avenir Book Oblique"/>
                  <a:sym typeface="Avenir Book Oblique"/>
                </a:rPr>
                <a:t>relevant</a:t>
              </a:r>
              <a:r>
                <a:rPr dirty="0">
                  <a:latin typeface="Avenir Book Oblique"/>
                  <a:ea typeface="Avenir Book Oblique"/>
                  <a:cs typeface="Avenir Book Oblique"/>
                  <a:sym typeface="Avenir Book Oblique"/>
                </a:rPr>
                <a:t> </a:t>
              </a:r>
              <a:r>
                <a:rPr dirty="0">
                  <a:latin typeface="Avenir Book"/>
                  <a:ea typeface="Avenir Book"/>
                  <a:cs typeface="Avenir Book"/>
                  <a:sym typeface="Avenir Book"/>
                </a:rPr>
                <a:t>to them.</a:t>
              </a:r>
            </a:p>
          </p:txBody>
        </p:sp>
        <p:sp>
          <p:nvSpPr>
            <p:cNvPr id="90" name="Line"/>
            <p:cNvSpPr/>
            <p:nvPr/>
          </p:nvSpPr>
          <p:spPr>
            <a:xfrm>
              <a:off x="6536896" y="2470901"/>
              <a:ext cx="565602" cy="1"/>
            </a:xfrm>
            <a:prstGeom prst="line">
              <a:avLst/>
            </a:prstGeom>
            <a:ln w="50800">
              <a:solidFill>
                <a:srgbClr val="D4787F"/>
              </a:solidFill>
              <a:miter lim="400000"/>
            </a:ln>
            <a:effectLst>
              <a:outerShdw blurRad="38100" dist="20000" dir="5400000" rotWithShape="0">
                <a:srgbClr val="000000">
                  <a:alpha val="38000"/>
                </a:srgbClr>
              </a:outerShdw>
            </a:effectLst>
          </p:spPr>
          <p:txBody>
            <a:bodyPr lIns="45719" rIns="45719"/>
            <a:lstStyle/>
            <a:p>
              <a:endParaRPr/>
            </a:p>
          </p:txBody>
        </p:sp>
        <p:sp>
          <p:nvSpPr>
            <p:cNvPr id="91" name="Line"/>
            <p:cNvSpPr/>
            <p:nvPr/>
          </p:nvSpPr>
          <p:spPr>
            <a:xfrm>
              <a:off x="7092873" y="2470901"/>
              <a:ext cx="565602" cy="1"/>
            </a:xfrm>
            <a:prstGeom prst="line">
              <a:avLst/>
            </a:prstGeom>
            <a:ln w="50800">
              <a:solidFill>
                <a:srgbClr val="E39871"/>
              </a:solidFill>
              <a:miter lim="400000"/>
            </a:ln>
            <a:effectLst>
              <a:outerShdw blurRad="38100" dist="20000" dir="5400000" rotWithShape="0">
                <a:srgbClr val="000000">
                  <a:alpha val="38000"/>
                </a:srgbClr>
              </a:outerShdw>
            </a:effectLst>
          </p:spPr>
          <p:txBody>
            <a:bodyPr lIns="45719" rIns="45719"/>
            <a:lstStyle/>
            <a:p>
              <a:endParaRPr/>
            </a:p>
          </p:txBody>
        </p:sp>
        <p:sp>
          <p:nvSpPr>
            <p:cNvPr id="92" name="Line"/>
            <p:cNvSpPr/>
            <p:nvPr/>
          </p:nvSpPr>
          <p:spPr>
            <a:xfrm>
              <a:off x="7658613" y="2470901"/>
              <a:ext cx="615106" cy="1"/>
            </a:xfrm>
            <a:prstGeom prst="line">
              <a:avLst/>
            </a:prstGeom>
            <a:ln w="50800">
              <a:solidFill>
                <a:srgbClr val="6A956F"/>
              </a:solidFill>
              <a:miter lim="400000"/>
            </a:ln>
            <a:effectLst>
              <a:outerShdw blurRad="38100" dist="20000" dir="5400000" rotWithShape="0">
                <a:srgbClr val="000000">
                  <a:alpha val="38000"/>
                </a:srgbClr>
              </a:outerShdw>
            </a:effectLst>
          </p:spPr>
          <p:txBody>
            <a:bodyPr lIns="45719" rIns="45719"/>
            <a:lstStyle/>
            <a:p>
              <a:endParaRPr/>
            </a:p>
          </p:txBody>
        </p:sp>
      </p:grpSp>
      <p:sp>
        <p:nvSpPr>
          <p:cNvPr id="93" name="Line"/>
          <p:cNvSpPr/>
          <p:nvPr/>
        </p:nvSpPr>
        <p:spPr>
          <a:xfrm>
            <a:off x="8272474" y="2470901"/>
            <a:ext cx="565603" cy="1"/>
          </a:xfrm>
          <a:prstGeom prst="line">
            <a:avLst/>
          </a:prstGeom>
          <a:ln w="50800">
            <a:solidFill>
              <a:srgbClr val="7D9CBE"/>
            </a:solidFill>
            <a:miter lim="400000"/>
          </a:ln>
          <a:effectLst>
            <a:outerShdw blurRad="38100" dist="20000" dir="5400000" rotWithShape="0">
              <a:srgbClr val="000000">
                <a:alpha val="38000"/>
              </a:srgbClr>
            </a:outerShdw>
          </a:effectLst>
        </p:spPr>
        <p:txBody>
          <a:bodyPr lIns="45719" rIns="45719"/>
          <a:lstStyle/>
          <a:p>
            <a:endParaRPr/>
          </a:p>
        </p:txBody>
      </p:sp>
      <p:sp>
        <p:nvSpPr>
          <p:cNvPr id="94" name="Shape 59"/>
          <p:cNvSpPr txBox="1">
            <a:spLocks noGrp="1"/>
          </p:cNvSpPr>
          <p:nvPr>
            <p:ph type="body" sz="quarter" idx="1"/>
          </p:nvPr>
        </p:nvSpPr>
        <p:spPr>
          <a:xfrm>
            <a:off x="255686" y="1786765"/>
            <a:ext cx="3013175" cy="3547300"/>
          </a:xfrm>
          <a:prstGeom prst="rect">
            <a:avLst/>
          </a:prstGeom>
        </p:spPr>
        <p:txBody>
          <a:bodyPr>
            <a:normAutofit lnSpcReduction="10000"/>
          </a:bodyPr>
          <a:lstStyle>
            <a:lvl1pPr>
              <a:lnSpc>
                <a:spcPct val="115000"/>
              </a:lnSpc>
              <a:buSzTx/>
              <a:buNone/>
              <a:defRPr sz="1700">
                <a:latin typeface="Avenir Book"/>
                <a:ea typeface="Avenir Book"/>
                <a:cs typeface="Avenir Book"/>
                <a:sym typeface="Avenir Book"/>
              </a:defRPr>
            </a:lvl1pPr>
          </a:lstStyle>
          <a:p>
            <a:r>
              <a:rPr lang="en-US" dirty="0"/>
              <a:t>Receipts </a:t>
            </a:r>
            <a:r>
              <a:rPr dirty="0"/>
              <a:t>are key to better</a:t>
            </a:r>
            <a:r>
              <a:rPr lang="en-US" dirty="0"/>
              <a:t> </a:t>
            </a:r>
            <a:r>
              <a:rPr dirty="0"/>
              <a:t>understanding consumers in traditional brick-and-mortar stores. </a:t>
            </a:r>
            <a:r>
              <a:rPr lang="en-US" dirty="0"/>
              <a:t>Globally e</a:t>
            </a:r>
            <a:r>
              <a:rPr dirty="0"/>
              <a:t>very point-of-sale generates receipts</a:t>
            </a:r>
            <a:r>
              <a:rPr lang="en-US" dirty="0"/>
              <a:t> (4 billion daily!)</a:t>
            </a:r>
            <a:r>
              <a:rPr dirty="0"/>
              <a:t>, and by analyzing that data in real time brands and retailers could provide individualized targeting to any person, in any store</a:t>
            </a:r>
            <a:r>
              <a:rPr lang="en-US" dirty="0"/>
              <a:t>…with huge data possibilities.</a:t>
            </a:r>
            <a:endParaRPr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1E1E1"/>
            </a:gs>
            <a:gs pos="35000">
              <a:srgbClr val="FFFFFF"/>
            </a:gs>
            <a:gs pos="100000">
              <a:srgbClr val="FFFFFF"/>
            </a:gs>
          </a:gsLst>
          <a:lin ang="16200000" scaled="0"/>
        </a:gradFill>
        <a:effectLst/>
      </p:bgPr>
    </p:bg>
    <p:spTree>
      <p:nvGrpSpPr>
        <p:cNvPr id="1" name=""/>
        <p:cNvGrpSpPr/>
        <p:nvPr/>
      </p:nvGrpSpPr>
      <p:grpSpPr>
        <a:xfrm>
          <a:off x="0" y="0"/>
          <a:ext cx="0" cy="0"/>
          <a:chOff x="0" y="0"/>
          <a:chExt cx="0" cy="0"/>
        </a:xfrm>
      </p:grpSpPr>
      <p:sp>
        <p:nvSpPr>
          <p:cNvPr id="96" name="Shape 47"/>
          <p:cNvSpPr txBox="1"/>
          <p:nvPr/>
        </p:nvSpPr>
        <p:spPr>
          <a:xfrm>
            <a:off x="742958" y="1562508"/>
            <a:ext cx="7658084" cy="811984"/>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gn="ctr">
              <a:defRPr sz="3600" cap="all">
                <a:solidFill>
                  <a:srgbClr val="535353"/>
                </a:solidFill>
                <a:latin typeface="Avenir Black"/>
                <a:ea typeface="Avenir Black"/>
                <a:cs typeface="Avenir Black"/>
                <a:sym typeface="Avenir Black"/>
              </a:defRPr>
            </a:lvl1pPr>
          </a:lstStyle>
          <a:p>
            <a:r>
              <a:rPr dirty="0"/>
              <a:t>tillslip transforms receipts</a:t>
            </a:r>
          </a:p>
        </p:txBody>
      </p:sp>
      <p:sp>
        <p:nvSpPr>
          <p:cNvPr id="97" name="TillSlip Transforms Receipts"/>
          <p:cNvSpPr txBox="1">
            <a:spLocks noGrp="1"/>
          </p:cNvSpPr>
          <p:nvPr>
            <p:ph type="title" idx="4294967295"/>
          </p:nvPr>
        </p:nvSpPr>
        <p:spPr>
          <a:xfrm>
            <a:off x="-2463800" y="-3683707"/>
            <a:ext cx="8229600" cy="581401"/>
          </a:xfrm>
          <a:prstGeom prst="rect">
            <a:avLst/>
          </a:prstGeom>
        </p:spPr>
        <p:txBody>
          <a:bodyPr>
            <a:normAutofit fontScale="90000"/>
          </a:bodyPr>
          <a:lstStyle>
            <a:lvl1pPr defTabSz="758951">
              <a:defRPr sz="2656">
                <a:latin typeface="Proxima Nova"/>
                <a:ea typeface="Proxima Nova"/>
                <a:cs typeface="Proxima Nova"/>
                <a:sym typeface="Proxima Nova"/>
              </a:defRPr>
            </a:lvl1pPr>
          </a:lstStyle>
          <a:p>
            <a:r>
              <a:t>TillSlip Transforms Receipts</a:t>
            </a:r>
          </a:p>
        </p:txBody>
      </p:sp>
      <p:pic>
        <p:nvPicPr>
          <p:cNvPr id="98" name="28ef8e_af48f1e6c9f04a3c98b08552787169bd.png" descr="28ef8e_af48f1e6c9f04a3c98b08552787169bd.png"/>
          <p:cNvPicPr>
            <a:picLocks noChangeAspect="1"/>
          </p:cNvPicPr>
          <p:nvPr/>
        </p:nvPicPr>
        <p:blipFill>
          <a:blip r:embed="rId2">
            <a:extLst/>
          </a:blip>
          <a:stretch>
            <a:fillRect/>
          </a:stretch>
        </p:blipFill>
        <p:spPr>
          <a:xfrm>
            <a:off x="2272027" y="2565548"/>
            <a:ext cx="4599946" cy="3301704"/>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SlideBG.jpg" descr="SlideBG.jpg"/>
          <p:cNvPicPr>
            <a:picLocks noChangeAspect="1"/>
          </p:cNvPicPr>
          <p:nvPr/>
        </p:nvPicPr>
        <p:blipFill>
          <a:blip r:embed="rId2">
            <a:extLst/>
          </a:blip>
          <a:stretch>
            <a:fillRect/>
          </a:stretch>
        </p:blipFill>
        <p:spPr>
          <a:xfrm>
            <a:off x="-1" y="-1"/>
            <a:ext cx="9144001" cy="6858001"/>
          </a:xfrm>
          <a:prstGeom prst="rect">
            <a:avLst/>
          </a:prstGeom>
          <a:ln w="12700">
            <a:miter lim="400000"/>
          </a:ln>
        </p:spPr>
      </p:pic>
      <p:pic>
        <p:nvPicPr>
          <p:cNvPr id="101" name="Image" descr="Image"/>
          <p:cNvPicPr>
            <a:picLocks noChangeAspect="1"/>
          </p:cNvPicPr>
          <p:nvPr/>
        </p:nvPicPr>
        <p:blipFill>
          <a:blip r:embed="rId3">
            <a:extLst/>
          </a:blip>
          <a:stretch>
            <a:fillRect/>
          </a:stretch>
        </p:blipFill>
        <p:spPr>
          <a:xfrm>
            <a:off x="724712" y="1249684"/>
            <a:ext cx="2079206" cy="4358632"/>
          </a:xfrm>
          <a:prstGeom prst="rect">
            <a:avLst/>
          </a:prstGeom>
          <a:ln w="12700">
            <a:miter lim="400000"/>
          </a:ln>
          <a:effectLst>
            <a:outerShdw blurRad="38100" dist="23000" dir="5400000" rotWithShape="0">
              <a:srgbClr val="000000">
                <a:alpha val="35000"/>
              </a:srgbClr>
            </a:outerShdw>
            <a:reflection stA="50000" endPos="40000" dir="5400000" sy="-100000" algn="bl" rotWithShape="0"/>
          </a:effectLst>
        </p:spPr>
      </p:pic>
      <p:pic>
        <p:nvPicPr>
          <p:cNvPr id="102" name="Image" descr="Image"/>
          <p:cNvPicPr>
            <a:picLocks noChangeAspect="1"/>
          </p:cNvPicPr>
          <p:nvPr/>
        </p:nvPicPr>
        <p:blipFill>
          <a:blip r:embed="rId4">
            <a:extLst/>
          </a:blip>
          <a:stretch>
            <a:fillRect/>
          </a:stretch>
        </p:blipFill>
        <p:spPr>
          <a:xfrm>
            <a:off x="6340082" y="1241772"/>
            <a:ext cx="2055840" cy="4374456"/>
          </a:xfrm>
          <a:prstGeom prst="rect">
            <a:avLst/>
          </a:prstGeom>
          <a:ln w="12700">
            <a:miter lim="400000"/>
          </a:ln>
          <a:effectLst>
            <a:outerShdw blurRad="38100" dist="23000" dir="5400000" rotWithShape="0">
              <a:srgbClr val="000000">
                <a:alpha val="35000"/>
              </a:srgbClr>
            </a:outerShdw>
            <a:reflection stA="50000" endPos="40000" dir="5400000" sy="-100000" algn="bl" rotWithShape="0"/>
          </a:effectLst>
        </p:spPr>
      </p:pic>
      <p:sp>
        <p:nvSpPr>
          <p:cNvPr id="103" name="Shape 65"/>
          <p:cNvSpPr txBox="1"/>
          <p:nvPr/>
        </p:nvSpPr>
        <p:spPr>
          <a:xfrm>
            <a:off x="2940852" y="1249684"/>
            <a:ext cx="3262295" cy="4527538"/>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Autofit/>
          </a:bodyPr>
          <a:lstStyle>
            <a:lvl1pPr algn="ctr">
              <a:lnSpc>
                <a:spcPct val="115000"/>
              </a:lnSpc>
              <a:buClr>
                <a:srgbClr val="000000"/>
              </a:buClr>
              <a:defRPr sz="1800">
                <a:solidFill>
                  <a:srgbClr val="FFFFFF"/>
                </a:solidFill>
                <a:latin typeface="Avenir Black"/>
                <a:ea typeface="Avenir Black"/>
                <a:cs typeface="Avenir Black"/>
                <a:sym typeface="Avenir Black"/>
              </a:defRPr>
            </a:lvl1pPr>
          </a:lstStyle>
          <a:p>
            <a:r>
              <a:rPr sz="2000" dirty="0"/>
              <a:t>TillSlip turns passive receipts into active customer engagement channels. Advertising is printed on a physical or digital receipt based on the client’s purchases. This enables retailers and brands to communicate with their customers, build loyalty, and drive sales.</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SlideBG.jpg" descr="SlideBG.jpg"/>
          <p:cNvPicPr>
            <a:picLocks noChangeAspect="1"/>
          </p:cNvPicPr>
          <p:nvPr/>
        </p:nvPicPr>
        <p:blipFill>
          <a:blip r:embed="rId2">
            <a:extLst/>
          </a:blip>
          <a:stretch>
            <a:fillRect/>
          </a:stretch>
        </p:blipFill>
        <p:spPr>
          <a:xfrm>
            <a:off x="0" y="0"/>
            <a:ext cx="9144000" cy="6858000"/>
          </a:xfrm>
          <a:prstGeom prst="rect">
            <a:avLst/>
          </a:prstGeom>
          <a:ln w="12700">
            <a:miter lim="400000"/>
          </a:ln>
        </p:spPr>
      </p:pic>
      <p:sp>
        <p:nvSpPr>
          <p:cNvPr id="106" name="Cloud"/>
          <p:cNvSpPr/>
          <p:nvPr/>
        </p:nvSpPr>
        <p:spPr>
          <a:xfrm>
            <a:off x="3973950" y="2036895"/>
            <a:ext cx="1196100" cy="720838"/>
          </a:xfrm>
          <a:custGeom>
            <a:avLst/>
            <a:gdLst/>
            <a:ahLst/>
            <a:cxnLst>
              <a:cxn ang="0">
                <a:pos x="wd2" y="hd2"/>
              </a:cxn>
              <a:cxn ang="5400000">
                <a:pos x="wd2" y="hd2"/>
              </a:cxn>
              <a:cxn ang="10800000">
                <a:pos x="wd2" y="hd2"/>
              </a:cxn>
              <a:cxn ang="16200000">
                <a:pos x="wd2" y="hd2"/>
              </a:cxn>
            </a:cxnLst>
            <a:rect l="0" t="0" r="r" b="b"/>
            <a:pathLst>
              <a:path w="21600" h="21600" extrusionOk="0">
                <a:moveTo>
                  <a:pt x="10603" y="0"/>
                </a:moveTo>
                <a:cubicBezTo>
                  <a:pt x="7967" y="0"/>
                  <a:pt x="5720" y="2939"/>
                  <a:pt x="4858" y="7062"/>
                </a:cubicBezTo>
                <a:cubicBezTo>
                  <a:pt x="4628" y="6992"/>
                  <a:pt x="4391" y="6953"/>
                  <a:pt x="4150" y="6953"/>
                </a:cubicBezTo>
                <a:cubicBezTo>
                  <a:pt x="1857" y="6953"/>
                  <a:pt x="0" y="10233"/>
                  <a:pt x="0" y="14278"/>
                </a:cubicBezTo>
                <a:cubicBezTo>
                  <a:pt x="0" y="18323"/>
                  <a:pt x="1857" y="21600"/>
                  <a:pt x="4150" y="21600"/>
                </a:cubicBezTo>
                <a:cubicBezTo>
                  <a:pt x="4193" y="21600"/>
                  <a:pt x="4237" y="21597"/>
                  <a:pt x="4279" y="21594"/>
                </a:cubicBezTo>
                <a:lnTo>
                  <a:pt x="10532" y="21597"/>
                </a:lnTo>
                <a:cubicBezTo>
                  <a:pt x="10555" y="21598"/>
                  <a:pt x="10579" y="21600"/>
                  <a:pt x="10603" y="21600"/>
                </a:cubicBezTo>
                <a:cubicBezTo>
                  <a:pt x="10626" y="21600"/>
                  <a:pt x="10648" y="21598"/>
                  <a:pt x="10672" y="21597"/>
                </a:cubicBezTo>
                <a:lnTo>
                  <a:pt x="18141" y="21600"/>
                </a:lnTo>
                <a:cubicBezTo>
                  <a:pt x="20051" y="21600"/>
                  <a:pt x="21600" y="18868"/>
                  <a:pt x="21600" y="15496"/>
                </a:cubicBezTo>
                <a:cubicBezTo>
                  <a:pt x="21600" y="12124"/>
                  <a:pt x="20051" y="9389"/>
                  <a:pt x="18141" y="9389"/>
                </a:cubicBezTo>
                <a:cubicBezTo>
                  <a:pt x="17627" y="9389"/>
                  <a:pt x="17139" y="9589"/>
                  <a:pt x="16701" y="9943"/>
                </a:cubicBezTo>
                <a:cubicBezTo>
                  <a:pt x="16453" y="4379"/>
                  <a:pt x="13819" y="0"/>
                  <a:pt x="10603" y="0"/>
                </a:cubicBezTo>
                <a:close/>
              </a:path>
            </a:pathLst>
          </a:custGeom>
          <a:ln w="25400">
            <a:solidFill>
              <a:srgbClr val="FFFFFF"/>
            </a:solidFill>
          </a:ln>
          <a:effectLst>
            <a:outerShdw blurRad="38100" dist="23000" dir="5400000" rotWithShape="0">
              <a:srgbClr val="000000">
                <a:alpha val="35000"/>
              </a:srgbClr>
            </a:outerShdw>
          </a:effectLst>
        </p:spPr>
        <p:txBody>
          <a:bodyPr lIns="45719" rIns="45719" anchor="ctr"/>
          <a:lstStyle/>
          <a:p>
            <a:endParaRPr/>
          </a:p>
        </p:txBody>
      </p:sp>
      <p:sp>
        <p:nvSpPr>
          <p:cNvPr id="107" name="Palette"/>
          <p:cNvSpPr/>
          <p:nvPr/>
        </p:nvSpPr>
        <p:spPr>
          <a:xfrm>
            <a:off x="6819313" y="2036895"/>
            <a:ext cx="1072575" cy="720838"/>
          </a:xfrm>
          <a:custGeom>
            <a:avLst/>
            <a:gdLst/>
            <a:ahLst/>
            <a:cxnLst>
              <a:cxn ang="0">
                <a:pos x="wd2" y="hd2"/>
              </a:cxn>
              <a:cxn ang="5400000">
                <a:pos x="wd2" y="hd2"/>
              </a:cxn>
              <a:cxn ang="10800000">
                <a:pos x="wd2" y="hd2"/>
              </a:cxn>
              <a:cxn ang="16200000">
                <a:pos x="wd2" y="hd2"/>
              </a:cxn>
            </a:cxnLst>
            <a:rect l="0" t="0" r="r" b="b"/>
            <a:pathLst>
              <a:path w="20906" h="21600" extrusionOk="0">
                <a:moveTo>
                  <a:pt x="10355" y="0"/>
                </a:moveTo>
                <a:cubicBezTo>
                  <a:pt x="4075" y="0"/>
                  <a:pt x="0" y="5708"/>
                  <a:pt x="0" y="10604"/>
                </a:cubicBezTo>
                <a:cubicBezTo>
                  <a:pt x="0" y="16475"/>
                  <a:pt x="4437" y="21600"/>
                  <a:pt x="10535" y="21600"/>
                </a:cubicBezTo>
                <a:cubicBezTo>
                  <a:pt x="16633" y="21600"/>
                  <a:pt x="18927" y="17540"/>
                  <a:pt x="18927" y="16103"/>
                </a:cubicBezTo>
                <a:cubicBezTo>
                  <a:pt x="18927" y="13878"/>
                  <a:pt x="15918" y="13910"/>
                  <a:pt x="16271" y="11835"/>
                </a:cubicBezTo>
                <a:cubicBezTo>
                  <a:pt x="16603" y="9885"/>
                  <a:pt x="18596" y="10604"/>
                  <a:pt x="19290" y="10604"/>
                </a:cubicBezTo>
                <a:cubicBezTo>
                  <a:pt x="19984" y="10604"/>
                  <a:pt x="21600" y="9886"/>
                  <a:pt x="20574" y="7008"/>
                </a:cubicBezTo>
                <a:cubicBezTo>
                  <a:pt x="19547" y="4131"/>
                  <a:pt x="16636" y="0"/>
                  <a:pt x="10355" y="0"/>
                </a:cubicBezTo>
                <a:close/>
                <a:moveTo>
                  <a:pt x="13482" y="12485"/>
                </a:moveTo>
                <a:cubicBezTo>
                  <a:pt x="14165" y="12485"/>
                  <a:pt x="14720" y="13337"/>
                  <a:pt x="14720" y="14388"/>
                </a:cubicBezTo>
                <a:cubicBezTo>
                  <a:pt x="14720" y="15439"/>
                  <a:pt x="14165" y="16289"/>
                  <a:pt x="13482" y="16289"/>
                </a:cubicBezTo>
                <a:cubicBezTo>
                  <a:pt x="12798" y="16289"/>
                  <a:pt x="12244" y="15439"/>
                  <a:pt x="12244" y="14388"/>
                </a:cubicBezTo>
                <a:cubicBezTo>
                  <a:pt x="12244" y="13337"/>
                  <a:pt x="12798" y="12485"/>
                  <a:pt x="13482" y="12485"/>
                </a:cubicBezTo>
                <a:close/>
              </a:path>
            </a:pathLst>
          </a:custGeom>
          <a:ln w="25400">
            <a:solidFill>
              <a:srgbClr val="FFFFFF"/>
            </a:solidFill>
          </a:ln>
          <a:effectLst>
            <a:outerShdw blurRad="38100" dist="23000" dir="5400000" rotWithShape="0">
              <a:srgbClr val="000000">
                <a:alpha val="35000"/>
              </a:srgbClr>
            </a:outerShdw>
          </a:effectLst>
        </p:spPr>
        <p:txBody>
          <a:bodyPr lIns="45719" rIns="45719" anchor="ctr"/>
          <a:lstStyle/>
          <a:p>
            <a:endParaRPr/>
          </a:p>
        </p:txBody>
      </p:sp>
      <p:sp>
        <p:nvSpPr>
          <p:cNvPr id="108" name="Plug &amp; play"/>
          <p:cNvSpPr txBox="1"/>
          <p:nvPr/>
        </p:nvSpPr>
        <p:spPr>
          <a:xfrm>
            <a:off x="850899" y="1250495"/>
            <a:ext cx="1871962" cy="544519"/>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nSpc>
                <a:spcPct val="115000"/>
              </a:lnSpc>
              <a:defRPr sz="2000" cap="all">
                <a:solidFill>
                  <a:srgbClr val="FFFFFF"/>
                </a:solidFill>
                <a:latin typeface="Avenir Black"/>
                <a:ea typeface="Avenir Black"/>
                <a:cs typeface="Avenir Black"/>
                <a:sym typeface="Avenir Black"/>
              </a:defRPr>
            </a:lvl1pPr>
          </a:lstStyle>
          <a:p>
            <a:r>
              <a:t>Plug &amp; play</a:t>
            </a:r>
          </a:p>
        </p:txBody>
      </p:sp>
      <p:sp>
        <p:nvSpPr>
          <p:cNvPr id="109" name="Compatible with any point-of-sale without complicated installation or integration."/>
          <p:cNvSpPr txBox="1"/>
          <p:nvPr/>
        </p:nvSpPr>
        <p:spPr>
          <a:xfrm>
            <a:off x="850900" y="3206295"/>
            <a:ext cx="2084785" cy="2401210"/>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gn="ctr">
              <a:lnSpc>
                <a:spcPct val="115000"/>
              </a:lnSpc>
              <a:defRPr sz="1600">
                <a:solidFill>
                  <a:srgbClr val="FFFFFF"/>
                </a:solidFill>
                <a:latin typeface="Avenir Book"/>
                <a:ea typeface="Avenir Book"/>
                <a:cs typeface="Avenir Book"/>
                <a:sym typeface="Avenir Book"/>
              </a:defRPr>
            </a:lvl1pPr>
          </a:lstStyle>
          <a:p>
            <a:pPr>
              <a:defRPr>
                <a:latin typeface="Avenir Heavy"/>
                <a:ea typeface="Avenir Heavy"/>
                <a:cs typeface="Avenir Heavy"/>
                <a:sym typeface="Avenir Heavy"/>
              </a:defRPr>
            </a:pPr>
            <a:r>
              <a:rPr>
                <a:latin typeface="Avenir Book"/>
                <a:ea typeface="Avenir Book"/>
                <a:cs typeface="Avenir Book"/>
                <a:sym typeface="Avenir Book"/>
              </a:rPr>
              <a:t>Compatible with any point-of-sale without complicated installation or integration.</a:t>
            </a:r>
          </a:p>
        </p:txBody>
      </p:sp>
      <p:sp>
        <p:nvSpPr>
          <p:cNvPr id="110" name="CONNECTED"/>
          <p:cNvSpPr txBox="1"/>
          <p:nvPr/>
        </p:nvSpPr>
        <p:spPr>
          <a:xfrm>
            <a:off x="3636019" y="1250495"/>
            <a:ext cx="1871962" cy="544519"/>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nSpc>
                <a:spcPct val="115000"/>
              </a:lnSpc>
              <a:defRPr sz="2000" cap="all">
                <a:solidFill>
                  <a:srgbClr val="FFFFFF"/>
                </a:solidFill>
                <a:latin typeface="Avenir Black"/>
                <a:ea typeface="Avenir Black"/>
                <a:cs typeface="Avenir Black"/>
                <a:sym typeface="Avenir Black"/>
              </a:defRPr>
            </a:lvl1pPr>
          </a:lstStyle>
          <a:p>
            <a:r>
              <a:t>CONNECTED</a:t>
            </a:r>
          </a:p>
        </p:txBody>
      </p:sp>
      <p:sp>
        <p:nvSpPr>
          <p:cNvPr id="111" name="Internal GSM and onboard memory make TillSlip cloud-based and up-to-date."/>
          <p:cNvSpPr txBox="1"/>
          <p:nvPr/>
        </p:nvSpPr>
        <p:spPr>
          <a:xfrm>
            <a:off x="3636019" y="3206295"/>
            <a:ext cx="1871962" cy="2401210"/>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gn="ctr">
              <a:lnSpc>
                <a:spcPct val="115000"/>
              </a:lnSpc>
              <a:defRPr sz="1600">
                <a:solidFill>
                  <a:srgbClr val="FFFFFF"/>
                </a:solidFill>
                <a:latin typeface="Avenir Book"/>
                <a:ea typeface="Avenir Book"/>
                <a:cs typeface="Avenir Book"/>
                <a:sym typeface="Avenir Book"/>
              </a:defRPr>
            </a:lvl1pPr>
          </a:lstStyle>
          <a:p>
            <a:pPr>
              <a:defRPr>
                <a:latin typeface="Avenir Heavy"/>
                <a:ea typeface="Avenir Heavy"/>
                <a:cs typeface="Avenir Heavy"/>
                <a:sym typeface="Avenir Heavy"/>
              </a:defRPr>
            </a:pPr>
            <a:r>
              <a:rPr>
                <a:latin typeface="Avenir Book"/>
                <a:ea typeface="Avenir Book"/>
                <a:cs typeface="Avenir Book"/>
                <a:sym typeface="Avenir Book"/>
              </a:rPr>
              <a:t>Internal GSM and onboard memory make TillSlip cloud-based and up-to-date.</a:t>
            </a:r>
          </a:p>
        </p:txBody>
      </p:sp>
      <p:sp>
        <p:nvSpPr>
          <p:cNvPr id="112" name="PERSONALIZED"/>
          <p:cNvSpPr txBox="1"/>
          <p:nvPr/>
        </p:nvSpPr>
        <p:spPr>
          <a:xfrm>
            <a:off x="6222200" y="1250495"/>
            <a:ext cx="2266802" cy="544519"/>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nSpc>
                <a:spcPct val="115000"/>
              </a:lnSpc>
              <a:defRPr sz="2000" cap="all">
                <a:solidFill>
                  <a:srgbClr val="FFFFFF"/>
                </a:solidFill>
                <a:latin typeface="Avenir Black"/>
                <a:ea typeface="Avenir Black"/>
                <a:cs typeface="Avenir Black"/>
                <a:sym typeface="Avenir Black"/>
              </a:defRPr>
            </a:lvl1pPr>
          </a:lstStyle>
          <a:p>
            <a:r>
              <a:t>PERSONALIZED</a:t>
            </a:r>
          </a:p>
        </p:txBody>
      </p:sp>
      <p:sp>
        <p:nvSpPr>
          <p:cNvPr id="113" name="USB Cord"/>
          <p:cNvSpPr/>
          <p:nvPr/>
        </p:nvSpPr>
        <p:spPr>
          <a:xfrm>
            <a:off x="1599244" y="1918483"/>
            <a:ext cx="375272" cy="957662"/>
          </a:xfrm>
          <a:custGeom>
            <a:avLst/>
            <a:gdLst/>
            <a:ahLst/>
            <a:cxnLst>
              <a:cxn ang="0">
                <a:pos x="wd2" y="hd2"/>
              </a:cxn>
              <a:cxn ang="5400000">
                <a:pos x="wd2" y="hd2"/>
              </a:cxn>
              <a:cxn ang="10800000">
                <a:pos x="wd2" y="hd2"/>
              </a:cxn>
              <a:cxn ang="16200000">
                <a:pos x="wd2" y="hd2"/>
              </a:cxn>
            </a:cxnLst>
            <a:rect l="0" t="0" r="r" b="b"/>
            <a:pathLst>
              <a:path w="21600" h="21600" extrusionOk="0">
                <a:moveTo>
                  <a:pt x="2230" y="0"/>
                </a:moveTo>
                <a:lnTo>
                  <a:pt x="2230" y="3963"/>
                </a:lnTo>
                <a:lnTo>
                  <a:pt x="19370" y="3963"/>
                </a:lnTo>
                <a:lnTo>
                  <a:pt x="19370" y="0"/>
                </a:lnTo>
                <a:lnTo>
                  <a:pt x="2230" y="0"/>
                </a:lnTo>
                <a:close/>
                <a:moveTo>
                  <a:pt x="5618" y="1690"/>
                </a:moveTo>
                <a:lnTo>
                  <a:pt x="7177" y="1690"/>
                </a:lnTo>
                <a:lnTo>
                  <a:pt x="7177" y="2554"/>
                </a:lnTo>
                <a:lnTo>
                  <a:pt x="5618" y="2554"/>
                </a:lnTo>
                <a:lnTo>
                  <a:pt x="5618" y="1690"/>
                </a:lnTo>
                <a:close/>
                <a:moveTo>
                  <a:pt x="14410" y="1690"/>
                </a:moveTo>
                <a:lnTo>
                  <a:pt x="15969" y="1690"/>
                </a:lnTo>
                <a:lnTo>
                  <a:pt x="15969" y="2554"/>
                </a:lnTo>
                <a:lnTo>
                  <a:pt x="14410" y="2554"/>
                </a:lnTo>
                <a:lnTo>
                  <a:pt x="14410" y="1690"/>
                </a:lnTo>
                <a:close/>
                <a:moveTo>
                  <a:pt x="138" y="4540"/>
                </a:moveTo>
                <a:cubicBezTo>
                  <a:pt x="69" y="4540"/>
                  <a:pt x="0" y="4562"/>
                  <a:pt x="0" y="4594"/>
                </a:cubicBezTo>
                <a:lnTo>
                  <a:pt x="0" y="12731"/>
                </a:lnTo>
                <a:cubicBezTo>
                  <a:pt x="0" y="12904"/>
                  <a:pt x="111" y="13076"/>
                  <a:pt x="332" y="13227"/>
                </a:cubicBezTo>
                <a:lnTo>
                  <a:pt x="4602" y="16201"/>
                </a:lnTo>
                <a:cubicBezTo>
                  <a:pt x="4658" y="16239"/>
                  <a:pt x="4751" y="16262"/>
                  <a:pt x="4861" y="16262"/>
                </a:cubicBezTo>
                <a:lnTo>
                  <a:pt x="5812" y="16262"/>
                </a:lnTo>
                <a:cubicBezTo>
                  <a:pt x="5978" y="16262"/>
                  <a:pt x="6118" y="16315"/>
                  <a:pt x="6118" y="16380"/>
                </a:cubicBezTo>
                <a:lnTo>
                  <a:pt x="6118" y="17018"/>
                </a:lnTo>
                <a:cubicBezTo>
                  <a:pt x="6118" y="17083"/>
                  <a:pt x="6254" y="17136"/>
                  <a:pt x="6419" y="17136"/>
                </a:cubicBezTo>
                <a:lnTo>
                  <a:pt x="8942" y="17136"/>
                </a:lnTo>
                <a:cubicBezTo>
                  <a:pt x="9108" y="17136"/>
                  <a:pt x="9244" y="17189"/>
                  <a:pt x="9244" y="17254"/>
                </a:cubicBezTo>
                <a:lnTo>
                  <a:pt x="9244" y="21541"/>
                </a:lnTo>
                <a:cubicBezTo>
                  <a:pt x="9244" y="21568"/>
                  <a:pt x="9299" y="21595"/>
                  <a:pt x="9381" y="21595"/>
                </a:cubicBezTo>
                <a:lnTo>
                  <a:pt x="9381" y="21600"/>
                </a:lnTo>
                <a:lnTo>
                  <a:pt x="12219" y="21600"/>
                </a:lnTo>
                <a:cubicBezTo>
                  <a:pt x="12288" y="21600"/>
                  <a:pt x="12356" y="21573"/>
                  <a:pt x="12356" y="21546"/>
                </a:cubicBezTo>
                <a:lnTo>
                  <a:pt x="12356" y="17261"/>
                </a:lnTo>
                <a:cubicBezTo>
                  <a:pt x="12356" y="17196"/>
                  <a:pt x="12497" y="17141"/>
                  <a:pt x="12662" y="17141"/>
                </a:cubicBezTo>
                <a:lnTo>
                  <a:pt x="15181" y="17141"/>
                </a:lnTo>
                <a:cubicBezTo>
                  <a:pt x="15346" y="17141"/>
                  <a:pt x="15486" y="17088"/>
                  <a:pt x="15486" y="17023"/>
                </a:cubicBezTo>
                <a:lnTo>
                  <a:pt x="15486" y="16380"/>
                </a:lnTo>
                <a:cubicBezTo>
                  <a:pt x="15486" y="16315"/>
                  <a:pt x="15622" y="16262"/>
                  <a:pt x="15788" y="16262"/>
                </a:cubicBezTo>
                <a:lnTo>
                  <a:pt x="16739" y="16262"/>
                </a:lnTo>
                <a:cubicBezTo>
                  <a:pt x="16849" y="16262"/>
                  <a:pt x="16947" y="16239"/>
                  <a:pt x="17002" y="16201"/>
                </a:cubicBezTo>
                <a:lnTo>
                  <a:pt x="21273" y="13227"/>
                </a:lnTo>
                <a:cubicBezTo>
                  <a:pt x="21493" y="13076"/>
                  <a:pt x="21600" y="12904"/>
                  <a:pt x="21600" y="12731"/>
                </a:cubicBezTo>
                <a:lnTo>
                  <a:pt x="21600" y="4594"/>
                </a:lnTo>
                <a:cubicBezTo>
                  <a:pt x="21600" y="4562"/>
                  <a:pt x="21545" y="4540"/>
                  <a:pt x="21462" y="4540"/>
                </a:cubicBezTo>
                <a:lnTo>
                  <a:pt x="138" y="4540"/>
                </a:lnTo>
                <a:close/>
              </a:path>
            </a:pathLst>
          </a:custGeom>
          <a:ln w="25400">
            <a:solidFill>
              <a:srgbClr val="FFFFFF"/>
            </a:solidFill>
          </a:ln>
        </p:spPr>
        <p:txBody>
          <a:bodyPr lIns="45719" rIns="45719" anchor="ctr"/>
          <a:lstStyle/>
          <a:p>
            <a:endParaRPr/>
          </a:p>
        </p:txBody>
      </p:sp>
      <p:sp>
        <p:nvSpPr>
          <p:cNvPr id="114" name="Every TillSlip receipt is printed with only the ads, promotions, or contests that are relevant to a customer’s purchases."/>
          <p:cNvSpPr txBox="1"/>
          <p:nvPr/>
        </p:nvSpPr>
        <p:spPr>
          <a:xfrm>
            <a:off x="6116547" y="3206295"/>
            <a:ext cx="2478107" cy="2401210"/>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gn="ctr">
              <a:lnSpc>
                <a:spcPct val="115000"/>
              </a:lnSpc>
              <a:defRPr sz="1600">
                <a:solidFill>
                  <a:srgbClr val="FFFFFF"/>
                </a:solidFill>
                <a:latin typeface="Avenir Book"/>
                <a:ea typeface="Avenir Book"/>
                <a:cs typeface="Avenir Book"/>
                <a:sym typeface="Avenir Book"/>
              </a:defRPr>
            </a:lvl1pPr>
          </a:lstStyle>
          <a:p>
            <a:pPr>
              <a:defRPr>
                <a:latin typeface="Avenir Heavy"/>
                <a:ea typeface="Avenir Heavy"/>
                <a:cs typeface="Avenir Heavy"/>
                <a:sym typeface="Avenir Heavy"/>
              </a:defRPr>
            </a:pPr>
            <a:r>
              <a:rPr>
                <a:latin typeface="Avenir Book"/>
                <a:ea typeface="Avenir Book"/>
                <a:cs typeface="Avenir Book"/>
                <a:sym typeface="Avenir Book"/>
              </a:rPr>
              <a:t>Every TillSlip receipt is printed with only the ads, promotions, or contests that are relevant to a customer’s purchases.</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1E1E1"/>
            </a:gs>
            <a:gs pos="35000">
              <a:srgbClr val="FFFFFF"/>
            </a:gs>
            <a:gs pos="100000">
              <a:srgbClr val="FFFFFF"/>
            </a:gs>
          </a:gsLst>
          <a:lin ang="16200000" scaled="0"/>
        </a:gradFill>
        <a:effectLst/>
      </p:bgPr>
    </p:bg>
    <p:spTree>
      <p:nvGrpSpPr>
        <p:cNvPr id="1" name=""/>
        <p:cNvGrpSpPr/>
        <p:nvPr/>
      </p:nvGrpSpPr>
      <p:grpSpPr>
        <a:xfrm>
          <a:off x="0" y="0"/>
          <a:ext cx="0" cy="0"/>
          <a:chOff x="0" y="0"/>
          <a:chExt cx="0" cy="0"/>
        </a:xfrm>
      </p:grpSpPr>
      <p:sp>
        <p:nvSpPr>
          <p:cNvPr id="116" name="Shape 71"/>
          <p:cNvSpPr txBox="1">
            <a:spLocks noGrp="1"/>
          </p:cNvSpPr>
          <p:nvPr>
            <p:ph type="body" sz="quarter" idx="1"/>
          </p:nvPr>
        </p:nvSpPr>
        <p:spPr>
          <a:xfrm>
            <a:off x="784646" y="1078542"/>
            <a:ext cx="4521449" cy="2116132"/>
          </a:xfrm>
          <a:prstGeom prst="rect">
            <a:avLst/>
          </a:prstGeom>
        </p:spPr>
        <p:txBody>
          <a:bodyPr/>
          <a:lstStyle>
            <a:lvl1pPr>
              <a:lnSpc>
                <a:spcPct val="115000"/>
              </a:lnSpc>
              <a:buSzTx/>
              <a:buNone/>
              <a:defRPr sz="1600">
                <a:latin typeface="Avenir Heavy"/>
                <a:ea typeface="Avenir Heavy"/>
                <a:cs typeface="Avenir Heavy"/>
                <a:sym typeface="Avenir Heavy"/>
              </a:defRPr>
            </a:lvl1pPr>
          </a:lstStyle>
          <a:p>
            <a:r>
              <a:t>TillSlip gives customers the ability to further personalize their shopping experience through our app. Our app allows digital copies of receipts to be stored in personal accounts to build purchase history profiles and so much more.</a:t>
            </a:r>
          </a:p>
        </p:txBody>
      </p:sp>
      <p:sp>
        <p:nvSpPr>
          <p:cNvPr id="117" name="Shape 47"/>
          <p:cNvSpPr txBox="1"/>
          <p:nvPr/>
        </p:nvSpPr>
        <p:spPr>
          <a:xfrm>
            <a:off x="742958" y="279808"/>
            <a:ext cx="7658084" cy="811984"/>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gn="ctr">
              <a:defRPr sz="3600" cap="all">
                <a:solidFill>
                  <a:srgbClr val="535353"/>
                </a:solidFill>
                <a:latin typeface="Avenir Black"/>
                <a:ea typeface="Avenir Black"/>
                <a:cs typeface="Avenir Black"/>
                <a:sym typeface="Avenir Black"/>
              </a:defRPr>
            </a:lvl1pPr>
          </a:lstStyle>
          <a:p>
            <a:r>
              <a:t>tillslip transforms receipts</a:t>
            </a:r>
          </a:p>
        </p:txBody>
      </p:sp>
      <p:pic>
        <p:nvPicPr>
          <p:cNvPr id="119" name="Image" descr="Image"/>
          <p:cNvPicPr>
            <a:picLocks noChangeAspect="1"/>
          </p:cNvPicPr>
          <p:nvPr/>
        </p:nvPicPr>
        <p:blipFill>
          <a:blip r:embed="rId2">
            <a:extLst/>
          </a:blip>
          <a:stretch>
            <a:fillRect/>
          </a:stretch>
        </p:blipFill>
        <p:spPr>
          <a:xfrm>
            <a:off x="75223" y="3542882"/>
            <a:ext cx="573462" cy="544519"/>
          </a:xfrm>
          <a:prstGeom prst="rect">
            <a:avLst/>
          </a:prstGeom>
          <a:ln w="12700">
            <a:miter lim="400000"/>
          </a:ln>
          <a:effectLst>
            <a:outerShdw blurRad="38100" dist="23000" dir="5400000" rotWithShape="0">
              <a:srgbClr val="000000">
                <a:alpha val="35000"/>
              </a:srgbClr>
            </a:outerShdw>
          </a:effectLst>
        </p:spPr>
      </p:pic>
      <p:sp>
        <p:nvSpPr>
          <p:cNvPr id="120" name="Each receipt can be added instantly to a customer’s account via SMS, email, or NFC app connection."/>
          <p:cNvSpPr txBox="1"/>
          <p:nvPr/>
        </p:nvSpPr>
        <p:spPr>
          <a:xfrm>
            <a:off x="686233" y="3652477"/>
            <a:ext cx="8495033" cy="584666"/>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fontScale="85000" lnSpcReduction="10000"/>
          </a:bodyPr>
          <a:lstStyle>
            <a:lvl1pPr>
              <a:lnSpc>
                <a:spcPct val="115000"/>
              </a:lnSpc>
              <a:defRPr sz="1600">
                <a:latin typeface="Avenir Book"/>
                <a:ea typeface="Avenir Book"/>
                <a:cs typeface="Avenir Book"/>
                <a:sym typeface="Avenir Book"/>
              </a:defRPr>
            </a:lvl1pPr>
          </a:lstStyle>
          <a:p>
            <a:r>
              <a:rPr dirty="0"/>
              <a:t>Each receipt can be added instantly to a customer’s account via SMS, email, or NFC app connection.</a:t>
            </a:r>
          </a:p>
        </p:txBody>
      </p:sp>
      <p:sp>
        <p:nvSpPr>
          <p:cNvPr id="121" name="easy"/>
          <p:cNvSpPr txBox="1"/>
          <p:nvPr/>
        </p:nvSpPr>
        <p:spPr>
          <a:xfrm>
            <a:off x="672833" y="3386365"/>
            <a:ext cx="970361" cy="544520"/>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nSpc>
                <a:spcPct val="115000"/>
              </a:lnSpc>
              <a:defRPr sz="2000" cap="all">
                <a:latin typeface="Avenir Black"/>
                <a:ea typeface="Avenir Black"/>
                <a:cs typeface="Avenir Black"/>
                <a:sym typeface="Avenir Black"/>
              </a:defRPr>
            </a:lvl1pPr>
          </a:lstStyle>
          <a:p>
            <a:r>
              <a:rPr dirty="0"/>
              <a:t>easy</a:t>
            </a:r>
          </a:p>
        </p:txBody>
      </p:sp>
      <p:sp>
        <p:nvSpPr>
          <p:cNvPr id="126" name="RESPONSIBLE"/>
          <p:cNvSpPr txBox="1"/>
          <p:nvPr/>
        </p:nvSpPr>
        <p:spPr>
          <a:xfrm>
            <a:off x="660400" y="5115890"/>
            <a:ext cx="2278014" cy="544520"/>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nSpc>
                <a:spcPct val="115000"/>
              </a:lnSpc>
              <a:defRPr sz="2000" cap="all">
                <a:latin typeface="Avenir Black"/>
                <a:ea typeface="Avenir Black"/>
                <a:cs typeface="Avenir Black"/>
                <a:sym typeface="Avenir Black"/>
              </a:defRPr>
            </a:lvl1pPr>
          </a:lstStyle>
          <a:p>
            <a:r>
              <a:rPr dirty="0"/>
              <a:t>RESPONSIBLE</a:t>
            </a:r>
          </a:p>
        </p:txBody>
      </p:sp>
      <p:sp>
        <p:nvSpPr>
          <p:cNvPr id="127" name="QUICK"/>
          <p:cNvSpPr txBox="1"/>
          <p:nvPr/>
        </p:nvSpPr>
        <p:spPr>
          <a:xfrm>
            <a:off x="648685" y="4146320"/>
            <a:ext cx="1871962" cy="544520"/>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nSpc>
                <a:spcPct val="115000"/>
              </a:lnSpc>
              <a:defRPr sz="2000" cap="all">
                <a:latin typeface="Avenir Black"/>
                <a:ea typeface="Avenir Black"/>
                <a:cs typeface="Avenir Black"/>
                <a:sym typeface="Avenir Black"/>
              </a:defRPr>
            </a:lvl1pPr>
          </a:lstStyle>
          <a:p>
            <a:r>
              <a:rPr dirty="0"/>
              <a:t>QUICK</a:t>
            </a:r>
          </a:p>
        </p:txBody>
      </p:sp>
      <p:sp>
        <p:nvSpPr>
          <p:cNvPr id="128" name="No need to logon to a computer when customers can interact directly with social media links, surveys, or product recommendations on their digital receipts."/>
          <p:cNvSpPr txBox="1"/>
          <p:nvPr/>
        </p:nvSpPr>
        <p:spPr>
          <a:xfrm>
            <a:off x="672833" y="4430199"/>
            <a:ext cx="8849911" cy="838823"/>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nSpc>
                <a:spcPct val="115000"/>
              </a:lnSpc>
              <a:defRPr sz="1600">
                <a:latin typeface="Avenir Book"/>
                <a:ea typeface="Avenir Book"/>
                <a:cs typeface="Avenir Book"/>
                <a:sym typeface="Avenir Book"/>
              </a:defRPr>
            </a:lvl1pPr>
          </a:lstStyle>
          <a:p>
            <a:r>
              <a:rPr dirty="0"/>
              <a:t>No need to log</a:t>
            </a:r>
            <a:r>
              <a:rPr lang="en-US" dirty="0"/>
              <a:t> </a:t>
            </a:r>
            <a:r>
              <a:rPr dirty="0"/>
              <a:t>on to a computer when customers can interact directly with social media links, surveys, or product recommendations on their digital receipts.</a:t>
            </a:r>
          </a:p>
        </p:txBody>
      </p:sp>
      <p:sp>
        <p:nvSpPr>
          <p:cNvPr id="129" name="Expenditure tracking becomes a breeze with searchable records of receipts."/>
          <p:cNvSpPr txBox="1"/>
          <p:nvPr/>
        </p:nvSpPr>
        <p:spPr>
          <a:xfrm>
            <a:off x="672833" y="5422155"/>
            <a:ext cx="8849911" cy="641938"/>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nSpc>
                <a:spcPct val="115000"/>
              </a:lnSpc>
              <a:defRPr sz="1600">
                <a:latin typeface="Avenir Book"/>
                <a:ea typeface="Avenir Book"/>
                <a:cs typeface="Avenir Book"/>
                <a:sym typeface="Avenir Book"/>
              </a:defRPr>
            </a:lvl1pPr>
          </a:lstStyle>
          <a:p>
            <a:r>
              <a:rPr dirty="0"/>
              <a:t>Expenditure tracking becomes a breeze with searchable records of receipts.</a:t>
            </a:r>
          </a:p>
        </p:txBody>
      </p:sp>
      <p:sp>
        <p:nvSpPr>
          <p:cNvPr id="130" name="Line"/>
          <p:cNvSpPr/>
          <p:nvPr/>
        </p:nvSpPr>
        <p:spPr>
          <a:xfrm flipH="1" flipV="1">
            <a:off x="840807" y="3301999"/>
            <a:ext cx="4409127" cy="1"/>
          </a:xfrm>
          <a:prstGeom prst="line">
            <a:avLst/>
          </a:prstGeom>
          <a:ln w="38100" cap="rnd">
            <a:solidFill>
              <a:srgbClr val="000000"/>
            </a:solidFill>
            <a:custDash>
              <a:ds d="100000" sp="200000"/>
            </a:custDash>
          </a:ln>
          <a:effectLst>
            <a:outerShdw blurRad="38100" dist="20000" dir="5400000" rotWithShape="0">
              <a:srgbClr val="000000">
                <a:alpha val="38000"/>
              </a:srgbClr>
            </a:outerShdw>
          </a:effectLst>
        </p:spPr>
        <p:txBody>
          <a:bodyPr lIns="45719" rIns="45719"/>
          <a:lstStyle/>
          <a:p>
            <a:endParaRPr/>
          </a:p>
        </p:txBody>
      </p:sp>
      <p:sp>
        <p:nvSpPr>
          <p:cNvPr id="131" name="Children At Play"/>
          <p:cNvSpPr/>
          <p:nvPr/>
        </p:nvSpPr>
        <p:spPr>
          <a:xfrm>
            <a:off x="143315" y="4338790"/>
            <a:ext cx="408268" cy="641757"/>
          </a:xfrm>
          <a:custGeom>
            <a:avLst/>
            <a:gdLst/>
            <a:ahLst/>
            <a:cxnLst>
              <a:cxn ang="0">
                <a:pos x="wd2" y="hd2"/>
              </a:cxn>
              <a:cxn ang="5400000">
                <a:pos x="wd2" y="hd2"/>
              </a:cxn>
              <a:cxn ang="10800000">
                <a:pos x="wd2" y="hd2"/>
              </a:cxn>
              <a:cxn ang="16200000">
                <a:pos x="wd2" y="hd2"/>
              </a:cxn>
            </a:cxnLst>
            <a:rect l="0" t="0" r="r" b="b"/>
            <a:pathLst>
              <a:path w="21600" h="21600"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8"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0000"/>
          </a:solidFill>
          <a:ln w="12700">
            <a:miter lim="400000"/>
          </a:ln>
          <a:effectLst>
            <a:outerShdw blurRad="38100" dist="23000" dir="5400000" rotWithShape="0">
              <a:srgbClr val="000000">
                <a:alpha val="35000"/>
              </a:srgbClr>
            </a:outerShdw>
          </a:effectLst>
        </p:spPr>
        <p:txBody>
          <a:bodyPr lIns="45719" rIns="45719" anchor="ctr"/>
          <a:lstStyle/>
          <a:p>
            <a:endParaRPr/>
          </a:p>
        </p:txBody>
      </p:sp>
      <p:sp>
        <p:nvSpPr>
          <p:cNvPr id="132" name="Thumbs Up"/>
          <p:cNvSpPr/>
          <p:nvPr/>
        </p:nvSpPr>
        <p:spPr>
          <a:xfrm>
            <a:off x="143315" y="5296739"/>
            <a:ext cx="496696" cy="544519"/>
          </a:xfrm>
          <a:custGeom>
            <a:avLst/>
            <a:gdLst/>
            <a:ahLst/>
            <a:cxnLst>
              <a:cxn ang="0">
                <a:pos x="wd2" y="hd2"/>
              </a:cxn>
              <a:cxn ang="5400000">
                <a:pos x="wd2" y="hd2"/>
              </a:cxn>
              <a:cxn ang="10800000">
                <a:pos x="wd2" y="hd2"/>
              </a:cxn>
              <a:cxn ang="16200000">
                <a:pos x="wd2" y="hd2"/>
              </a:cxn>
            </a:cxnLst>
            <a:rect l="0" t="0" r="r" b="b"/>
            <a:pathLst>
              <a:path w="21030" h="21599" extrusionOk="0">
                <a:moveTo>
                  <a:pt x="8533" y="0"/>
                </a:moveTo>
                <a:cubicBezTo>
                  <a:pt x="8363" y="1"/>
                  <a:pt x="8192" y="58"/>
                  <a:pt x="8054" y="179"/>
                </a:cubicBezTo>
                <a:cubicBezTo>
                  <a:pt x="7531" y="638"/>
                  <a:pt x="6970" y="1441"/>
                  <a:pt x="7087" y="2734"/>
                </a:cubicBezTo>
                <a:cubicBezTo>
                  <a:pt x="7292" y="4997"/>
                  <a:pt x="9344" y="5714"/>
                  <a:pt x="7908" y="8149"/>
                </a:cubicBezTo>
                <a:cubicBezTo>
                  <a:pt x="7908" y="8149"/>
                  <a:pt x="6742" y="8020"/>
                  <a:pt x="4459" y="8430"/>
                </a:cubicBezTo>
                <a:cubicBezTo>
                  <a:pt x="2536" y="8776"/>
                  <a:pt x="1728" y="8552"/>
                  <a:pt x="884" y="8969"/>
                </a:cubicBezTo>
                <a:cubicBezTo>
                  <a:pt x="-570" y="9687"/>
                  <a:pt x="-101" y="11442"/>
                  <a:pt x="1349" y="12003"/>
                </a:cubicBezTo>
                <a:cubicBezTo>
                  <a:pt x="110" y="12750"/>
                  <a:pt x="-255" y="14477"/>
                  <a:pt x="1873" y="15239"/>
                </a:cubicBezTo>
                <a:cubicBezTo>
                  <a:pt x="682" y="16392"/>
                  <a:pt x="668" y="17858"/>
                  <a:pt x="2539" y="18352"/>
                </a:cubicBezTo>
                <a:cubicBezTo>
                  <a:pt x="1295" y="19567"/>
                  <a:pt x="2436" y="21027"/>
                  <a:pt x="3759" y="21027"/>
                </a:cubicBezTo>
                <a:cubicBezTo>
                  <a:pt x="13755" y="21027"/>
                  <a:pt x="12101" y="20342"/>
                  <a:pt x="15234" y="20342"/>
                </a:cubicBezTo>
                <a:cubicBezTo>
                  <a:pt x="18665" y="20342"/>
                  <a:pt x="21030" y="21599"/>
                  <a:pt x="21030" y="21599"/>
                </a:cubicBezTo>
                <a:lnTo>
                  <a:pt x="21030" y="11829"/>
                </a:lnTo>
                <a:cubicBezTo>
                  <a:pt x="21030" y="11829"/>
                  <a:pt x="18103" y="11058"/>
                  <a:pt x="16154" y="10113"/>
                </a:cubicBezTo>
                <a:cubicBezTo>
                  <a:pt x="15350" y="9722"/>
                  <a:pt x="14504" y="9210"/>
                  <a:pt x="13676" y="6613"/>
                </a:cubicBezTo>
                <a:cubicBezTo>
                  <a:pt x="12912" y="4218"/>
                  <a:pt x="11140" y="3961"/>
                  <a:pt x="10515" y="2980"/>
                </a:cubicBezTo>
                <a:cubicBezTo>
                  <a:pt x="10128" y="2452"/>
                  <a:pt x="9578" y="1231"/>
                  <a:pt x="9220" y="425"/>
                </a:cubicBezTo>
                <a:cubicBezTo>
                  <a:pt x="9099" y="153"/>
                  <a:pt x="8817" y="-1"/>
                  <a:pt x="8533" y="0"/>
                </a:cubicBezTo>
                <a:close/>
              </a:path>
            </a:pathLst>
          </a:custGeom>
          <a:solidFill>
            <a:srgbClr val="000000"/>
          </a:solidFill>
          <a:ln w="12700">
            <a:miter lim="400000"/>
          </a:ln>
          <a:effectLst>
            <a:outerShdw blurRad="38100" dist="23000" dir="5400000" rotWithShape="0">
              <a:srgbClr val="000000">
                <a:alpha val="35000"/>
              </a:srgbClr>
            </a:outerShdw>
          </a:effectLst>
        </p:spPr>
        <p:txBody>
          <a:bodyPr lIns="45719" rIns="45719" anchor="ctr"/>
          <a:lstStyle/>
          <a:p>
            <a:endParaRPr/>
          </a:p>
        </p:txBody>
      </p:sp>
      <p:pic>
        <p:nvPicPr>
          <p:cNvPr id="133" name="28ef8e_7883acdf30eb4e188902a925bac14d2e.png" descr="28ef8e_7883acdf30eb4e188902a925bac14d2e.png"/>
          <p:cNvPicPr>
            <a:picLocks noChangeAspect="1"/>
          </p:cNvPicPr>
          <p:nvPr/>
        </p:nvPicPr>
        <p:blipFill>
          <a:blip r:embed="rId3">
            <a:extLst/>
          </a:blip>
          <a:stretch>
            <a:fillRect/>
          </a:stretch>
        </p:blipFill>
        <p:spPr>
          <a:xfrm>
            <a:off x="5616721" y="1024643"/>
            <a:ext cx="2841046" cy="2648259"/>
          </a:xfrm>
          <a:prstGeom prst="rect">
            <a:avLst/>
          </a:prstGeom>
          <a:ln w="12700">
            <a:miter lim="400000"/>
          </a:ln>
        </p:spPr>
      </p:pic>
      <p:sp>
        <p:nvSpPr>
          <p:cNvPr id="20" name="RESPONSIBLE">
            <a:extLst>
              <a:ext uri="{FF2B5EF4-FFF2-40B4-BE49-F238E27FC236}">
                <a16:creationId xmlns:a16="http://schemas.microsoft.com/office/drawing/2014/main" id="{C50C78E2-678B-47E3-9CE7-7D3C341834FC}"/>
              </a:ext>
            </a:extLst>
          </p:cNvPr>
          <p:cNvSpPr txBox="1"/>
          <p:nvPr/>
        </p:nvSpPr>
        <p:spPr>
          <a:xfrm>
            <a:off x="636252" y="5888022"/>
            <a:ext cx="2278014" cy="544520"/>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nSpc>
                <a:spcPct val="115000"/>
              </a:lnSpc>
              <a:defRPr sz="2000" cap="all">
                <a:latin typeface="Avenir Black"/>
                <a:ea typeface="Avenir Black"/>
                <a:cs typeface="Avenir Black"/>
                <a:sym typeface="Avenir Black"/>
              </a:defRPr>
            </a:lvl1pPr>
          </a:lstStyle>
          <a:p>
            <a:r>
              <a:rPr lang="en-US" dirty="0"/>
              <a:t>Informative</a:t>
            </a:r>
            <a:endParaRPr dirty="0"/>
          </a:p>
        </p:txBody>
      </p:sp>
      <p:sp>
        <p:nvSpPr>
          <p:cNvPr id="21" name="Expenditure tracking becomes a breeze with searchable records of receipts.">
            <a:extLst>
              <a:ext uri="{FF2B5EF4-FFF2-40B4-BE49-F238E27FC236}">
                <a16:creationId xmlns:a16="http://schemas.microsoft.com/office/drawing/2014/main" id="{53796D83-F285-4B66-B592-09172DBD7BFF}"/>
              </a:ext>
            </a:extLst>
          </p:cNvPr>
          <p:cNvSpPr txBox="1"/>
          <p:nvPr/>
        </p:nvSpPr>
        <p:spPr>
          <a:xfrm>
            <a:off x="648685" y="6194287"/>
            <a:ext cx="8849911" cy="641938"/>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nSpc>
                <a:spcPct val="115000"/>
              </a:lnSpc>
              <a:defRPr sz="1600">
                <a:latin typeface="Avenir Book"/>
                <a:ea typeface="Avenir Book"/>
                <a:cs typeface="Avenir Book"/>
                <a:sym typeface="Avenir Book"/>
              </a:defRPr>
            </a:lvl1pPr>
          </a:lstStyle>
          <a:p>
            <a:r>
              <a:rPr dirty="0"/>
              <a:t>Expenditure tracking becomes a breeze with searchable records of receipts.</a:t>
            </a:r>
          </a:p>
        </p:txBody>
      </p:sp>
      <p:pic>
        <p:nvPicPr>
          <p:cNvPr id="22" name="Shape 100">
            <a:extLst>
              <a:ext uri="{FF2B5EF4-FFF2-40B4-BE49-F238E27FC236}">
                <a16:creationId xmlns:a16="http://schemas.microsoft.com/office/drawing/2014/main" id="{3312F88E-5918-4BD6-8714-9430B435867F}"/>
              </a:ext>
            </a:extLst>
          </p:cNvPr>
          <p:cNvPicPr preferRelativeResize="0"/>
          <p:nvPr/>
        </p:nvPicPr>
        <p:blipFill>
          <a:blip r:embed="rId4">
            <a:alphaModFix/>
            <a:extLst>
              <a:ext uri="{BEBA8EAE-BF5A-486C-A8C5-ECC9F3942E4B}">
                <a14:imgProps xmlns:a14="http://schemas.microsoft.com/office/drawing/2010/main">
                  <a14:imgLayer r:embed="rId5">
                    <a14:imgEffect>
                      <a14:artisticGlowEdges/>
                    </a14:imgEffect>
                  </a14:imgLayer>
                </a14:imgProps>
              </a:ext>
            </a:extLst>
          </a:blip>
          <a:stretch>
            <a:fillRect/>
          </a:stretch>
        </p:blipFill>
        <p:spPr>
          <a:xfrm>
            <a:off x="50109" y="6047542"/>
            <a:ext cx="586144" cy="544521"/>
          </a:xfrm>
          <a:prstGeom prst="rect">
            <a:avLst/>
          </a:prstGeom>
          <a:noFill/>
          <a:ln>
            <a:noFill/>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SlideBG.jpg" descr="SlideBG.jpg"/>
          <p:cNvPicPr>
            <a:picLocks noChangeAspect="1"/>
          </p:cNvPicPr>
          <p:nvPr/>
        </p:nvPicPr>
        <p:blipFill>
          <a:blip r:embed="rId2">
            <a:extLst/>
          </a:blip>
          <a:stretch>
            <a:fillRect/>
          </a:stretch>
        </p:blipFill>
        <p:spPr>
          <a:xfrm>
            <a:off x="-1" y="-1"/>
            <a:ext cx="9144001" cy="6858001"/>
          </a:xfrm>
          <a:prstGeom prst="rect">
            <a:avLst/>
          </a:prstGeom>
          <a:ln w="12700">
            <a:miter lim="400000"/>
          </a:ln>
        </p:spPr>
      </p:pic>
      <p:sp>
        <p:nvSpPr>
          <p:cNvPr id="136" name="Shape 77"/>
          <p:cNvSpPr txBox="1">
            <a:spLocks noGrp="1"/>
          </p:cNvSpPr>
          <p:nvPr>
            <p:ph type="body" idx="1"/>
          </p:nvPr>
        </p:nvSpPr>
        <p:spPr>
          <a:xfrm>
            <a:off x="401319" y="866409"/>
            <a:ext cx="4974036" cy="4818111"/>
          </a:xfrm>
          <a:prstGeom prst="rect">
            <a:avLst/>
          </a:prstGeom>
        </p:spPr>
        <p:txBody>
          <a:bodyPr>
            <a:normAutofit lnSpcReduction="10000"/>
          </a:bodyPr>
          <a:lstStyle/>
          <a:p>
            <a:pPr>
              <a:lnSpc>
                <a:spcPct val="115000"/>
              </a:lnSpc>
              <a:buSzTx/>
              <a:buNone/>
              <a:defRPr sz="1600">
                <a:solidFill>
                  <a:srgbClr val="FFFFFF"/>
                </a:solidFill>
                <a:latin typeface="Avenir Book"/>
                <a:ea typeface="Avenir Book"/>
                <a:cs typeface="Avenir Book"/>
                <a:sym typeface="Avenir Book"/>
              </a:defRPr>
            </a:pPr>
            <a:r>
              <a:rPr sz="1600" dirty="0" err="1"/>
              <a:t>TillSlip</a:t>
            </a:r>
            <a:r>
              <a:rPr sz="1600" dirty="0"/>
              <a:t> enables the creation of hyper-targeted and personalized campaigns through real time data analysis. Campaign creators can gain insights across all levels of their campaigns with this data.</a:t>
            </a:r>
          </a:p>
          <a:p>
            <a:pPr>
              <a:lnSpc>
                <a:spcPct val="115000"/>
              </a:lnSpc>
              <a:buSzTx/>
              <a:buNone/>
              <a:defRPr sz="1600">
                <a:solidFill>
                  <a:srgbClr val="FFFFFF"/>
                </a:solidFill>
                <a:latin typeface="Avenir Book"/>
                <a:ea typeface="Avenir Book"/>
                <a:cs typeface="Avenir Book"/>
                <a:sym typeface="Avenir Book"/>
              </a:defRPr>
            </a:pPr>
            <a:endParaRPr sz="1600" dirty="0"/>
          </a:p>
          <a:p>
            <a:pPr>
              <a:lnSpc>
                <a:spcPct val="115000"/>
              </a:lnSpc>
              <a:buSzTx/>
              <a:buNone/>
              <a:defRPr>
                <a:solidFill>
                  <a:srgbClr val="FFFFFF"/>
                </a:solidFill>
                <a:latin typeface="Avenir Book"/>
                <a:ea typeface="Avenir Book"/>
                <a:cs typeface="Avenir Book"/>
                <a:sym typeface="Avenir Book"/>
              </a:defRPr>
            </a:pPr>
            <a:endParaRPr sz="1600" dirty="0"/>
          </a:p>
          <a:p>
            <a:pPr marL="330200" indent="-330200">
              <a:lnSpc>
                <a:spcPct val="115000"/>
              </a:lnSpc>
              <a:buClr>
                <a:srgbClr val="FFFFFF"/>
              </a:buClr>
              <a:buSzPct val="150000"/>
              <a:buFont typeface="Helvetica"/>
              <a:buChar char="•"/>
              <a:defRPr sz="1600">
                <a:solidFill>
                  <a:srgbClr val="FFFFFF"/>
                </a:solidFill>
                <a:latin typeface="Avenir Heavy"/>
                <a:ea typeface="Avenir Heavy"/>
                <a:cs typeface="Avenir Heavy"/>
                <a:sym typeface="Avenir Heavy"/>
              </a:defRPr>
            </a:pPr>
            <a:r>
              <a:rPr sz="1600" dirty="0"/>
              <a:t>Create </a:t>
            </a:r>
            <a:r>
              <a:rPr sz="1600" dirty="0">
                <a:latin typeface="Avenir Book"/>
                <a:ea typeface="Avenir Book"/>
                <a:cs typeface="Avenir Book"/>
                <a:sym typeface="Avenir Book"/>
              </a:rPr>
              <a:t>- Effortlessly design national or regional campaigns based on SKU, combination, or total basket purchases</a:t>
            </a:r>
            <a:r>
              <a:rPr lang="en-US" sz="1600" dirty="0">
                <a:latin typeface="Avenir Book"/>
                <a:ea typeface="Avenir Book"/>
                <a:cs typeface="Avenir Book"/>
                <a:sym typeface="Avenir Book"/>
              </a:rPr>
              <a:t> on the </a:t>
            </a:r>
            <a:r>
              <a:rPr lang="en-US" sz="1600" dirty="0" err="1">
                <a:latin typeface="Avenir Book"/>
                <a:ea typeface="Avenir Book"/>
                <a:cs typeface="Avenir Book"/>
                <a:sym typeface="Avenir Book"/>
              </a:rPr>
              <a:t>TillSlip</a:t>
            </a:r>
            <a:r>
              <a:rPr lang="en-US" sz="1600" dirty="0">
                <a:latin typeface="Avenir Book"/>
                <a:ea typeface="Avenir Book"/>
                <a:cs typeface="Avenir Book"/>
                <a:sym typeface="Avenir Book"/>
              </a:rPr>
              <a:t> online dashboard.</a:t>
            </a:r>
          </a:p>
          <a:p>
            <a:pPr>
              <a:lnSpc>
                <a:spcPct val="115000"/>
              </a:lnSpc>
              <a:buClr>
                <a:srgbClr val="FFFFFF"/>
              </a:buClr>
              <a:buSzPct val="150000"/>
              <a:buNone/>
              <a:defRPr sz="1600">
                <a:solidFill>
                  <a:srgbClr val="FFFFFF"/>
                </a:solidFill>
                <a:latin typeface="Avenir Heavy"/>
                <a:ea typeface="Avenir Heavy"/>
                <a:cs typeface="Avenir Heavy"/>
                <a:sym typeface="Avenir Heavy"/>
              </a:defRPr>
            </a:pPr>
            <a:endParaRPr sz="1600" dirty="0">
              <a:latin typeface="Avenir Book"/>
              <a:ea typeface="Avenir Book"/>
              <a:cs typeface="Avenir Book"/>
              <a:sym typeface="Avenir Book"/>
            </a:endParaRPr>
          </a:p>
          <a:p>
            <a:pPr marL="330200" indent="-330200">
              <a:lnSpc>
                <a:spcPct val="115000"/>
              </a:lnSpc>
              <a:buClr>
                <a:srgbClr val="FFFFFF"/>
              </a:buClr>
              <a:buSzPct val="150000"/>
              <a:buFont typeface="Helvetica"/>
              <a:buChar char="•"/>
              <a:defRPr sz="1600">
                <a:solidFill>
                  <a:srgbClr val="FFFFFF"/>
                </a:solidFill>
                <a:latin typeface="Avenir Heavy"/>
                <a:ea typeface="Avenir Heavy"/>
                <a:cs typeface="Avenir Heavy"/>
                <a:sym typeface="Avenir Heavy"/>
              </a:defRPr>
            </a:pPr>
            <a:r>
              <a:rPr sz="1600" dirty="0"/>
              <a:t>Communicate </a:t>
            </a:r>
            <a:r>
              <a:rPr sz="1600" dirty="0">
                <a:latin typeface="Avenir Book"/>
                <a:ea typeface="Avenir Book"/>
                <a:cs typeface="Avenir Book"/>
                <a:sym typeface="Avenir Book"/>
              </a:rPr>
              <a:t>- Share promotions, contests, QR codes, etc. anywhere on the receipt to increase customer engagement.</a:t>
            </a:r>
            <a:endParaRPr lang="en-US" sz="1600" dirty="0">
              <a:latin typeface="Avenir Book"/>
              <a:ea typeface="Avenir Book"/>
              <a:cs typeface="Avenir Book"/>
              <a:sym typeface="Avenir Book"/>
            </a:endParaRPr>
          </a:p>
          <a:p>
            <a:pPr>
              <a:lnSpc>
                <a:spcPct val="115000"/>
              </a:lnSpc>
              <a:buClr>
                <a:srgbClr val="FFFFFF"/>
              </a:buClr>
              <a:buSzPct val="150000"/>
              <a:buNone/>
              <a:defRPr sz="1600">
                <a:solidFill>
                  <a:srgbClr val="FFFFFF"/>
                </a:solidFill>
                <a:latin typeface="Avenir Heavy"/>
                <a:ea typeface="Avenir Heavy"/>
                <a:cs typeface="Avenir Heavy"/>
                <a:sym typeface="Avenir Heavy"/>
              </a:defRPr>
            </a:pPr>
            <a:endParaRPr sz="1600" dirty="0">
              <a:latin typeface="Avenir Book"/>
              <a:ea typeface="Avenir Book"/>
              <a:cs typeface="Avenir Book"/>
              <a:sym typeface="Avenir Book"/>
            </a:endParaRPr>
          </a:p>
          <a:p>
            <a:pPr marL="330200" indent="-330200">
              <a:lnSpc>
                <a:spcPct val="115000"/>
              </a:lnSpc>
              <a:buClr>
                <a:srgbClr val="FFFFFF"/>
              </a:buClr>
              <a:buSzPct val="150000"/>
              <a:buFont typeface="Helvetica"/>
              <a:buChar char="•"/>
              <a:defRPr sz="1600">
                <a:solidFill>
                  <a:srgbClr val="FFFFFF"/>
                </a:solidFill>
                <a:latin typeface="Avenir Heavy"/>
                <a:ea typeface="Avenir Heavy"/>
                <a:cs typeface="Avenir Heavy"/>
                <a:sym typeface="Avenir Heavy"/>
              </a:defRPr>
            </a:pPr>
            <a:r>
              <a:rPr sz="1600" dirty="0"/>
              <a:t>Customize </a:t>
            </a:r>
            <a:r>
              <a:rPr sz="1600" dirty="0">
                <a:latin typeface="Avenir Book"/>
                <a:ea typeface="Avenir Book"/>
                <a:cs typeface="Avenir Book"/>
                <a:sym typeface="Avenir Book"/>
              </a:rPr>
              <a:t>- Access our campaign creator platform on any device to view analytics reporting and insights that can help you tweak your campaign.</a:t>
            </a:r>
          </a:p>
        </p:txBody>
      </p:sp>
      <p:sp>
        <p:nvSpPr>
          <p:cNvPr id="137" name="Shape 47"/>
          <p:cNvSpPr txBox="1"/>
          <p:nvPr/>
        </p:nvSpPr>
        <p:spPr>
          <a:xfrm>
            <a:off x="742957" y="54425"/>
            <a:ext cx="7658084" cy="811984"/>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gn="ctr">
              <a:defRPr sz="3600" cap="all">
                <a:solidFill>
                  <a:srgbClr val="FFFFFF"/>
                </a:solidFill>
                <a:latin typeface="Avenir Black"/>
                <a:ea typeface="Avenir Black"/>
                <a:cs typeface="Avenir Black"/>
                <a:sym typeface="Avenir Black"/>
              </a:defRPr>
            </a:lvl1pPr>
          </a:lstStyle>
          <a:p>
            <a:r>
              <a:t>tillslip ANALYZES receipts</a:t>
            </a:r>
          </a:p>
        </p:txBody>
      </p:sp>
      <p:pic>
        <p:nvPicPr>
          <p:cNvPr id="138" name="Digital-receipts.png" descr="Digital-receipts.png"/>
          <p:cNvPicPr>
            <a:picLocks noChangeAspect="1"/>
          </p:cNvPicPr>
          <p:nvPr/>
        </p:nvPicPr>
        <p:blipFill>
          <a:blip r:embed="rId3">
            <a:extLst/>
          </a:blip>
          <a:stretch>
            <a:fillRect/>
          </a:stretch>
        </p:blipFill>
        <p:spPr>
          <a:xfrm>
            <a:off x="5259134" y="1580295"/>
            <a:ext cx="3597027" cy="3697410"/>
          </a:xfrm>
          <a:prstGeom prst="rect">
            <a:avLst/>
          </a:prstGeom>
          <a:ln w="12700">
            <a:miter lim="400000"/>
          </a:ln>
          <a:effectLst>
            <a:outerShdw blurRad="292100" dist="101600" rotWithShape="0">
              <a:srgbClr val="FFFFFF">
                <a:alpha val="71945"/>
              </a:srgbClr>
            </a:outerShdw>
          </a:effectLst>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 name="SlideBG.jpg" descr="SlideBG.jpg"/>
          <p:cNvPicPr>
            <a:picLocks noChangeAspect="1"/>
          </p:cNvPicPr>
          <p:nvPr/>
        </p:nvPicPr>
        <p:blipFill>
          <a:blip r:embed="rId2">
            <a:extLst/>
          </a:blip>
          <a:stretch>
            <a:fillRect/>
          </a:stretch>
        </p:blipFill>
        <p:spPr>
          <a:xfrm>
            <a:off x="-1" y="-1"/>
            <a:ext cx="9144001" cy="6858001"/>
          </a:xfrm>
          <a:prstGeom prst="rect">
            <a:avLst/>
          </a:prstGeom>
          <a:ln w="12700">
            <a:miter lim="400000"/>
          </a:ln>
        </p:spPr>
      </p:pic>
      <p:sp>
        <p:nvSpPr>
          <p:cNvPr id="141" name="Shape 82"/>
          <p:cNvSpPr txBox="1">
            <a:spLocks noGrp="1"/>
          </p:cNvSpPr>
          <p:nvPr>
            <p:ph type="title"/>
          </p:nvPr>
        </p:nvSpPr>
        <p:spPr>
          <a:xfrm>
            <a:off x="457200" y="-1892306"/>
            <a:ext cx="8229600" cy="693901"/>
          </a:xfrm>
          <a:prstGeom prst="rect">
            <a:avLst/>
          </a:prstGeom>
        </p:spPr>
        <p:txBody>
          <a:bodyPr/>
          <a:lstStyle>
            <a:lvl1pPr>
              <a:defRPr sz="3200">
                <a:solidFill>
                  <a:srgbClr val="FFFFFF"/>
                </a:solidFill>
                <a:latin typeface="Proxima Nova"/>
                <a:ea typeface="Proxima Nova"/>
                <a:cs typeface="Proxima Nova"/>
                <a:sym typeface="Proxima Nova"/>
              </a:defRPr>
            </a:lvl1pPr>
          </a:lstStyle>
          <a:p>
            <a:r>
              <a:t>A Case Study with TillSlip</a:t>
            </a:r>
          </a:p>
        </p:txBody>
      </p:sp>
      <p:sp>
        <p:nvSpPr>
          <p:cNvPr id="142" name="Shape 83"/>
          <p:cNvSpPr txBox="1">
            <a:spLocks noGrp="1"/>
          </p:cNvSpPr>
          <p:nvPr>
            <p:ph type="body" sz="quarter" idx="1"/>
          </p:nvPr>
        </p:nvSpPr>
        <p:spPr>
          <a:xfrm>
            <a:off x="662415" y="1412173"/>
            <a:ext cx="3611811" cy="3432390"/>
          </a:xfrm>
          <a:prstGeom prst="rect">
            <a:avLst/>
          </a:prstGeom>
        </p:spPr>
        <p:txBody>
          <a:bodyPr/>
          <a:lstStyle/>
          <a:p>
            <a:pPr algn="ctr">
              <a:buSzTx/>
              <a:buNone/>
              <a:defRPr sz="1700">
                <a:solidFill>
                  <a:srgbClr val="FFFFFF"/>
                </a:solidFill>
                <a:latin typeface="Avenir Heavy"/>
                <a:ea typeface="Avenir Heavy"/>
                <a:cs typeface="Avenir Heavy"/>
                <a:sym typeface="Avenir Heavy"/>
              </a:defRPr>
            </a:pPr>
            <a:r>
              <a:rPr sz="2000" dirty="0"/>
              <a:t>TillSlip has already complete</a:t>
            </a:r>
            <a:r>
              <a:rPr lang="en-US" sz="2000" dirty="0"/>
              <a:t> </a:t>
            </a:r>
            <a:r>
              <a:rPr sz="2000" dirty="0"/>
              <a:t>a successful trial in partnership with SAB Miller.</a:t>
            </a:r>
          </a:p>
          <a:p>
            <a:pPr>
              <a:buSzTx/>
              <a:buNone/>
              <a:defRPr sz="1700">
                <a:solidFill>
                  <a:srgbClr val="FFFFFF"/>
                </a:solidFill>
                <a:latin typeface="Avenir Book"/>
                <a:ea typeface="Avenir Book"/>
                <a:cs typeface="Avenir Book"/>
                <a:sym typeface="Avenir Book"/>
              </a:defRPr>
            </a:pPr>
            <a:endParaRPr sz="1800" dirty="0"/>
          </a:p>
          <a:p>
            <a:pPr algn="ctr">
              <a:buSzTx/>
              <a:buNone/>
              <a:defRPr sz="1700">
                <a:solidFill>
                  <a:srgbClr val="FFFFFF"/>
                </a:solidFill>
                <a:latin typeface="Avenir Book"/>
                <a:ea typeface="Avenir Book"/>
                <a:cs typeface="Avenir Book"/>
                <a:sym typeface="Avenir Book"/>
              </a:defRPr>
            </a:pPr>
            <a:r>
              <a:rPr sz="1800" dirty="0"/>
              <a:t>A number of devices were integrated at SPAR retail stores in South Africa, and if a customer purchased any SKU variant of a SAB Miller Castle Lite 24-pack the </a:t>
            </a:r>
            <a:r>
              <a:rPr sz="1800" dirty="0" err="1"/>
              <a:t>TillSlip</a:t>
            </a:r>
            <a:r>
              <a:rPr sz="1800" dirty="0"/>
              <a:t> device printed a contest entry on the receipt.</a:t>
            </a:r>
          </a:p>
        </p:txBody>
      </p:sp>
      <p:sp>
        <p:nvSpPr>
          <p:cNvPr id="143" name="Shape 83"/>
          <p:cNvSpPr txBox="1"/>
          <p:nvPr/>
        </p:nvSpPr>
        <p:spPr>
          <a:xfrm>
            <a:off x="4912956" y="1416417"/>
            <a:ext cx="3749279" cy="2844023"/>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pPr>
              <a:buClr>
                <a:srgbClr val="000000"/>
              </a:buClr>
              <a:defRPr sz="2500">
                <a:solidFill>
                  <a:srgbClr val="FFFFFF"/>
                </a:solidFill>
                <a:latin typeface="Avenir Heavy"/>
                <a:ea typeface="Avenir Heavy"/>
                <a:cs typeface="Avenir Heavy"/>
                <a:sym typeface="Avenir Heavy"/>
              </a:defRPr>
            </a:pPr>
            <a:r>
              <a:rPr sz="2400" dirty="0"/>
              <a:t>Consumer engagement increased by 86% in two just two months.</a:t>
            </a:r>
          </a:p>
          <a:p>
            <a:pPr>
              <a:buClr>
                <a:srgbClr val="000000"/>
              </a:buClr>
              <a:defRPr sz="2500">
                <a:solidFill>
                  <a:srgbClr val="FFFFFF"/>
                </a:solidFill>
                <a:latin typeface="Avenir Heavy"/>
                <a:ea typeface="Avenir Heavy"/>
                <a:cs typeface="Avenir Heavy"/>
                <a:sym typeface="Avenir Heavy"/>
              </a:defRPr>
            </a:pPr>
            <a:r>
              <a:rPr sz="2400" dirty="0"/>
              <a:t>Sales of Castle Lite increased by 24% in the same time period.</a:t>
            </a:r>
          </a:p>
        </p:txBody>
      </p:sp>
      <p:sp>
        <p:nvSpPr>
          <p:cNvPr id="144" name="Shape 47"/>
          <p:cNvSpPr txBox="1"/>
          <p:nvPr/>
        </p:nvSpPr>
        <p:spPr>
          <a:xfrm>
            <a:off x="742958" y="279808"/>
            <a:ext cx="7658084" cy="811984"/>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gn="ctr">
              <a:defRPr sz="3600" cap="all">
                <a:solidFill>
                  <a:srgbClr val="FFFFFF"/>
                </a:solidFill>
                <a:latin typeface="Avenir Black"/>
                <a:ea typeface="Avenir Black"/>
                <a:cs typeface="Avenir Black"/>
                <a:sym typeface="Avenir Black"/>
              </a:defRPr>
            </a:lvl1pPr>
          </a:lstStyle>
          <a:p>
            <a:r>
              <a:t>A CASE STUDY WITH TILLSLIP</a:t>
            </a:r>
          </a:p>
        </p:txBody>
      </p:sp>
      <p:pic>
        <p:nvPicPr>
          <p:cNvPr id="145" name="Line" descr="Line"/>
          <p:cNvPicPr>
            <a:picLocks/>
          </p:cNvPicPr>
          <p:nvPr/>
        </p:nvPicPr>
        <p:blipFill>
          <a:blip r:embed="rId3">
            <a:extLst/>
          </a:blip>
          <a:stretch>
            <a:fillRect/>
          </a:stretch>
        </p:blipFill>
        <p:spPr>
          <a:xfrm rot="5400000">
            <a:off x="2740945" y="3077497"/>
            <a:ext cx="3705292" cy="45719"/>
          </a:xfrm>
          <a:prstGeom prst="rect">
            <a:avLst/>
          </a:prstGeom>
          <a:effectLst>
            <a:outerShdw blurRad="38100" dist="20000" dir="5400000" rotWithShape="0">
              <a:srgbClr val="000000">
                <a:alpha val="38000"/>
              </a:srgbClr>
            </a:outerShdw>
          </a:effectLst>
        </p:spPr>
      </p:pic>
      <p:sp>
        <p:nvSpPr>
          <p:cNvPr id="146" name="Shape 83"/>
          <p:cNvSpPr txBox="1"/>
          <p:nvPr/>
        </p:nvSpPr>
        <p:spPr>
          <a:xfrm>
            <a:off x="3136900" y="9074150"/>
            <a:ext cx="8229600" cy="1391097"/>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pPr algn="ctr">
              <a:buClr>
                <a:srgbClr val="000000"/>
              </a:buClr>
              <a:defRPr sz="1600">
                <a:solidFill>
                  <a:srgbClr val="FFFFFF"/>
                </a:solidFill>
                <a:latin typeface="Avenir Heavy"/>
                <a:ea typeface="Avenir Heavy"/>
                <a:cs typeface="Avenir Heavy"/>
                <a:sym typeface="Avenir Heavy"/>
              </a:defRPr>
            </a:pPr>
            <a:r>
              <a:t>Consumer engagement increased by 86% in two just two months.</a:t>
            </a:r>
          </a:p>
          <a:p>
            <a:pPr algn="ctr">
              <a:buClr>
                <a:srgbClr val="000000"/>
              </a:buClr>
              <a:defRPr sz="1600">
                <a:solidFill>
                  <a:srgbClr val="FFFFFF"/>
                </a:solidFill>
                <a:latin typeface="Avenir Heavy"/>
                <a:ea typeface="Avenir Heavy"/>
                <a:cs typeface="Avenir Heavy"/>
                <a:sym typeface="Avenir Heavy"/>
              </a:defRPr>
            </a:pPr>
            <a:r>
              <a:t>Sales of Castle Lite increased by 24% in the same time period .</a:t>
            </a:r>
          </a:p>
          <a:p>
            <a:pPr>
              <a:buClr>
                <a:srgbClr val="000000"/>
              </a:buClr>
              <a:defRPr sz="3000">
                <a:solidFill>
                  <a:srgbClr val="FFFFFF"/>
                </a:solidFill>
                <a:latin typeface="Avenir Book"/>
                <a:ea typeface="Avenir Book"/>
                <a:cs typeface="Avenir Book"/>
                <a:sym typeface="Avenir Book"/>
              </a:defRPr>
            </a:pPr>
            <a:endParaRPr sz="1600"/>
          </a:p>
          <a:p>
            <a:pPr>
              <a:buClr>
                <a:srgbClr val="000000"/>
              </a:buClr>
              <a:defRPr sz="1600">
                <a:solidFill>
                  <a:srgbClr val="FFFFFF"/>
                </a:solidFill>
                <a:latin typeface="Avenir Book"/>
                <a:ea typeface="Avenir Book"/>
                <a:cs typeface="Avenir Book"/>
                <a:sym typeface="Avenir Book"/>
              </a:defRPr>
            </a:pPr>
            <a:r>
              <a:t>We have also received an offer from Unilever for a large scale trial.</a:t>
            </a:r>
          </a:p>
        </p:txBody>
      </p:sp>
      <p:sp>
        <p:nvSpPr>
          <p:cNvPr id="9" name="Shape 83">
            <a:extLst>
              <a:ext uri="{FF2B5EF4-FFF2-40B4-BE49-F238E27FC236}">
                <a16:creationId xmlns:a16="http://schemas.microsoft.com/office/drawing/2014/main" id="{709E0412-96C0-452D-8A79-53CAF9E3B487}"/>
              </a:ext>
            </a:extLst>
          </p:cNvPr>
          <p:cNvSpPr txBox="1"/>
          <p:nvPr/>
        </p:nvSpPr>
        <p:spPr>
          <a:xfrm>
            <a:off x="457200" y="4915235"/>
            <a:ext cx="8540834" cy="886474"/>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fontScale="62500" lnSpcReduction="20000"/>
          </a:bodyPr>
          <a:lstStyle/>
          <a:p>
            <a:pPr>
              <a:buClr>
                <a:srgbClr val="000000"/>
              </a:buClr>
              <a:defRPr sz="2500">
                <a:solidFill>
                  <a:srgbClr val="FFFFFF"/>
                </a:solidFill>
                <a:latin typeface="Avenir Heavy"/>
                <a:ea typeface="Avenir Heavy"/>
                <a:cs typeface="Avenir Heavy"/>
                <a:sym typeface="Avenir Heavy"/>
              </a:defRPr>
            </a:pPr>
            <a:r>
              <a:rPr lang="en-US" sz="2800" dirty="0"/>
              <a:t>We have letters of intent from SAB and Unilever, and also received numerous requests for national/ large scale trials from the large FMCG brands and retails chains.</a:t>
            </a:r>
            <a:endParaRPr sz="2800"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1E1E1"/>
            </a:gs>
            <a:gs pos="35000">
              <a:srgbClr val="FFFFFF"/>
            </a:gs>
            <a:gs pos="100000">
              <a:srgbClr val="FFFFFF"/>
            </a:gs>
          </a:gsLst>
          <a:lin ang="16200000" scaled="0"/>
        </a:gradFill>
        <a:effectLst/>
      </p:bgPr>
    </p:bg>
    <p:spTree>
      <p:nvGrpSpPr>
        <p:cNvPr id="1" name=""/>
        <p:cNvGrpSpPr/>
        <p:nvPr/>
      </p:nvGrpSpPr>
      <p:grpSpPr>
        <a:xfrm>
          <a:off x="0" y="0"/>
          <a:ext cx="0" cy="0"/>
          <a:chOff x="0" y="0"/>
          <a:chExt cx="0" cy="0"/>
        </a:xfrm>
      </p:grpSpPr>
      <p:sp>
        <p:nvSpPr>
          <p:cNvPr id="149" name="Shape 47"/>
          <p:cNvSpPr txBox="1"/>
          <p:nvPr/>
        </p:nvSpPr>
        <p:spPr>
          <a:xfrm>
            <a:off x="742958" y="1562508"/>
            <a:ext cx="7658084" cy="811984"/>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gn="ctr">
              <a:defRPr sz="3600" cap="all">
                <a:solidFill>
                  <a:srgbClr val="535353"/>
                </a:solidFill>
                <a:latin typeface="Avenir Black"/>
                <a:ea typeface="Avenir Black"/>
                <a:cs typeface="Avenir Black"/>
                <a:sym typeface="Avenir Black"/>
              </a:defRPr>
            </a:lvl1pPr>
          </a:lstStyle>
          <a:p>
            <a:r>
              <a:rPr dirty="0"/>
              <a:t>THE </a:t>
            </a:r>
            <a:r>
              <a:rPr dirty="0" err="1"/>
              <a:t>tillslip</a:t>
            </a:r>
            <a:r>
              <a:rPr dirty="0"/>
              <a:t> TEAM</a:t>
            </a:r>
          </a:p>
        </p:txBody>
      </p:sp>
      <p:pic>
        <p:nvPicPr>
          <p:cNvPr id="150" name="Image" descr="Image"/>
          <p:cNvPicPr>
            <a:picLocks noChangeAspect="1"/>
          </p:cNvPicPr>
          <p:nvPr/>
        </p:nvPicPr>
        <p:blipFill>
          <a:blip r:embed="rId2">
            <a:extLst/>
          </a:blip>
          <a:stretch>
            <a:fillRect/>
          </a:stretch>
        </p:blipFill>
        <p:spPr>
          <a:xfrm>
            <a:off x="3470198" y="3069877"/>
            <a:ext cx="2203604" cy="1607246"/>
          </a:xfrm>
          <a:prstGeom prst="rect">
            <a:avLst/>
          </a:prstGeom>
          <a:ln w="12700">
            <a:miter lim="400000"/>
          </a:ln>
          <a:effectLst>
            <a:outerShdw blurRad="38100" dist="20000" dir="5400000" rotWithShape="0">
              <a:srgbClr val="000000">
                <a:alpha val="38000"/>
              </a:srgbClr>
            </a:outerShdw>
          </a:effectLst>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 name="SlideBG.jpg" descr="SlideBG.jpg"/>
          <p:cNvPicPr>
            <a:picLocks noChangeAspect="1"/>
          </p:cNvPicPr>
          <p:nvPr/>
        </p:nvPicPr>
        <p:blipFill>
          <a:blip r:embed="rId2">
            <a:extLst/>
          </a:blip>
          <a:stretch>
            <a:fillRect/>
          </a:stretch>
        </p:blipFill>
        <p:spPr>
          <a:xfrm>
            <a:off x="0" y="0"/>
            <a:ext cx="9144000" cy="7528559"/>
          </a:xfrm>
          <a:prstGeom prst="rect">
            <a:avLst/>
          </a:prstGeom>
          <a:ln w="12700">
            <a:miter lim="400000"/>
          </a:ln>
        </p:spPr>
      </p:pic>
      <p:sp>
        <p:nvSpPr>
          <p:cNvPr id="153" name="Shape 88"/>
          <p:cNvSpPr txBox="1">
            <a:spLocks noGrp="1"/>
          </p:cNvSpPr>
          <p:nvPr>
            <p:ph type="body" sz="half" idx="1"/>
          </p:nvPr>
        </p:nvSpPr>
        <p:spPr>
          <a:xfrm>
            <a:off x="2951981" y="368165"/>
            <a:ext cx="5889923" cy="2344795"/>
          </a:xfrm>
          <a:prstGeom prst="rect">
            <a:avLst/>
          </a:prstGeom>
        </p:spPr>
        <p:txBody>
          <a:bodyPr>
            <a:normAutofit fontScale="92500" lnSpcReduction="20000"/>
          </a:bodyPr>
          <a:lstStyle/>
          <a:p>
            <a:pPr>
              <a:lnSpc>
                <a:spcPct val="115000"/>
              </a:lnSpc>
              <a:buSzTx/>
              <a:buNone/>
              <a:defRPr sz="1600">
                <a:solidFill>
                  <a:srgbClr val="FFFFFF"/>
                </a:solidFill>
                <a:latin typeface="Avenir Heavy"/>
                <a:ea typeface="Avenir Heavy"/>
                <a:cs typeface="Avenir Heavy"/>
                <a:sym typeface="Avenir Heavy"/>
              </a:defRPr>
            </a:pPr>
            <a:r>
              <a:rPr sz="2200" dirty="0"/>
              <a:t>Pravir Seevnarayan </a:t>
            </a:r>
            <a:r>
              <a:rPr lang="en-US" sz="2200" dirty="0"/>
              <a:t>–</a:t>
            </a:r>
            <a:r>
              <a:rPr sz="2200" dirty="0"/>
              <a:t> CEO</a:t>
            </a:r>
            <a:br>
              <a:rPr dirty="0"/>
            </a:br>
            <a:r>
              <a:rPr lang="en-US" dirty="0"/>
              <a:t>As a path builder, I’ve always enjoyed developing </a:t>
            </a:r>
            <a:r>
              <a:rPr dirty="0">
                <a:latin typeface="Avenir Book"/>
                <a:ea typeface="Avenir Book"/>
                <a:cs typeface="Avenir Book"/>
                <a:sym typeface="Avenir Book"/>
              </a:rPr>
              <a:t>solutions</a:t>
            </a:r>
            <a:r>
              <a:rPr lang="en-US" dirty="0">
                <a:latin typeface="Avenir Book"/>
                <a:ea typeface="Avenir Book"/>
                <a:cs typeface="Avenir Book"/>
                <a:sym typeface="Avenir Book"/>
              </a:rPr>
              <a:t> to complex challenges</a:t>
            </a:r>
            <a:r>
              <a:rPr dirty="0">
                <a:latin typeface="Avenir Book"/>
                <a:ea typeface="Avenir Book"/>
                <a:cs typeface="Avenir Book"/>
                <a:sym typeface="Avenir Book"/>
              </a:rPr>
              <a:t>.</a:t>
            </a:r>
            <a:r>
              <a:rPr lang="en-US" dirty="0">
                <a:latin typeface="Avenir Book"/>
                <a:ea typeface="Avenir Book"/>
                <a:cs typeface="Avenir Book"/>
                <a:sym typeface="Avenir Book"/>
              </a:rPr>
              <a:t> Being the head of </a:t>
            </a:r>
            <a:r>
              <a:rPr dirty="0">
                <a:latin typeface="Avenir Book"/>
                <a:ea typeface="Avenir Book"/>
                <a:cs typeface="Avenir Book"/>
                <a:sym typeface="Avenir Book"/>
              </a:rPr>
              <a:t>Lylax Bedding</a:t>
            </a:r>
            <a:r>
              <a:rPr lang="en-US" dirty="0">
                <a:latin typeface="Avenir Book"/>
                <a:ea typeface="Avenir Book"/>
                <a:cs typeface="Avenir Book"/>
                <a:sym typeface="Avenir Book"/>
              </a:rPr>
              <a:t> </a:t>
            </a:r>
            <a:r>
              <a:rPr dirty="0">
                <a:latin typeface="Avenir Book"/>
                <a:ea typeface="Avenir Book"/>
                <a:cs typeface="Avenir Book"/>
                <a:sym typeface="Avenir Book"/>
              </a:rPr>
              <a:t>/</a:t>
            </a:r>
            <a:r>
              <a:rPr lang="en-US" dirty="0">
                <a:latin typeface="Avenir Book"/>
                <a:ea typeface="Avenir Book"/>
                <a:cs typeface="Avenir Book"/>
                <a:sym typeface="Avenir Book"/>
              </a:rPr>
              <a:t> </a:t>
            </a:r>
            <a:r>
              <a:rPr dirty="0">
                <a:latin typeface="Avenir Book"/>
                <a:ea typeface="Avenir Book"/>
                <a:cs typeface="Avenir Book"/>
                <a:sym typeface="Avenir Book"/>
              </a:rPr>
              <a:t>Serta Africa for 15 years</a:t>
            </a:r>
            <a:r>
              <a:rPr lang="en-US" dirty="0">
                <a:latin typeface="Avenir Book"/>
                <a:ea typeface="Avenir Book"/>
                <a:cs typeface="Avenir Book"/>
                <a:sym typeface="Avenir Book"/>
              </a:rPr>
              <a:t>, I have learned the complexity of trading across 9 countries whilst servicing 3000 stores across a multitude of cultural differences. Being instrumental in design and implementation of  manufacturing, sales, operations, and marketing strategies, I’ve, learned </a:t>
            </a:r>
            <a:r>
              <a:rPr dirty="0">
                <a:latin typeface="Avenir Book"/>
                <a:ea typeface="Avenir Book"/>
                <a:cs typeface="Avenir Book"/>
                <a:sym typeface="Avenir Book"/>
              </a:rPr>
              <a:t>importance of efficacy</a:t>
            </a:r>
            <a:r>
              <a:rPr lang="en-US" dirty="0">
                <a:latin typeface="Avenir Book"/>
                <a:ea typeface="Avenir Book"/>
                <a:cs typeface="Avenir Book"/>
                <a:sym typeface="Avenir Book"/>
              </a:rPr>
              <a:t>,</a:t>
            </a:r>
            <a:r>
              <a:rPr dirty="0">
                <a:latin typeface="Avenir Book"/>
                <a:ea typeface="Avenir Book"/>
                <a:cs typeface="Avenir Book"/>
                <a:sym typeface="Avenir Book"/>
              </a:rPr>
              <a:t> efficiency</a:t>
            </a:r>
            <a:r>
              <a:rPr lang="en-US" dirty="0">
                <a:latin typeface="Avenir Book"/>
                <a:ea typeface="Avenir Book"/>
                <a:cs typeface="Avenir Book"/>
                <a:sym typeface="Avenir Book"/>
              </a:rPr>
              <a:t> and culture</a:t>
            </a:r>
            <a:r>
              <a:rPr dirty="0">
                <a:latin typeface="Avenir Book"/>
                <a:ea typeface="Avenir Book"/>
                <a:cs typeface="Avenir Book"/>
                <a:sym typeface="Avenir Book"/>
              </a:rPr>
              <a:t> when developing th</a:t>
            </a:r>
            <a:r>
              <a:rPr lang="en-US" dirty="0">
                <a:latin typeface="Avenir Book"/>
                <a:ea typeface="Avenir Book"/>
                <a:cs typeface="Avenir Book"/>
                <a:sym typeface="Avenir Book"/>
              </a:rPr>
              <a:t>e</a:t>
            </a:r>
            <a:r>
              <a:rPr dirty="0">
                <a:latin typeface="Avenir Book"/>
                <a:ea typeface="Avenir Book"/>
                <a:cs typeface="Avenir Book"/>
                <a:sym typeface="Avenir Book"/>
              </a:rPr>
              <a:t>se solutions</a:t>
            </a:r>
            <a:r>
              <a:rPr lang="en-US" dirty="0">
                <a:latin typeface="Avenir Book"/>
                <a:ea typeface="Avenir Book"/>
                <a:cs typeface="Avenir Book"/>
                <a:sym typeface="Avenir Book"/>
              </a:rPr>
              <a:t>… </a:t>
            </a:r>
            <a:endParaRPr dirty="0">
              <a:latin typeface="Avenir Book"/>
              <a:ea typeface="Avenir Book"/>
              <a:cs typeface="Avenir Book"/>
              <a:sym typeface="Avenir Book"/>
            </a:endParaRPr>
          </a:p>
        </p:txBody>
      </p:sp>
      <p:pic>
        <p:nvPicPr>
          <p:cNvPr id="154" name="Image" descr="Image"/>
          <p:cNvPicPr>
            <a:picLocks noChangeAspect="1"/>
          </p:cNvPicPr>
          <p:nvPr/>
        </p:nvPicPr>
        <p:blipFill>
          <a:blip r:embed="rId3">
            <a:extLst/>
          </a:blip>
          <a:stretch>
            <a:fillRect/>
          </a:stretch>
        </p:blipFill>
        <p:spPr>
          <a:xfrm>
            <a:off x="965200" y="477271"/>
            <a:ext cx="1689100" cy="1829753"/>
          </a:xfrm>
          <a:prstGeom prst="rect">
            <a:avLst/>
          </a:prstGeom>
          <a:ln w="12700">
            <a:miter lim="400000"/>
          </a:ln>
        </p:spPr>
      </p:pic>
      <p:pic>
        <p:nvPicPr>
          <p:cNvPr id="155" name="Image" descr="Image"/>
          <p:cNvPicPr>
            <a:picLocks noChangeAspect="1"/>
          </p:cNvPicPr>
          <p:nvPr/>
        </p:nvPicPr>
        <p:blipFill>
          <a:blip r:embed="rId4">
            <a:extLst/>
          </a:blip>
          <a:stretch>
            <a:fillRect/>
          </a:stretch>
        </p:blipFill>
        <p:spPr>
          <a:xfrm>
            <a:off x="1073581" y="4548096"/>
            <a:ext cx="1472338" cy="1821828"/>
          </a:xfrm>
          <a:prstGeom prst="rect">
            <a:avLst/>
          </a:prstGeom>
          <a:ln w="12700">
            <a:miter lim="400000"/>
          </a:ln>
        </p:spPr>
      </p:pic>
      <p:pic>
        <p:nvPicPr>
          <p:cNvPr id="156" name="Image" descr="Image"/>
          <p:cNvPicPr>
            <a:picLocks noChangeAspect="1"/>
          </p:cNvPicPr>
          <p:nvPr/>
        </p:nvPicPr>
        <p:blipFill>
          <a:blip r:embed="rId5">
            <a:extLst/>
          </a:blip>
          <a:stretch>
            <a:fillRect/>
          </a:stretch>
        </p:blipFill>
        <p:spPr>
          <a:xfrm>
            <a:off x="6796506" y="2565565"/>
            <a:ext cx="1469188" cy="2082470"/>
          </a:xfrm>
          <a:prstGeom prst="rect">
            <a:avLst/>
          </a:prstGeom>
          <a:ln w="12700">
            <a:miter lim="400000"/>
          </a:ln>
        </p:spPr>
      </p:pic>
      <p:sp>
        <p:nvSpPr>
          <p:cNvPr id="157" name="Shape 88"/>
          <p:cNvSpPr txBox="1"/>
          <p:nvPr/>
        </p:nvSpPr>
        <p:spPr>
          <a:xfrm>
            <a:off x="805681" y="2510279"/>
            <a:ext cx="6099374" cy="1928682"/>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pPr>
              <a:lnSpc>
                <a:spcPct val="115000"/>
              </a:lnSpc>
              <a:buClr>
                <a:srgbClr val="000000"/>
              </a:buClr>
              <a:defRPr sz="1600">
                <a:solidFill>
                  <a:srgbClr val="FFFFFF"/>
                </a:solidFill>
                <a:latin typeface="Avenir Heavy"/>
                <a:ea typeface="Avenir Heavy"/>
                <a:cs typeface="Avenir Heavy"/>
                <a:sym typeface="Avenir Heavy"/>
              </a:defRPr>
            </a:pPr>
            <a:r>
              <a:rPr sz="2200" dirty="0"/>
              <a:t>Justin Raleigh - COO </a:t>
            </a:r>
          </a:p>
          <a:p>
            <a:pPr>
              <a:lnSpc>
                <a:spcPct val="115000"/>
              </a:lnSpc>
              <a:buClr>
                <a:srgbClr val="000000"/>
              </a:buClr>
              <a:defRPr sz="1600">
                <a:solidFill>
                  <a:srgbClr val="FFFFFF"/>
                </a:solidFill>
                <a:latin typeface="Avenir Heavy"/>
                <a:ea typeface="Avenir Heavy"/>
                <a:cs typeface="Avenir Heavy"/>
                <a:sym typeface="Avenir Heavy"/>
              </a:defRPr>
            </a:pPr>
            <a:r>
              <a:rPr dirty="0">
                <a:latin typeface="Avenir Book"/>
                <a:ea typeface="Avenir Book"/>
                <a:cs typeface="Avenir Book"/>
                <a:sym typeface="Avenir Book"/>
              </a:rPr>
              <a:t>I believe in challenging the status quo, especially within the marketing industry where I have spent most of my professional life. I am a specialist on consumer and loyalty behavior and am able to help tap those powers for our clients.</a:t>
            </a:r>
          </a:p>
        </p:txBody>
      </p:sp>
      <p:sp>
        <p:nvSpPr>
          <p:cNvPr id="158" name="Shape 88"/>
          <p:cNvSpPr txBox="1"/>
          <p:nvPr/>
        </p:nvSpPr>
        <p:spPr>
          <a:xfrm>
            <a:off x="2951981" y="4642215"/>
            <a:ext cx="5889923" cy="2394514"/>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pPr>
              <a:lnSpc>
                <a:spcPct val="115000"/>
              </a:lnSpc>
              <a:buClr>
                <a:srgbClr val="000000"/>
              </a:buClr>
              <a:defRPr sz="1600">
                <a:solidFill>
                  <a:srgbClr val="FFFFFF"/>
                </a:solidFill>
                <a:latin typeface="Avenir Heavy"/>
                <a:ea typeface="Avenir Heavy"/>
                <a:cs typeface="Avenir Heavy"/>
                <a:sym typeface="Avenir Heavy"/>
              </a:defRPr>
            </a:pPr>
            <a:r>
              <a:rPr sz="2200" dirty="0"/>
              <a:t>Kamlesh Ranchhod - CFO </a:t>
            </a:r>
          </a:p>
          <a:p>
            <a:pPr>
              <a:lnSpc>
                <a:spcPct val="115000"/>
              </a:lnSpc>
              <a:buClr>
                <a:srgbClr val="000000"/>
              </a:buClr>
              <a:defRPr sz="1600">
                <a:solidFill>
                  <a:srgbClr val="FFFFFF"/>
                </a:solidFill>
                <a:latin typeface="Avenir Heavy"/>
                <a:ea typeface="Avenir Heavy"/>
                <a:cs typeface="Avenir Heavy"/>
                <a:sym typeface="Avenir Heavy"/>
              </a:defRPr>
            </a:pPr>
            <a:r>
              <a:rPr dirty="0">
                <a:latin typeface="Avenir Book"/>
                <a:ea typeface="Avenir Book"/>
                <a:cs typeface="Avenir Book"/>
                <a:sym typeface="Avenir Book"/>
              </a:rPr>
              <a:t>Making financial sense is common sense to me. I am an experienced trader and financial accountant, as well as a business owner of 10 years. I am savvy about making business sense and focused on the financials of TillSlip.</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1E1E1"/>
            </a:gs>
            <a:gs pos="35000">
              <a:srgbClr val="FFFFFF"/>
            </a:gs>
            <a:gs pos="100000">
              <a:srgbClr val="FFFFFF"/>
            </a:gs>
          </a:gsLst>
          <a:lin ang="16200000" scaled="0"/>
        </a:gradFill>
        <a:effectLst/>
      </p:bgPr>
    </p:bg>
    <p:spTree>
      <p:nvGrpSpPr>
        <p:cNvPr id="1" name=""/>
        <p:cNvGrpSpPr/>
        <p:nvPr/>
      </p:nvGrpSpPr>
      <p:grpSpPr>
        <a:xfrm>
          <a:off x="0" y="0"/>
          <a:ext cx="0" cy="0"/>
          <a:chOff x="0" y="0"/>
          <a:chExt cx="0" cy="0"/>
        </a:xfrm>
      </p:grpSpPr>
      <p:sp>
        <p:nvSpPr>
          <p:cNvPr id="160" name="Shape 99"/>
          <p:cNvSpPr txBox="1">
            <a:spLocks noGrp="1"/>
          </p:cNvSpPr>
          <p:nvPr>
            <p:ph type="body" sz="quarter" idx="1"/>
          </p:nvPr>
        </p:nvSpPr>
        <p:spPr>
          <a:xfrm>
            <a:off x="184158" y="2497855"/>
            <a:ext cx="2141534" cy="1395340"/>
          </a:xfrm>
          <a:prstGeom prst="rect">
            <a:avLst/>
          </a:prstGeom>
        </p:spPr>
        <p:txBody>
          <a:bodyPr>
            <a:normAutofit lnSpcReduction="10000"/>
          </a:bodyPr>
          <a:lstStyle/>
          <a:p>
            <a:pPr>
              <a:lnSpc>
                <a:spcPct val="90000"/>
              </a:lnSpc>
              <a:buSzTx/>
              <a:buNone/>
              <a:defRPr sz="2900">
                <a:latin typeface="Avenir Black"/>
                <a:ea typeface="Avenir Black"/>
                <a:cs typeface="Avenir Black"/>
                <a:sym typeface="Avenir Black"/>
              </a:defRPr>
            </a:pPr>
            <a:r>
              <a:rPr lang="en-US" sz="4400" dirty="0"/>
              <a:t>20.0</a:t>
            </a:r>
            <a:r>
              <a:rPr sz="4400" dirty="0"/>
              <a:t>% </a:t>
            </a:r>
          </a:p>
          <a:p>
            <a:pPr>
              <a:lnSpc>
                <a:spcPct val="90000"/>
              </a:lnSpc>
              <a:buSzTx/>
              <a:buNone/>
              <a:defRPr sz="1600">
                <a:latin typeface="Avenir Black"/>
                <a:ea typeface="Avenir Black"/>
                <a:cs typeface="Avenir Black"/>
                <a:sym typeface="Avenir Black"/>
              </a:defRPr>
            </a:pPr>
            <a:r>
              <a:rPr sz="1800" dirty="0"/>
              <a:t>of its annual budget on retail marketing</a:t>
            </a:r>
          </a:p>
        </p:txBody>
      </p:sp>
      <p:sp>
        <p:nvSpPr>
          <p:cNvPr id="161" name="Shape 47"/>
          <p:cNvSpPr txBox="1"/>
          <p:nvPr/>
        </p:nvSpPr>
        <p:spPr>
          <a:xfrm>
            <a:off x="184158" y="140108"/>
            <a:ext cx="6167769" cy="1424462"/>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pPr>
              <a:defRPr sz="3200" cap="all">
                <a:solidFill>
                  <a:srgbClr val="535353"/>
                </a:solidFill>
                <a:latin typeface="Avenir Black"/>
                <a:ea typeface="Avenir Black"/>
                <a:cs typeface="Avenir Black"/>
                <a:sym typeface="Avenir Black"/>
              </a:defRPr>
            </a:pPr>
            <a:r>
              <a:t>ENGAGE RETAIL MARKETING</a:t>
            </a:r>
          </a:p>
          <a:p>
            <a:pPr>
              <a:defRPr sz="3200" cap="all">
                <a:solidFill>
                  <a:srgbClr val="535353"/>
                </a:solidFill>
                <a:latin typeface="Avenir Black"/>
                <a:ea typeface="Avenir Black"/>
                <a:cs typeface="Avenir Black"/>
                <a:sym typeface="Avenir Black"/>
              </a:defRPr>
            </a:pPr>
            <a:r>
              <a:t>EVERYWHERE</a:t>
            </a:r>
          </a:p>
        </p:txBody>
      </p:sp>
      <p:pic>
        <p:nvPicPr>
          <p:cNvPr id="162" name="28ef8e_f57b4ed296c84cb8bb6233c52251607c.png" descr="28ef8e_f57b4ed296c84cb8bb6233c52251607c.png"/>
          <p:cNvPicPr>
            <a:picLocks noChangeAspect="1"/>
          </p:cNvPicPr>
          <p:nvPr/>
        </p:nvPicPr>
        <p:blipFill>
          <a:blip r:embed="rId2">
            <a:extLst/>
          </a:blip>
          <a:stretch>
            <a:fillRect/>
          </a:stretch>
        </p:blipFill>
        <p:spPr>
          <a:xfrm>
            <a:off x="2931582" y="1158795"/>
            <a:ext cx="3534836" cy="4530454"/>
          </a:xfrm>
          <a:prstGeom prst="rect">
            <a:avLst/>
          </a:prstGeom>
          <a:ln w="12700">
            <a:miter lim="400000"/>
          </a:ln>
          <a:effectLst>
            <a:outerShdw blurRad="190500" dist="8455" dir="5400000" rotWithShape="0">
              <a:srgbClr val="000000">
                <a:alpha val="79089"/>
              </a:srgbClr>
            </a:outerShdw>
          </a:effectLst>
        </p:spPr>
      </p:pic>
      <p:sp>
        <p:nvSpPr>
          <p:cNvPr id="163" name="Shape 99"/>
          <p:cNvSpPr txBox="1"/>
          <p:nvPr/>
        </p:nvSpPr>
        <p:spPr>
          <a:xfrm>
            <a:off x="216867" y="4120119"/>
            <a:ext cx="2752974" cy="1424462"/>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buClr>
                <a:srgbClr val="000000"/>
              </a:buClr>
              <a:defRPr sz="1600">
                <a:latin typeface="Avenir Book"/>
                <a:ea typeface="Avenir Book"/>
                <a:cs typeface="Avenir Book"/>
                <a:sym typeface="Avenir Book"/>
              </a:defRPr>
            </a:lvl1pPr>
          </a:lstStyle>
          <a:p>
            <a:r>
              <a:rPr dirty="0"/>
              <a:t>This money is used for everything from advertising</a:t>
            </a:r>
            <a:r>
              <a:rPr lang="en-US" dirty="0"/>
              <a:t>, strategy</a:t>
            </a:r>
            <a:r>
              <a:rPr dirty="0"/>
              <a:t> to market research.</a:t>
            </a:r>
          </a:p>
        </p:txBody>
      </p:sp>
      <p:sp>
        <p:nvSpPr>
          <p:cNvPr id="164" name="Line"/>
          <p:cNvSpPr/>
          <p:nvPr/>
        </p:nvSpPr>
        <p:spPr>
          <a:xfrm flipH="1">
            <a:off x="307407" y="4082113"/>
            <a:ext cx="1960453" cy="1"/>
          </a:xfrm>
          <a:prstGeom prst="line">
            <a:avLst/>
          </a:prstGeom>
          <a:ln w="38100" cap="rnd">
            <a:solidFill>
              <a:srgbClr val="000000"/>
            </a:solidFill>
            <a:custDash>
              <a:ds d="100000" sp="200000"/>
            </a:custDash>
          </a:ln>
          <a:effectLst>
            <a:outerShdw blurRad="38100" dist="20000" dir="5400000" rotWithShape="0">
              <a:srgbClr val="000000">
                <a:alpha val="38000"/>
              </a:srgbClr>
            </a:outerShdw>
          </a:effectLst>
        </p:spPr>
        <p:txBody>
          <a:bodyPr lIns="45719" rIns="45719"/>
          <a:lstStyle/>
          <a:p>
            <a:endParaRPr/>
          </a:p>
        </p:txBody>
      </p:sp>
      <p:sp>
        <p:nvSpPr>
          <p:cNvPr id="165" name="Shape 99"/>
          <p:cNvSpPr txBox="1"/>
          <p:nvPr/>
        </p:nvSpPr>
        <p:spPr>
          <a:xfrm>
            <a:off x="184158" y="1613649"/>
            <a:ext cx="2192334" cy="1117689"/>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buClr>
                <a:srgbClr val="000000"/>
              </a:buClr>
              <a:defRPr sz="1600">
                <a:latin typeface="Avenir Book"/>
                <a:ea typeface="Avenir Book"/>
                <a:cs typeface="Avenir Book"/>
                <a:sym typeface="Avenir Book"/>
              </a:defRPr>
            </a:lvl1pPr>
          </a:lstStyle>
          <a:p>
            <a:r>
              <a:rPr sz="1800" dirty="0"/>
              <a:t>The average brand or retailer will spend </a:t>
            </a:r>
            <a:r>
              <a:rPr lang="en-US" sz="1800" dirty="0"/>
              <a:t>up to</a:t>
            </a:r>
            <a:endParaRPr sz="1800" dirty="0"/>
          </a:p>
        </p:txBody>
      </p:sp>
      <p:sp>
        <p:nvSpPr>
          <p:cNvPr id="166" name="Shape 99"/>
          <p:cNvSpPr txBox="1"/>
          <p:nvPr/>
        </p:nvSpPr>
        <p:spPr>
          <a:xfrm>
            <a:off x="6376765" y="2067981"/>
            <a:ext cx="2475135" cy="4633345"/>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gn="r">
              <a:buClr>
                <a:srgbClr val="000000"/>
              </a:buClr>
              <a:defRPr sz="1600">
                <a:latin typeface="Avenir Book"/>
                <a:ea typeface="Avenir Book"/>
                <a:cs typeface="Avenir Book"/>
                <a:sym typeface="Avenir Book"/>
              </a:defRPr>
            </a:lvl1pPr>
          </a:lstStyle>
          <a:p>
            <a:r>
              <a:t>But unlike e-commerce, traditional brick-and-mortar stores don’t have easy ways to analyze market trends. Many companies have instituted costly loyalty programs to engage customers and measure their spending, but those loyalty programs end at the store doors.</a:t>
            </a:r>
          </a:p>
        </p:txBody>
      </p:sp>
      <p:sp>
        <p:nvSpPr>
          <p:cNvPr id="10" name="Line Graph">
            <a:extLst>
              <a:ext uri="{FF2B5EF4-FFF2-40B4-BE49-F238E27FC236}">
                <a16:creationId xmlns:a16="http://schemas.microsoft.com/office/drawing/2014/main" id="{C68758CD-4692-4352-945A-4E389F9876E4}"/>
              </a:ext>
            </a:extLst>
          </p:cNvPr>
          <p:cNvSpPr/>
          <p:nvPr/>
        </p:nvSpPr>
        <p:spPr>
          <a:xfrm>
            <a:off x="309314" y="5009126"/>
            <a:ext cx="2074488" cy="1656408"/>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163" y="20628"/>
                </a:lnTo>
                <a:cubicBezTo>
                  <a:pt x="1056" y="20628"/>
                  <a:pt x="970" y="20539"/>
                  <a:pt x="970" y="20432"/>
                </a:cubicBezTo>
                <a:lnTo>
                  <a:pt x="970" y="194"/>
                </a:lnTo>
                <a:cubicBezTo>
                  <a:pt x="970" y="87"/>
                  <a:pt x="883" y="0"/>
                  <a:pt x="776" y="0"/>
                </a:cubicBezTo>
                <a:lnTo>
                  <a:pt x="194" y="0"/>
                </a:lnTo>
                <a:close/>
                <a:moveTo>
                  <a:pt x="19991" y="7364"/>
                </a:moveTo>
                <a:lnTo>
                  <a:pt x="17165" y="8228"/>
                </a:lnTo>
                <a:lnTo>
                  <a:pt x="17811" y="8832"/>
                </a:lnTo>
                <a:lnTo>
                  <a:pt x="13288" y="13689"/>
                </a:lnTo>
                <a:lnTo>
                  <a:pt x="10021" y="10341"/>
                </a:lnTo>
                <a:lnTo>
                  <a:pt x="2932" y="17951"/>
                </a:lnTo>
                <a:lnTo>
                  <a:pt x="3799" y="18763"/>
                </a:lnTo>
                <a:lnTo>
                  <a:pt x="10041" y="12061"/>
                </a:lnTo>
                <a:lnTo>
                  <a:pt x="13327" y="15430"/>
                </a:lnTo>
                <a:lnTo>
                  <a:pt x="13766" y="14916"/>
                </a:lnTo>
                <a:lnTo>
                  <a:pt x="18678" y="9644"/>
                </a:lnTo>
                <a:lnTo>
                  <a:pt x="19324" y="10250"/>
                </a:lnTo>
                <a:lnTo>
                  <a:pt x="19991" y="7364"/>
                </a:lnTo>
                <a:close/>
              </a:path>
            </a:pathLst>
          </a:custGeom>
          <a:solidFill>
            <a:schemeClr val="tx1"/>
          </a:solidFill>
          <a:ln w="12700">
            <a:miter lim="400000"/>
          </a:ln>
        </p:spPr>
        <p:txBody>
          <a:bodyPr lIns="45719" rIns="45719" anchor="ctr"/>
          <a:lstStyle/>
          <a:p>
            <a:pPr>
              <a:defRPr>
                <a:solidFill>
                  <a:srgbClr val="FFFFFF"/>
                </a:solidFill>
              </a:defRPr>
            </a:pPr>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Analytics.jpg" descr="Analytics.jpg"/>
          <p:cNvPicPr>
            <a:picLocks noChangeAspect="1"/>
          </p:cNvPicPr>
          <p:nvPr/>
        </p:nvPicPr>
        <p:blipFill>
          <a:blip r:embed="rId2">
            <a:extLst/>
          </a:blip>
          <a:stretch>
            <a:fillRect/>
          </a:stretch>
        </p:blipFill>
        <p:spPr>
          <a:xfrm>
            <a:off x="65329" y="0"/>
            <a:ext cx="9144000" cy="6858000"/>
          </a:xfrm>
          <a:prstGeom prst="rect">
            <a:avLst/>
          </a:prstGeom>
          <a:ln w="12700">
            <a:miter lim="400000"/>
          </a:ln>
        </p:spPr>
      </p:pic>
      <p:sp>
        <p:nvSpPr>
          <p:cNvPr id="170" name="Triangle"/>
          <p:cNvSpPr/>
          <p:nvPr/>
        </p:nvSpPr>
        <p:spPr>
          <a:xfrm>
            <a:off x="-52240" y="-67171"/>
            <a:ext cx="7702719" cy="69923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000000">
              <a:alpha val="79924"/>
            </a:srgbClr>
          </a:solidFill>
          <a:ln w="12700">
            <a:miter lim="400000"/>
          </a:ln>
        </p:spPr>
        <p:txBody>
          <a:bodyPr lIns="45719" rIns="45719" anchor="ctr"/>
          <a:lstStyle/>
          <a:p>
            <a:endParaRPr/>
          </a:p>
        </p:txBody>
      </p:sp>
      <p:sp>
        <p:nvSpPr>
          <p:cNvPr id="171" name="Shape 99"/>
          <p:cNvSpPr txBox="1"/>
          <p:nvPr/>
        </p:nvSpPr>
        <p:spPr>
          <a:xfrm>
            <a:off x="0" y="3429000"/>
            <a:ext cx="4739640" cy="3429000"/>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pPr>
              <a:buClr>
                <a:srgbClr val="000000"/>
              </a:buClr>
              <a:defRPr sz="1600">
                <a:solidFill>
                  <a:srgbClr val="FFFFFF"/>
                </a:solidFill>
                <a:latin typeface="Avenir Heavy"/>
                <a:ea typeface="Avenir Heavy"/>
                <a:cs typeface="Avenir Heavy"/>
                <a:sym typeface="Avenir Heavy"/>
              </a:defRPr>
            </a:pPr>
            <a:r>
              <a:rPr sz="2000" dirty="0" err="1">
                <a:solidFill>
                  <a:schemeClr val="bg1"/>
                </a:solidFill>
                <a:latin typeface="Avenir Book"/>
              </a:rPr>
              <a:t>TillSlip</a:t>
            </a:r>
            <a:r>
              <a:rPr sz="2000" dirty="0">
                <a:solidFill>
                  <a:schemeClr val="bg1"/>
                </a:solidFill>
                <a:latin typeface="Avenir Book"/>
              </a:rPr>
              <a:t> is an advanced receipting </a:t>
            </a:r>
            <a:endParaRPr lang="en-US" sz="2000" dirty="0">
              <a:solidFill>
                <a:schemeClr val="bg1"/>
              </a:solidFill>
              <a:latin typeface="Avenir Book"/>
            </a:endParaRPr>
          </a:p>
          <a:p>
            <a:pPr>
              <a:buClr>
                <a:srgbClr val="000000"/>
              </a:buClr>
              <a:defRPr sz="1600">
                <a:solidFill>
                  <a:srgbClr val="FFFFFF"/>
                </a:solidFill>
                <a:latin typeface="Avenir Heavy"/>
                <a:ea typeface="Avenir Heavy"/>
                <a:cs typeface="Avenir Heavy"/>
                <a:sym typeface="Avenir Heavy"/>
              </a:defRPr>
            </a:pPr>
            <a:r>
              <a:rPr sz="2000" dirty="0">
                <a:solidFill>
                  <a:schemeClr val="bg1"/>
                </a:solidFill>
                <a:latin typeface="Avenir Book"/>
              </a:rPr>
              <a:t>technology</a:t>
            </a:r>
            <a:r>
              <a:rPr sz="2000" dirty="0">
                <a:solidFill>
                  <a:schemeClr val="bg1"/>
                </a:solidFill>
                <a:latin typeface="Avenir Book"/>
                <a:ea typeface="Avenir Book"/>
                <a:cs typeface="Avenir Book"/>
                <a:sym typeface="Avenir Book"/>
              </a:rPr>
              <a:t> that analyzes transaction</a:t>
            </a:r>
            <a:endParaRPr lang="en-US" sz="2000" dirty="0">
              <a:solidFill>
                <a:schemeClr val="bg1"/>
              </a:solidFill>
              <a:latin typeface="Avenir Book"/>
              <a:ea typeface="Avenir Book"/>
              <a:cs typeface="Avenir Book"/>
              <a:sym typeface="Avenir Book"/>
            </a:endParaRPr>
          </a:p>
          <a:p>
            <a:pPr>
              <a:buClr>
                <a:srgbClr val="000000"/>
              </a:buClr>
              <a:defRPr sz="1600">
                <a:solidFill>
                  <a:srgbClr val="FFFFFF"/>
                </a:solidFill>
                <a:latin typeface="Avenir Heavy"/>
                <a:ea typeface="Avenir Heavy"/>
                <a:cs typeface="Avenir Heavy"/>
                <a:sym typeface="Avenir Heavy"/>
              </a:defRPr>
            </a:pPr>
            <a:r>
              <a:rPr sz="2000" dirty="0">
                <a:solidFill>
                  <a:schemeClr val="bg1"/>
                </a:solidFill>
                <a:latin typeface="Avenir Book"/>
                <a:ea typeface="Avenir Book"/>
                <a:cs typeface="Avenir Book"/>
                <a:sym typeface="Avenir Book"/>
              </a:rPr>
              <a:t>data at any point-of-sale, anywhere in </a:t>
            </a:r>
            <a:endParaRPr lang="en-US" sz="2000" dirty="0">
              <a:solidFill>
                <a:schemeClr val="bg1"/>
              </a:solidFill>
              <a:latin typeface="Avenir Book"/>
              <a:ea typeface="Avenir Book"/>
              <a:cs typeface="Avenir Book"/>
              <a:sym typeface="Avenir Book"/>
            </a:endParaRPr>
          </a:p>
          <a:p>
            <a:pPr>
              <a:buClr>
                <a:srgbClr val="000000"/>
              </a:buClr>
              <a:defRPr sz="1600">
                <a:solidFill>
                  <a:srgbClr val="FFFFFF"/>
                </a:solidFill>
                <a:latin typeface="Avenir Heavy"/>
                <a:ea typeface="Avenir Heavy"/>
                <a:cs typeface="Avenir Heavy"/>
                <a:sym typeface="Avenir Heavy"/>
              </a:defRPr>
            </a:pPr>
            <a:r>
              <a:rPr sz="2000" dirty="0">
                <a:solidFill>
                  <a:schemeClr val="bg1"/>
                </a:solidFill>
                <a:latin typeface="Avenir Book"/>
                <a:ea typeface="Avenir Book"/>
                <a:cs typeface="Avenir Book"/>
                <a:sym typeface="Avenir Book"/>
              </a:rPr>
              <a:t>the world and prints relevant ads or</a:t>
            </a:r>
            <a:r>
              <a:rPr lang="en-US" sz="2000" dirty="0">
                <a:solidFill>
                  <a:schemeClr val="bg1"/>
                </a:solidFill>
                <a:latin typeface="Avenir Book"/>
                <a:ea typeface="Avenir Book"/>
                <a:cs typeface="Avenir Book"/>
                <a:sym typeface="Avenir Book"/>
              </a:rPr>
              <a:t> </a:t>
            </a:r>
          </a:p>
          <a:p>
            <a:pPr>
              <a:buClr>
                <a:srgbClr val="000000"/>
              </a:buClr>
              <a:defRPr sz="1600">
                <a:solidFill>
                  <a:srgbClr val="FFFFFF"/>
                </a:solidFill>
                <a:latin typeface="Avenir Heavy"/>
                <a:ea typeface="Avenir Heavy"/>
                <a:cs typeface="Avenir Heavy"/>
                <a:sym typeface="Avenir Heavy"/>
              </a:defRPr>
            </a:pPr>
            <a:r>
              <a:rPr sz="2000" dirty="0">
                <a:solidFill>
                  <a:schemeClr val="bg1"/>
                </a:solidFill>
                <a:latin typeface="Avenir Book"/>
                <a:ea typeface="Avenir Book"/>
                <a:cs typeface="Avenir Book"/>
                <a:sym typeface="Avenir Book"/>
              </a:rPr>
              <a:t>promotions on customer receipts. This allows brands and retailers to communicate with their customers in any store and enables them to create targeted campaigns based on multiple data sources.</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 name="SlideBG.jpg" descr="SlideBG.jpg"/>
          <p:cNvPicPr>
            <a:picLocks noChangeAspect="1"/>
          </p:cNvPicPr>
          <p:nvPr/>
        </p:nvPicPr>
        <p:blipFill>
          <a:blip r:embed="rId2">
            <a:extLst/>
          </a:blip>
          <a:stretch>
            <a:fillRect/>
          </a:stretch>
        </p:blipFill>
        <p:spPr>
          <a:xfrm>
            <a:off x="0" y="0"/>
            <a:ext cx="9144000" cy="6858000"/>
          </a:xfrm>
          <a:prstGeom prst="rect">
            <a:avLst/>
          </a:prstGeom>
          <a:ln w="12700">
            <a:miter lim="400000"/>
          </a:ln>
        </p:spPr>
      </p:pic>
      <p:pic>
        <p:nvPicPr>
          <p:cNvPr id="174" name="Image" descr="Image"/>
          <p:cNvPicPr>
            <a:picLocks noChangeAspect="1"/>
          </p:cNvPicPr>
          <p:nvPr/>
        </p:nvPicPr>
        <p:blipFill>
          <a:blip r:embed="rId3">
            <a:alphaModFix amt="16958"/>
            <a:extLst/>
          </a:blip>
          <a:stretch>
            <a:fillRect/>
          </a:stretch>
        </p:blipFill>
        <p:spPr>
          <a:xfrm>
            <a:off x="-1312402" y="506368"/>
            <a:ext cx="5063204" cy="5057864"/>
          </a:xfrm>
          <a:prstGeom prst="rect">
            <a:avLst/>
          </a:prstGeom>
          <a:ln w="12700">
            <a:miter lim="400000"/>
          </a:ln>
        </p:spPr>
      </p:pic>
      <p:graphicFrame>
        <p:nvGraphicFramePr>
          <p:cNvPr id="175" name="Table"/>
          <p:cNvGraphicFramePr/>
          <p:nvPr/>
        </p:nvGraphicFramePr>
        <p:xfrm>
          <a:off x="4111376" y="1076140"/>
          <a:ext cx="5036045" cy="4483053"/>
        </p:xfrm>
        <a:graphic>
          <a:graphicData uri="http://schemas.openxmlformats.org/drawingml/2006/table">
            <a:tbl>
              <a:tblPr bandRow="1">
                <a:tableStyleId>{33BA23B1-9221-436E-865A-0063620EA4FD}</a:tableStyleId>
              </a:tblPr>
              <a:tblGrid>
                <a:gridCol w="3636857">
                  <a:extLst>
                    <a:ext uri="{9D8B030D-6E8A-4147-A177-3AD203B41FA5}">
                      <a16:colId xmlns:a16="http://schemas.microsoft.com/office/drawing/2014/main" val="20000"/>
                    </a:ext>
                  </a:extLst>
                </a:gridCol>
                <a:gridCol w="1399188">
                  <a:extLst>
                    <a:ext uri="{9D8B030D-6E8A-4147-A177-3AD203B41FA5}">
                      <a16:colId xmlns:a16="http://schemas.microsoft.com/office/drawing/2014/main" val="20001"/>
                    </a:ext>
                  </a:extLst>
                </a:gridCol>
              </a:tblGrid>
              <a:tr h="685800">
                <a:tc>
                  <a:txBody>
                    <a:bodyPr/>
                    <a:lstStyle/>
                    <a:p>
                      <a:pPr algn="l">
                        <a:defRPr sz="1800"/>
                      </a:pPr>
                      <a:r>
                        <a:rPr sz="1900">
                          <a:solidFill>
                            <a:srgbClr val="FFFFFF"/>
                          </a:solidFill>
                          <a:latin typeface="Avenir Black"/>
                          <a:ea typeface="Avenir Black"/>
                          <a:cs typeface="Avenir Black"/>
                          <a:sym typeface="Avenir Black"/>
                        </a:rPr>
                        <a:t>NUMBER OF DEVICES IN OPERATION</a:t>
                      </a:r>
                    </a:p>
                  </a:txBody>
                  <a:tcPr marL="0" marR="0" marT="0" marB="0" anchor="ctr" horzOverflow="overflow">
                    <a:lnL w="0">
                      <a:miter lim="400000"/>
                    </a:lnL>
                    <a:lnR w="0">
                      <a:miter lim="400000"/>
                    </a:lnR>
                    <a:lnT w="0">
                      <a:miter lim="400000"/>
                    </a:lnT>
                    <a:lnB w="38100">
                      <a:solidFill>
                        <a:srgbClr val="FFFFFF"/>
                      </a:solidFill>
                      <a:miter lim="400000"/>
                    </a:lnB>
                    <a:noFill/>
                  </a:tcPr>
                </a:tc>
                <a:tc>
                  <a:txBody>
                    <a:bodyPr/>
                    <a:lstStyle/>
                    <a:p>
                      <a:pPr algn="ctr">
                        <a:defRPr sz="1800"/>
                      </a:pPr>
                      <a:r>
                        <a:rPr sz="2000">
                          <a:solidFill>
                            <a:srgbClr val="FFFFFF"/>
                          </a:solidFill>
                          <a:latin typeface="Avenir Black"/>
                          <a:ea typeface="Avenir Black"/>
                          <a:cs typeface="Avenir Black"/>
                          <a:sym typeface="Avenir Black"/>
                        </a:rPr>
                        <a:t>12,500</a:t>
                      </a:r>
                    </a:p>
                  </a:txBody>
                  <a:tcPr marL="0" marR="0" marT="0" marB="0" anchor="ctr" horzOverflow="overflow">
                    <a:lnL w="0">
                      <a:miter lim="400000"/>
                    </a:lnL>
                    <a:lnR w="0">
                      <a:miter lim="400000"/>
                    </a:lnR>
                    <a:lnT w="0">
                      <a:miter lim="400000"/>
                    </a:lnT>
                    <a:lnB w="38100">
                      <a:solidFill>
                        <a:srgbClr val="FFFFFF"/>
                      </a:solidFill>
                      <a:miter lim="400000"/>
                    </a:lnB>
                    <a:noFill/>
                  </a:tcPr>
                </a:tc>
                <a:extLst>
                  <a:ext uri="{0D108BD9-81ED-4DB2-BD59-A6C34878D82A}">
                    <a16:rowId xmlns:a16="http://schemas.microsoft.com/office/drawing/2014/main" val="10000"/>
                  </a:ext>
                </a:extLst>
              </a:tr>
              <a:tr h="421917">
                <a:tc>
                  <a:txBody>
                    <a:bodyPr/>
                    <a:lstStyle/>
                    <a:p>
                      <a:pPr algn="ctr">
                        <a:defRPr sz="1800"/>
                      </a:pPr>
                      <a:r>
                        <a:rPr sz="1600">
                          <a:solidFill>
                            <a:srgbClr val="FFFFFF"/>
                          </a:solidFill>
                          <a:latin typeface="Avenir Book"/>
                          <a:ea typeface="Avenir Book"/>
                          <a:cs typeface="Avenir Book"/>
                          <a:sym typeface="Avenir Book"/>
                        </a:rPr>
                        <a:t>Impression Income</a:t>
                      </a:r>
                    </a:p>
                  </a:txBody>
                  <a:tcPr marL="0" marR="0" marT="0" marB="0" anchor="ctr" horzOverflow="overflow">
                    <a:lnL w="0">
                      <a:miter lim="400000"/>
                    </a:lnL>
                    <a:lnR w="0">
                      <a:miter lim="400000"/>
                    </a:lnR>
                    <a:lnT w="38100">
                      <a:solidFill>
                        <a:srgbClr val="FFFFFF"/>
                      </a:solidFill>
                      <a:miter lim="400000"/>
                    </a:lnT>
                    <a:lnB w="12700">
                      <a:solidFill>
                        <a:srgbClr val="FFFFFF"/>
                      </a:solidFill>
                      <a:miter lim="400000"/>
                    </a:lnB>
                    <a:noFill/>
                  </a:tcPr>
                </a:tc>
                <a:tc>
                  <a:txBody>
                    <a:bodyPr/>
                    <a:lstStyle/>
                    <a:p>
                      <a:pPr algn="l">
                        <a:defRPr sz="1400">
                          <a:solidFill>
                            <a:srgbClr val="FFFFFF"/>
                          </a:solidFill>
                        </a:defRPr>
                      </a:pPr>
                      <a:endParaRPr/>
                    </a:p>
                  </a:txBody>
                  <a:tcPr marL="0" marR="0" marT="0" marB="0" horzOverflow="overflow">
                    <a:lnL w="0">
                      <a:miter lim="400000"/>
                    </a:lnL>
                    <a:lnR w="0">
                      <a:miter lim="400000"/>
                    </a:lnR>
                    <a:lnT w="38100">
                      <a:solidFill>
                        <a:srgbClr val="FFFFFF"/>
                      </a:solidFill>
                      <a:miter lim="400000"/>
                    </a:lnT>
                    <a:lnB w="12700">
                      <a:solidFill>
                        <a:srgbClr val="FFFFFF"/>
                      </a:solidFill>
                      <a:miter lim="400000"/>
                    </a:lnB>
                    <a:noFill/>
                  </a:tcPr>
                </a:tc>
                <a:extLst>
                  <a:ext uri="{0D108BD9-81ED-4DB2-BD59-A6C34878D82A}">
                    <a16:rowId xmlns:a16="http://schemas.microsoft.com/office/drawing/2014/main" val="10001"/>
                  </a:ext>
                </a:extLst>
              </a:tr>
              <a:tr h="421917">
                <a:tc>
                  <a:txBody>
                    <a:bodyPr/>
                    <a:lstStyle/>
                    <a:p>
                      <a:pPr algn="ctr">
                        <a:defRPr sz="1800"/>
                      </a:pPr>
                      <a:r>
                        <a:rPr sz="1600">
                          <a:solidFill>
                            <a:srgbClr val="FFFFFF"/>
                          </a:solidFill>
                          <a:latin typeface="Avenir Book"/>
                          <a:ea typeface="Avenir Book"/>
                          <a:cs typeface="Avenir Book"/>
                          <a:sym typeface="Avenir Book"/>
                        </a:rPr>
                        <a:t>Revenue per impression</a:t>
                      </a:r>
                    </a:p>
                  </a:txBody>
                  <a:tcPr marL="0" marR="0" marT="0" marB="0" anchor="ctr" horzOverflow="overflow">
                    <a:lnL w="0">
                      <a:miter lim="400000"/>
                    </a:lnL>
                    <a:lnR w="0">
                      <a:miter lim="400000"/>
                    </a:lnR>
                    <a:lnT w="12700">
                      <a:solidFill>
                        <a:srgbClr val="FFFFFF"/>
                      </a:solidFill>
                      <a:miter lim="400000"/>
                    </a:lnT>
                    <a:lnB w="12700">
                      <a:solidFill>
                        <a:srgbClr val="FFFFFF"/>
                      </a:solidFill>
                      <a:miter lim="400000"/>
                    </a:lnB>
                    <a:noFill/>
                  </a:tcPr>
                </a:tc>
                <a:tc>
                  <a:txBody>
                    <a:bodyPr/>
                    <a:lstStyle/>
                    <a:p>
                      <a:pPr algn="ctr">
                        <a:defRPr sz="1800"/>
                      </a:pPr>
                      <a:r>
                        <a:rPr sz="1600" dirty="0">
                          <a:solidFill>
                            <a:srgbClr val="FFFFFF"/>
                          </a:solidFill>
                          <a:latin typeface="Avenir Book"/>
                          <a:ea typeface="Avenir Book"/>
                          <a:cs typeface="Avenir Book"/>
                          <a:sym typeface="Avenir Book"/>
                        </a:rPr>
                        <a:t>$0.04</a:t>
                      </a:r>
                    </a:p>
                  </a:txBody>
                  <a:tcPr marL="0" marR="0" marT="0" marB="0" anchor="ctr" horzOverflow="overflow">
                    <a:lnL w="0">
                      <a:miter lim="400000"/>
                    </a:lnL>
                    <a:lnR w="0">
                      <a:miter lim="400000"/>
                    </a:lnR>
                    <a:lnT w="12700">
                      <a:solidFill>
                        <a:srgbClr val="FFFFFF"/>
                      </a:solidFill>
                      <a:miter lim="400000"/>
                    </a:lnT>
                    <a:lnB w="12700">
                      <a:solidFill>
                        <a:srgbClr val="FFFFFF"/>
                      </a:solidFill>
                      <a:miter lim="400000"/>
                    </a:lnB>
                    <a:noFill/>
                  </a:tcPr>
                </a:tc>
                <a:extLst>
                  <a:ext uri="{0D108BD9-81ED-4DB2-BD59-A6C34878D82A}">
                    <a16:rowId xmlns:a16="http://schemas.microsoft.com/office/drawing/2014/main" val="10002"/>
                  </a:ext>
                </a:extLst>
              </a:tr>
              <a:tr h="421917">
                <a:tc>
                  <a:txBody>
                    <a:bodyPr/>
                    <a:lstStyle/>
                    <a:p>
                      <a:pPr algn="ctr">
                        <a:defRPr sz="1800"/>
                      </a:pPr>
                      <a:r>
                        <a:rPr sz="1600">
                          <a:solidFill>
                            <a:srgbClr val="FFFFFF"/>
                          </a:solidFill>
                          <a:latin typeface="Avenir Book"/>
                          <a:ea typeface="Avenir Book"/>
                          <a:cs typeface="Avenir Book"/>
                          <a:sym typeface="Avenir Book"/>
                        </a:rPr>
                        <a:t>Less: retailer/agency commissions</a:t>
                      </a:r>
                    </a:p>
                  </a:txBody>
                  <a:tcPr marL="0" marR="0" marT="0" marB="0" anchor="ctr" horzOverflow="overflow">
                    <a:lnL w="0">
                      <a:miter lim="400000"/>
                    </a:lnL>
                    <a:lnR w="0">
                      <a:miter lim="400000"/>
                    </a:lnR>
                    <a:lnT w="12700">
                      <a:solidFill>
                        <a:srgbClr val="FFFFFF"/>
                      </a:solidFill>
                      <a:miter lim="400000"/>
                    </a:lnT>
                    <a:lnB w="12700">
                      <a:solidFill>
                        <a:srgbClr val="FFFFFF"/>
                      </a:solidFill>
                      <a:miter lim="400000"/>
                    </a:lnB>
                    <a:noFill/>
                  </a:tcPr>
                </a:tc>
                <a:tc>
                  <a:txBody>
                    <a:bodyPr/>
                    <a:lstStyle/>
                    <a:p>
                      <a:pPr algn="ctr">
                        <a:defRPr sz="1800"/>
                      </a:pPr>
                      <a:r>
                        <a:rPr sz="1600">
                          <a:solidFill>
                            <a:srgbClr val="FFFFFF"/>
                          </a:solidFill>
                          <a:latin typeface="Avenir Book"/>
                          <a:ea typeface="Avenir Book"/>
                          <a:cs typeface="Avenir Book"/>
                          <a:sym typeface="Avenir Book"/>
                        </a:rPr>
                        <a:t>$0.01</a:t>
                      </a:r>
                    </a:p>
                  </a:txBody>
                  <a:tcPr marL="0" marR="0" marT="0" marB="0" anchor="ctr" horzOverflow="overflow">
                    <a:lnL w="0">
                      <a:miter lim="400000"/>
                    </a:lnL>
                    <a:lnR w="0">
                      <a:miter lim="400000"/>
                    </a:lnR>
                    <a:lnT w="12700">
                      <a:solidFill>
                        <a:srgbClr val="FFFFFF"/>
                      </a:solidFill>
                      <a:miter lim="400000"/>
                    </a:lnT>
                    <a:lnB w="12700">
                      <a:solidFill>
                        <a:srgbClr val="FFFFFF"/>
                      </a:solidFill>
                      <a:miter lim="400000"/>
                    </a:lnB>
                    <a:noFill/>
                  </a:tcPr>
                </a:tc>
                <a:extLst>
                  <a:ext uri="{0D108BD9-81ED-4DB2-BD59-A6C34878D82A}">
                    <a16:rowId xmlns:a16="http://schemas.microsoft.com/office/drawing/2014/main" val="10003"/>
                  </a:ext>
                </a:extLst>
              </a:tr>
              <a:tr h="421917">
                <a:tc>
                  <a:txBody>
                    <a:bodyPr/>
                    <a:lstStyle/>
                    <a:p>
                      <a:pPr algn="ctr">
                        <a:defRPr sz="1800"/>
                      </a:pPr>
                      <a:r>
                        <a:rPr sz="1400">
                          <a:solidFill>
                            <a:srgbClr val="FFFFFF"/>
                          </a:solidFill>
                          <a:latin typeface="Avenir Black"/>
                          <a:ea typeface="Avenir Black"/>
                          <a:cs typeface="Avenir Black"/>
                          <a:sym typeface="Avenir Black"/>
                        </a:rPr>
                        <a:t>GROSS REVENUE:</a:t>
                      </a:r>
                    </a:p>
                  </a:txBody>
                  <a:tcPr marL="0" marR="0" marT="0" marB="0" anchor="ctr" horzOverflow="overflow">
                    <a:lnL w="0">
                      <a:miter lim="400000"/>
                    </a:lnL>
                    <a:lnR w="0">
                      <a:miter lim="400000"/>
                    </a:lnR>
                    <a:lnT w="12700">
                      <a:solidFill>
                        <a:srgbClr val="FFFFFF"/>
                      </a:solidFill>
                      <a:miter lim="400000"/>
                    </a:lnT>
                    <a:lnB w="0">
                      <a:miter lim="400000"/>
                    </a:lnB>
                    <a:noFill/>
                  </a:tcPr>
                </a:tc>
                <a:tc>
                  <a:txBody>
                    <a:bodyPr/>
                    <a:lstStyle/>
                    <a:p>
                      <a:pPr algn="ctr">
                        <a:defRPr sz="1800"/>
                      </a:pPr>
                      <a:r>
                        <a:rPr sz="1600">
                          <a:latin typeface="Avenir Black"/>
                          <a:ea typeface="Avenir Black"/>
                          <a:cs typeface="Avenir Black"/>
                          <a:sym typeface="Avenir Black"/>
                        </a:rPr>
                        <a:t>$0.03</a:t>
                      </a:r>
                    </a:p>
                  </a:txBody>
                  <a:tcPr marL="0" marR="0" marT="0" marB="0" anchor="ctr" horzOverflow="overflow">
                    <a:lnL w="0">
                      <a:miter lim="400000"/>
                    </a:lnL>
                    <a:lnT w="12700">
                      <a:solidFill>
                        <a:srgbClr val="FFFFFF"/>
                      </a:solidFill>
                      <a:miter lim="400000"/>
                    </a:lnT>
                    <a:lnB w="0">
                      <a:miter lim="400000"/>
                    </a:lnB>
                    <a:solidFill>
                      <a:srgbClr val="FFFFFF"/>
                    </a:solidFill>
                  </a:tcPr>
                </a:tc>
                <a:extLst>
                  <a:ext uri="{0D108BD9-81ED-4DB2-BD59-A6C34878D82A}">
                    <a16:rowId xmlns:a16="http://schemas.microsoft.com/office/drawing/2014/main" val="10004"/>
                  </a:ext>
                </a:extLst>
              </a:tr>
              <a:tr h="421917">
                <a:tc>
                  <a:txBody>
                    <a:bodyPr/>
                    <a:lstStyle/>
                    <a:p>
                      <a:pPr algn="ctr">
                        <a:defRPr sz="1400">
                          <a:solidFill>
                            <a:srgbClr val="FFFFFF"/>
                          </a:solidFill>
                          <a:latin typeface="Avenir Black"/>
                          <a:ea typeface="Avenir Black"/>
                          <a:cs typeface="Avenir Black"/>
                          <a:sym typeface="Avenir Black"/>
                        </a:defRPr>
                      </a:pPr>
                      <a:endParaRPr/>
                    </a:p>
                  </a:txBody>
                  <a:tcPr marL="0" marR="0" marT="0" marB="0" anchor="ctr" horzOverflow="overflow">
                    <a:lnL w="0">
                      <a:miter lim="400000"/>
                    </a:lnL>
                    <a:lnR w="0">
                      <a:miter lim="400000"/>
                    </a:lnR>
                    <a:lnT w="0">
                      <a:miter lim="400000"/>
                    </a:lnT>
                    <a:lnB w="0">
                      <a:miter lim="400000"/>
                    </a:lnB>
                    <a:noFill/>
                  </a:tcPr>
                </a:tc>
                <a:tc>
                  <a:txBody>
                    <a:bodyPr/>
                    <a:lstStyle/>
                    <a:p>
                      <a:pPr algn="ctr">
                        <a:defRPr sz="1600">
                          <a:solidFill>
                            <a:srgbClr val="FFFFFF"/>
                          </a:solidFill>
                          <a:latin typeface="Avenir Black"/>
                          <a:ea typeface="Avenir Black"/>
                          <a:cs typeface="Avenir Black"/>
                          <a:sym typeface="Avenir Black"/>
                        </a:defRPr>
                      </a:pPr>
                      <a:endParaRPr/>
                    </a:p>
                  </a:txBody>
                  <a:tcPr marL="0" marR="0" marT="0" marB="0" anchor="ctr" horzOverflow="overflow">
                    <a:lnL w="0">
                      <a:miter lim="400000"/>
                    </a:lnL>
                    <a:lnR w="0">
                      <a:miter lim="400000"/>
                    </a:lnR>
                    <a:lnT w="0">
                      <a:miter lim="400000"/>
                    </a:lnT>
                    <a:lnB w="0">
                      <a:miter lim="400000"/>
                    </a:lnB>
                    <a:noFill/>
                  </a:tcPr>
                </a:tc>
                <a:extLst>
                  <a:ext uri="{0D108BD9-81ED-4DB2-BD59-A6C34878D82A}">
                    <a16:rowId xmlns:a16="http://schemas.microsoft.com/office/drawing/2014/main" val="10005"/>
                  </a:ext>
                </a:extLst>
              </a:tr>
              <a:tr h="421917">
                <a:tc>
                  <a:txBody>
                    <a:bodyPr/>
                    <a:lstStyle/>
                    <a:p>
                      <a:pPr algn="ctr">
                        <a:defRPr sz="1800"/>
                      </a:pPr>
                      <a:r>
                        <a:rPr sz="1600">
                          <a:solidFill>
                            <a:srgbClr val="FFFFFF"/>
                          </a:solidFill>
                          <a:latin typeface="Avenir Book"/>
                          <a:ea typeface="Avenir Book"/>
                          <a:cs typeface="Avenir Book"/>
                          <a:sym typeface="Avenir Book"/>
                        </a:rPr>
                        <a:t>Impressions sold daily per device</a:t>
                      </a:r>
                    </a:p>
                  </a:txBody>
                  <a:tcPr marL="0" marR="0" marT="0" marB="0" anchor="ctr" horzOverflow="overflow">
                    <a:lnL w="0">
                      <a:miter lim="400000"/>
                    </a:lnL>
                    <a:lnR w="0">
                      <a:miter lim="400000"/>
                    </a:lnR>
                    <a:lnT w="0">
                      <a:miter lim="400000"/>
                    </a:lnT>
                    <a:lnB w="12700">
                      <a:solidFill>
                        <a:srgbClr val="FFFFFF"/>
                      </a:solidFill>
                      <a:miter lim="400000"/>
                    </a:lnB>
                    <a:noFill/>
                  </a:tcPr>
                </a:tc>
                <a:tc>
                  <a:txBody>
                    <a:bodyPr/>
                    <a:lstStyle/>
                    <a:p>
                      <a:pPr algn="ctr">
                        <a:defRPr sz="1800"/>
                      </a:pPr>
                      <a:r>
                        <a:rPr sz="1600">
                          <a:solidFill>
                            <a:srgbClr val="FFFFFF"/>
                          </a:solidFill>
                          <a:latin typeface="Avenir Book"/>
                          <a:ea typeface="Avenir Book"/>
                          <a:cs typeface="Avenir Book"/>
                          <a:sym typeface="Avenir Book"/>
                        </a:rPr>
                        <a:t>40</a:t>
                      </a:r>
                    </a:p>
                  </a:txBody>
                  <a:tcPr marL="0" marR="0" marT="0" marB="0" anchor="ctr" horzOverflow="overflow">
                    <a:lnL w="0">
                      <a:miter lim="400000"/>
                    </a:lnL>
                    <a:lnR w="0">
                      <a:miter lim="400000"/>
                    </a:lnR>
                    <a:lnT w="0">
                      <a:miter lim="400000"/>
                    </a:lnT>
                    <a:noFill/>
                  </a:tcPr>
                </a:tc>
                <a:extLst>
                  <a:ext uri="{0D108BD9-81ED-4DB2-BD59-A6C34878D82A}">
                    <a16:rowId xmlns:a16="http://schemas.microsoft.com/office/drawing/2014/main" val="10006"/>
                  </a:ext>
                </a:extLst>
              </a:tr>
              <a:tr h="421917">
                <a:tc>
                  <a:txBody>
                    <a:bodyPr/>
                    <a:lstStyle/>
                    <a:p>
                      <a:pPr algn="ctr">
                        <a:defRPr sz="1800"/>
                      </a:pPr>
                      <a:r>
                        <a:rPr sz="1600">
                          <a:solidFill>
                            <a:srgbClr val="FFFFFF"/>
                          </a:solidFill>
                          <a:latin typeface="Avenir Book"/>
                          <a:ea typeface="Avenir Book"/>
                          <a:cs typeface="Avenir Book"/>
                          <a:sym typeface="Avenir Book"/>
                        </a:rPr>
                        <a:t>Monthly impressions sold per device</a:t>
                      </a:r>
                    </a:p>
                  </a:txBody>
                  <a:tcPr marL="0" marR="0" marT="0" marB="0" anchor="ctr" horzOverflow="overflow">
                    <a:lnL w="0">
                      <a:miter lim="400000"/>
                    </a:lnL>
                    <a:lnR w="0">
                      <a:miter lim="400000"/>
                    </a:lnR>
                    <a:lnT w="12700">
                      <a:solidFill>
                        <a:srgbClr val="FFFFFF"/>
                      </a:solidFill>
                      <a:miter lim="400000"/>
                    </a:lnT>
                    <a:lnB w="12700">
                      <a:solidFill>
                        <a:srgbClr val="FFFFFF"/>
                      </a:solidFill>
                      <a:miter lim="400000"/>
                    </a:lnB>
                    <a:noFill/>
                  </a:tcPr>
                </a:tc>
                <a:tc>
                  <a:txBody>
                    <a:bodyPr/>
                    <a:lstStyle/>
                    <a:p>
                      <a:pPr algn="ctr">
                        <a:defRPr sz="1800"/>
                      </a:pPr>
                      <a:r>
                        <a:rPr sz="1600">
                          <a:solidFill>
                            <a:srgbClr val="FFFFFF"/>
                          </a:solidFill>
                          <a:latin typeface="Avenir Book"/>
                          <a:ea typeface="Avenir Book"/>
                          <a:cs typeface="Avenir Book"/>
                          <a:sym typeface="Avenir Book"/>
                        </a:rPr>
                        <a:t>1,200</a:t>
                      </a:r>
                    </a:p>
                  </a:txBody>
                  <a:tcPr marL="0" marR="0" marT="0" marB="0" anchor="ctr" horzOverflow="overflow">
                    <a:lnL w="0">
                      <a:miter lim="400000"/>
                    </a:lnL>
                    <a:lnR w="0">
                      <a:miter lim="400000"/>
                    </a:lnR>
                    <a:noFill/>
                  </a:tcPr>
                </a:tc>
                <a:extLst>
                  <a:ext uri="{0D108BD9-81ED-4DB2-BD59-A6C34878D82A}">
                    <a16:rowId xmlns:a16="http://schemas.microsoft.com/office/drawing/2014/main" val="10007"/>
                  </a:ext>
                </a:extLst>
              </a:tr>
              <a:tr h="421917">
                <a:tc>
                  <a:txBody>
                    <a:bodyPr/>
                    <a:lstStyle/>
                    <a:p>
                      <a:pPr algn="ctr">
                        <a:defRPr sz="1800"/>
                      </a:pPr>
                      <a:r>
                        <a:rPr sz="1600" dirty="0">
                          <a:solidFill>
                            <a:srgbClr val="FFFFFF"/>
                          </a:solidFill>
                          <a:latin typeface="Avenir Book"/>
                          <a:ea typeface="Avenir Book"/>
                          <a:cs typeface="Avenir Book"/>
                          <a:sym typeface="Avenir Book"/>
                        </a:rPr>
                        <a:t>Number of Devices</a:t>
                      </a:r>
                    </a:p>
                  </a:txBody>
                  <a:tcPr marL="0" marR="0" marT="0" marB="0" anchor="ctr" horzOverflow="overflow">
                    <a:lnL w="0">
                      <a:miter lim="400000"/>
                    </a:lnL>
                    <a:lnR w="0">
                      <a:miter lim="400000"/>
                    </a:lnR>
                    <a:lnT w="12700">
                      <a:solidFill>
                        <a:srgbClr val="FFFFFF"/>
                      </a:solidFill>
                      <a:miter lim="400000"/>
                    </a:lnT>
                    <a:lnB w="12700">
                      <a:solidFill>
                        <a:srgbClr val="FFFFFF"/>
                      </a:solidFill>
                      <a:miter lim="400000"/>
                    </a:lnB>
                    <a:noFill/>
                  </a:tcPr>
                </a:tc>
                <a:tc>
                  <a:txBody>
                    <a:bodyPr/>
                    <a:lstStyle/>
                    <a:p>
                      <a:pPr algn="ctr">
                        <a:defRPr sz="1800"/>
                      </a:pPr>
                      <a:r>
                        <a:rPr sz="1600">
                          <a:solidFill>
                            <a:srgbClr val="FFFFFF"/>
                          </a:solidFill>
                          <a:latin typeface="Avenir Book"/>
                          <a:ea typeface="Avenir Book"/>
                          <a:cs typeface="Avenir Book"/>
                          <a:sym typeface="Avenir Book"/>
                        </a:rPr>
                        <a:t>12,500</a:t>
                      </a:r>
                    </a:p>
                  </a:txBody>
                  <a:tcPr marL="0" marR="0" marT="0" marB="0" anchor="ctr" horzOverflow="overflow">
                    <a:lnL w="0">
                      <a:miter lim="400000"/>
                    </a:lnL>
                    <a:lnR w="0">
                      <a:miter lim="400000"/>
                    </a:lnR>
                    <a:lnB w="0">
                      <a:miter lim="400000"/>
                    </a:lnB>
                    <a:noFill/>
                  </a:tcPr>
                </a:tc>
                <a:extLst>
                  <a:ext uri="{0D108BD9-81ED-4DB2-BD59-A6C34878D82A}">
                    <a16:rowId xmlns:a16="http://schemas.microsoft.com/office/drawing/2014/main" val="10008"/>
                  </a:ext>
                </a:extLst>
              </a:tr>
              <a:tr h="421917">
                <a:tc>
                  <a:txBody>
                    <a:bodyPr/>
                    <a:lstStyle/>
                    <a:p>
                      <a:pPr algn="ctr">
                        <a:defRPr sz="1800"/>
                      </a:pPr>
                      <a:r>
                        <a:rPr sz="1400">
                          <a:solidFill>
                            <a:srgbClr val="FFFFFF"/>
                          </a:solidFill>
                          <a:latin typeface="Avenir Black"/>
                          <a:ea typeface="Avenir Black"/>
                          <a:cs typeface="Avenir Black"/>
                          <a:sym typeface="Avenir Black"/>
                        </a:rPr>
                        <a:t>GROSS REVENUE PER MONTH</a:t>
                      </a:r>
                    </a:p>
                  </a:txBody>
                  <a:tcPr marL="0" marR="0" marT="0" marB="0" anchor="ctr" horzOverflow="overflow">
                    <a:lnL w="0">
                      <a:miter lim="400000"/>
                    </a:lnL>
                    <a:lnR w="0">
                      <a:miter lim="400000"/>
                    </a:lnR>
                    <a:lnT w="12700">
                      <a:solidFill>
                        <a:srgbClr val="FFFFFF"/>
                      </a:solidFill>
                      <a:miter lim="400000"/>
                    </a:lnT>
                    <a:lnB w="0">
                      <a:miter lim="400000"/>
                    </a:lnB>
                    <a:noFill/>
                  </a:tcPr>
                </a:tc>
                <a:tc>
                  <a:txBody>
                    <a:bodyPr/>
                    <a:lstStyle/>
                    <a:p>
                      <a:pPr algn="ctr">
                        <a:defRPr sz="1800"/>
                      </a:pPr>
                      <a:r>
                        <a:rPr sz="1600" dirty="0">
                          <a:latin typeface="Avenir Black"/>
                          <a:ea typeface="Avenir Black"/>
                          <a:cs typeface="Avenir Black"/>
                          <a:sym typeface="Avenir Black"/>
                        </a:rPr>
                        <a:t>$392,308</a:t>
                      </a:r>
                    </a:p>
                  </a:txBody>
                  <a:tcPr marL="0" marR="0" marT="0" marB="0" anchor="ctr" horzOverflow="overflow">
                    <a:lnL w="0">
                      <a:miter lim="400000"/>
                    </a:lnL>
                    <a:lnT w="0">
                      <a:miter lim="400000"/>
                    </a:lnT>
                    <a:solidFill>
                      <a:srgbClr val="FFFFFF"/>
                    </a:solidFill>
                  </a:tcPr>
                </a:tc>
                <a:extLst>
                  <a:ext uri="{0D108BD9-81ED-4DB2-BD59-A6C34878D82A}">
                    <a16:rowId xmlns:a16="http://schemas.microsoft.com/office/drawing/2014/main" val="10009"/>
                  </a:ext>
                </a:extLst>
              </a:tr>
            </a:tbl>
          </a:graphicData>
        </a:graphic>
      </p:graphicFrame>
      <p:sp>
        <p:nvSpPr>
          <p:cNvPr id="176" name="Shape 47"/>
          <p:cNvSpPr txBox="1"/>
          <p:nvPr/>
        </p:nvSpPr>
        <p:spPr>
          <a:xfrm>
            <a:off x="929601" y="1917413"/>
            <a:ext cx="7658085" cy="3023174"/>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pPr>
              <a:defRPr sz="3700" cap="all">
                <a:solidFill>
                  <a:srgbClr val="FFFFFF"/>
                </a:solidFill>
                <a:latin typeface="Avenir Black"/>
                <a:ea typeface="Avenir Black"/>
                <a:cs typeface="Avenir Black"/>
                <a:sym typeface="Avenir Black"/>
              </a:defRPr>
            </a:pPr>
            <a:r>
              <a:rPr dirty="0"/>
              <a:t>PRICING</a:t>
            </a:r>
          </a:p>
          <a:p>
            <a:pPr>
              <a:defRPr sz="3700" cap="all">
                <a:solidFill>
                  <a:srgbClr val="FFFFFF"/>
                </a:solidFill>
                <a:latin typeface="Avenir Black"/>
                <a:ea typeface="Avenir Black"/>
                <a:cs typeface="Avenir Black"/>
                <a:sym typeface="Avenir Black"/>
              </a:defRPr>
            </a:pPr>
            <a:r>
              <a:rPr dirty="0"/>
              <a:t>&amp;</a:t>
            </a:r>
          </a:p>
          <a:p>
            <a:pPr>
              <a:defRPr sz="3700" cap="all">
                <a:solidFill>
                  <a:srgbClr val="FFFFFF"/>
                </a:solidFill>
                <a:latin typeface="Avenir Black"/>
                <a:ea typeface="Avenir Black"/>
                <a:cs typeface="Avenir Black"/>
                <a:sym typeface="Avenir Black"/>
              </a:defRPr>
            </a:pPr>
            <a:r>
              <a:rPr dirty="0"/>
              <a:t>Revenue</a:t>
            </a:r>
          </a:p>
          <a:p>
            <a:pPr>
              <a:defRPr sz="3700" cap="all">
                <a:solidFill>
                  <a:srgbClr val="FFFFFF"/>
                </a:solidFill>
                <a:latin typeface="Avenir Black"/>
                <a:ea typeface="Avenir Black"/>
                <a:cs typeface="Avenir Black"/>
                <a:sym typeface="Avenir Black"/>
              </a:defRPr>
            </a:pPr>
            <a:r>
              <a:rPr dirty="0"/>
              <a:t>model</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1E1E1"/>
            </a:gs>
            <a:gs pos="35000">
              <a:srgbClr val="FFFFFF"/>
            </a:gs>
            <a:gs pos="100000">
              <a:srgbClr val="FFFFFF"/>
            </a:gs>
          </a:gsLst>
          <a:lin ang="16200000" scaled="0"/>
        </a:gradFill>
        <a:effectLst/>
      </p:bgPr>
    </p:bg>
    <p:spTree>
      <p:nvGrpSpPr>
        <p:cNvPr id="1" name=""/>
        <p:cNvGrpSpPr/>
        <p:nvPr/>
      </p:nvGrpSpPr>
      <p:grpSpPr>
        <a:xfrm>
          <a:off x="0" y="0"/>
          <a:ext cx="0" cy="0"/>
          <a:chOff x="0" y="0"/>
          <a:chExt cx="0" cy="0"/>
        </a:xfrm>
      </p:grpSpPr>
      <p:pic>
        <p:nvPicPr>
          <p:cNvPr id="178" name="Brands.jpg" descr="Brands.jpg"/>
          <p:cNvPicPr>
            <a:picLocks noChangeAspect="1"/>
          </p:cNvPicPr>
          <p:nvPr/>
        </p:nvPicPr>
        <p:blipFill rotWithShape="1">
          <a:blip r:embed="rId2">
            <a:extLst/>
          </a:blip>
          <a:srcRect b="20301"/>
          <a:stretch/>
        </p:blipFill>
        <p:spPr>
          <a:xfrm>
            <a:off x="0" y="1392259"/>
            <a:ext cx="9144000" cy="5465741"/>
          </a:xfrm>
          <a:prstGeom prst="rect">
            <a:avLst/>
          </a:prstGeom>
          <a:ln w="12700">
            <a:miter lim="400000"/>
          </a:ln>
        </p:spPr>
      </p:pic>
      <p:sp>
        <p:nvSpPr>
          <p:cNvPr id="179" name="We will also develop pricing plans for 3rd party access to data analytics as the number of active TillSlip devices increases."/>
          <p:cNvSpPr txBox="1">
            <a:spLocks noGrp="1"/>
          </p:cNvSpPr>
          <p:nvPr>
            <p:ph type="body" sz="quarter" idx="4294967295"/>
          </p:nvPr>
        </p:nvSpPr>
        <p:spPr>
          <a:xfrm>
            <a:off x="1607939" y="3555436"/>
            <a:ext cx="5928122" cy="1072932"/>
          </a:xfrm>
          <a:prstGeom prst="rect">
            <a:avLst/>
          </a:prstGeom>
        </p:spPr>
        <p:txBody>
          <a:bodyPr/>
          <a:lstStyle>
            <a:lvl1pPr algn="ctr">
              <a:buSzTx/>
              <a:buNone/>
              <a:defRPr sz="1600">
                <a:latin typeface="Avenir Book Oblique"/>
                <a:ea typeface="Avenir Book Oblique"/>
                <a:cs typeface="Avenir Book Oblique"/>
                <a:sym typeface="Avenir Book Oblique"/>
              </a:defRPr>
            </a:lvl1pPr>
          </a:lstStyle>
          <a:p>
            <a:r>
              <a:rPr dirty="0">
                <a:latin typeface="Avenir Heavy"/>
              </a:rPr>
              <a:t>We will also develop pricing plans for 3rd party access to data analytics as the number of active </a:t>
            </a:r>
            <a:r>
              <a:rPr dirty="0" err="1">
                <a:latin typeface="Avenir Heavy"/>
              </a:rPr>
              <a:t>TillSlip</a:t>
            </a:r>
            <a:r>
              <a:rPr dirty="0">
                <a:latin typeface="Avenir Heavy"/>
              </a:rPr>
              <a:t> devices increases.</a:t>
            </a:r>
          </a:p>
        </p:txBody>
      </p:sp>
      <p:sp>
        <p:nvSpPr>
          <p:cNvPr id="180" name="TillSlip revenue will be generated on a “per impression” basis.…"/>
          <p:cNvSpPr txBox="1"/>
          <p:nvPr/>
        </p:nvSpPr>
        <p:spPr>
          <a:xfrm>
            <a:off x="1444600" y="755474"/>
            <a:ext cx="6254800" cy="3749291"/>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pPr algn="ctr">
              <a:buClr>
                <a:srgbClr val="000000"/>
              </a:buClr>
              <a:defRPr sz="1900">
                <a:latin typeface="Avenir Heavy"/>
                <a:ea typeface="Avenir Heavy"/>
                <a:cs typeface="Avenir Heavy"/>
                <a:sym typeface="Avenir Heavy"/>
              </a:defRPr>
            </a:pPr>
            <a:r>
              <a:rPr dirty="0" err="1"/>
              <a:t>TillSlip</a:t>
            </a:r>
            <a:r>
              <a:rPr dirty="0"/>
              <a:t> revenue will be generated on a “per impression” basis.</a:t>
            </a:r>
          </a:p>
          <a:p>
            <a:pPr algn="ctr">
              <a:buClr>
                <a:srgbClr val="000000"/>
              </a:buClr>
              <a:defRPr sz="1900">
                <a:latin typeface="Avenir Book"/>
                <a:ea typeface="Avenir Book"/>
                <a:cs typeface="Avenir Book"/>
                <a:sym typeface="Avenir Book"/>
              </a:defRPr>
            </a:pPr>
            <a:endParaRPr dirty="0"/>
          </a:p>
          <a:p>
            <a:pPr algn="ctr">
              <a:buClr>
                <a:srgbClr val="000000"/>
              </a:buClr>
              <a:defRPr sz="1900">
                <a:latin typeface="Avenir Book"/>
                <a:ea typeface="Avenir Book"/>
                <a:cs typeface="Avenir Book"/>
                <a:sym typeface="Avenir Book"/>
              </a:defRPr>
            </a:pPr>
            <a:r>
              <a:rPr dirty="0"/>
              <a:t>We will sell</a:t>
            </a:r>
            <a:r>
              <a:rPr lang="en-US" dirty="0"/>
              <a:t> eg.</a:t>
            </a:r>
            <a:r>
              <a:rPr dirty="0"/>
              <a:t> </a:t>
            </a:r>
            <a:r>
              <a:rPr i="1" dirty="0"/>
              <a:t>$40 bundles of 1,000</a:t>
            </a:r>
            <a:r>
              <a:rPr lang="en-US" i="1" dirty="0"/>
              <a:t>*</a:t>
            </a:r>
            <a:r>
              <a:rPr i="1" dirty="0"/>
              <a:t> </a:t>
            </a:r>
            <a:r>
              <a:rPr dirty="0"/>
              <a:t>impressions to brands and retailers. Based on our first-tier goal of 40 impressions printed daily at 12,500 </a:t>
            </a:r>
            <a:r>
              <a:rPr dirty="0" err="1"/>
              <a:t>TillSlip</a:t>
            </a:r>
            <a:r>
              <a:rPr dirty="0"/>
              <a:t> points-of-sale across South Africa, we estimate monthly net profits of </a:t>
            </a:r>
          </a:p>
          <a:p>
            <a:pPr algn="ctr">
              <a:buClr>
                <a:srgbClr val="000000"/>
              </a:buClr>
              <a:defRPr sz="3500">
                <a:latin typeface="Avenir Book"/>
                <a:ea typeface="Avenir Book"/>
                <a:cs typeface="Avenir Book"/>
                <a:sym typeface="Avenir Book"/>
              </a:defRPr>
            </a:pPr>
            <a:r>
              <a:rPr sz="2000" b="1" u="sng" dirty="0">
                <a:latin typeface="Avenir Heavy"/>
                <a:ea typeface="Avenir Heavy"/>
                <a:cs typeface="Avenir Heavy"/>
                <a:sym typeface="Avenir Heavy"/>
              </a:rPr>
              <a:t>$</a:t>
            </a:r>
            <a:r>
              <a:rPr lang="en-US" sz="2000" b="1" u="sng" dirty="0">
                <a:latin typeface="Avenir Heavy"/>
                <a:ea typeface="Avenir Heavy"/>
                <a:cs typeface="Avenir Heavy"/>
                <a:sym typeface="Avenir Heavy"/>
              </a:rPr>
              <a:t>250</a:t>
            </a:r>
            <a:r>
              <a:rPr sz="2000" b="1" u="sng" dirty="0">
                <a:latin typeface="Avenir Heavy"/>
                <a:ea typeface="Avenir Heavy"/>
                <a:cs typeface="Avenir Heavy"/>
                <a:sym typeface="Avenir Heavy"/>
              </a:rPr>
              <a:t>,</a:t>
            </a:r>
            <a:r>
              <a:rPr lang="en-US" sz="2000" b="1" u="sng" dirty="0">
                <a:latin typeface="Avenir Heavy"/>
                <a:ea typeface="Avenir Heavy"/>
                <a:cs typeface="Avenir Heavy"/>
                <a:sym typeface="Avenir Heavy"/>
              </a:rPr>
              <a:t>1</a:t>
            </a:r>
            <a:r>
              <a:rPr sz="2000" b="1" u="sng" dirty="0">
                <a:latin typeface="Avenir Heavy"/>
                <a:ea typeface="Avenir Heavy"/>
                <a:cs typeface="Avenir Heavy"/>
                <a:sym typeface="Avenir Heavy"/>
              </a:rPr>
              <a:t>08</a:t>
            </a:r>
            <a:r>
              <a:rPr lang="en-US" sz="2000" b="1" u="sng" dirty="0">
                <a:latin typeface="Avenir Heavy"/>
                <a:ea typeface="Avenir Heavy"/>
                <a:cs typeface="Avenir Heavy"/>
                <a:sym typeface="Avenir Heavy"/>
              </a:rPr>
              <a:t> for South Africa only after 6 months </a:t>
            </a:r>
          </a:p>
          <a:p>
            <a:pPr algn="ctr">
              <a:buClr>
                <a:srgbClr val="000000"/>
              </a:buClr>
              <a:defRPr sz="3500">
                <a:latin typeface="Avenir Book"/>
                <a:ea typeface="Avenir Book"/>
                <a:cs typeface="Avenir Book"/>
                <a:sym typeface="Avenir Book"/>
              </a:defRPr>
            </a:pPr>
            <a:endParaRPr lang="en-US" sz="2000" b="1" u="sng" dirty="0">
              <a:latin typeface="Avenir Heavy"/>
              <a:ea typeface="Avenir Heavy"/>
              <a:cs typeface="Avenir Heavy"/>
              <a:sym typeface="Avenir Heavy"/>
            </a:endParaRPr>
          </a:p>
          <a:p>
            <a:pPr algn="ctr">
              <a:buClr>
                <a:srgbClr val="000000"/>
              </a:buClr>
              <a:defRPr sz="3500">
                <a:latin typeface="Avenir Book"/>
                <a:ea typeface="Avenir Book"/>
                <a:cs typeface="Avenir Book"/>
                <a:sym typeface="Avenir Book"/>
              </a:defRPr>
            </a:pPr>
            <a:endParaRPr dirty="0">
              <a:latin typeface="Avenir Heavy"/>
              <a:ea typeface="Avenir Heavy"/>
              <a:cs typeface="Avenir Heavy"/>
              <a:sym typeface="Avenir Heavy"/>
            </a:endParaRPr>
          </a:p>
        </p:txBody>
      </p:sp>
      <p:sp>
        <p:nvSpPr>
          <p:cNvPr id="181" name="Line"/>
          <p:cNvSpPr/>
          <p:nvPr/>
        </p:nvSpPr>
        <p:spPr>
          <a:xfrm>
            <a:off x="3374596" y="606400"/>
            <a:ext cx="2394808" cy="1"/>
          </a:xfrm>
          <a:prstGeom prst="line">
            <a:avLst/>
          </a:prstGeom>
          <a:ln w="38100" cap="rnd">
            <a:solidFill>
              <a:srgbClr val="000000"/>
            </a:solidFill>
            <a:custDash>
              <a:ds d="100000" sp="200000"/>
            </a:custDash>
          </a:ln>
          <a:effectLst>
            <a:outerShdw blurRad="38100" dist="20000" dir="5400000" rotWithShape="0">
              <a:srgbClr val="000000">
                <a:alpha val="38000"/>
              </a:srgbClr>
            </a:outerShdw>
          </a:effectLst>
        </p:spPr>
        <p:txBody>
          <a:bodyPr lIns="45719" rIns="45719"/>
          <a:lstStyle/>
          <a:p>
            <a:endParaRPr/>
          </a:p>
        </p:txBody>
      </p:sp>
      <p:sp>
        <p:nvSpPr>
          <p:cNvPr id="182" name="Line"/>
          <p:cNvSpPr/>
          <p:nvPr/>
        </p:nvSpPr>
        <p:spPr>
          <a:xfrm>
            <a:off x="3374596" y="3339272"/>
            <a:ext cx="2394808" cy="1"/>
          </a:xfrm>
          <a:prstGeom prst="line">
            <a:avLst/>
          </a:prstGeom>
          <a:ln w="38100" cap="rnd">
            <a:solidFill>
              <a:srgbClr val="000000"/>
            </a:solidFill>
            <a:custDash>
              <a:ds d="100000" sp="200000"/>
            </a:custDash>
          </a:ln>
          <a:effectLst>
            <a:outerShdw blurRad="38100" dist="20000" dir="5400000" rotWithShape="0">
              <a:srgbClr val="000000">
                <a:alpha val="38000"/>
              </a:srgbClr>
            </a:outerShdw>
          </a:effectLst>
        </p:spPr>
        <p:txBody>
          <a:bodyPr lIns="45719" rIns="45719"/>
          <a:lstStyle/>
          <a:p>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 name="SlideBG.jpg" descr="SlideBG.jpg"/>
          <p:cNvPicPr>
            <a:picLocks noChangeAspect="1"/>
          </p:cNvPicPr>
          <p:nvPr/>
        </p:nvPicPr>
        <p:blipFill>
          <a:blip r:embed="rId2">
            <a:extLst/>
          </a:blip>
          <a:stretch>
            <a:fillRect/>
          </a:stretch>
        </p:blipFill>
        <p:spPr>
          <a:xfrm>
            <a:off x="-1470587" y="-40452"/>
            <a:ext cx="11670838" cy="8753129"/>
          </a:xfrm>
          <a:prstGeom prst="rect">
            <a:avLst/>
          </a:prstGeom>
          <a:ln w="12700">
            <a:miter lim="400000"/>
          </a:ln>
        </p:spPr>
      </p:pic>
      <p:sp>
        <p:nvSpPr>
          <p:cNvPr id="187" name="Shape 112"/>
          <p:cNvSpPr txBox="1">
            <a:spLocks noGrp="1"/>
          </p:cNvSpPr>
          <p:nvPr>
            <p:ph type="body" sz="quarter" idx="1"/>
          </p:nvPr>
        </p:nvSpPr>
        <p:spPr>
          <a:xfrm>
            <a:off x="2083766" y="4648200"/>
            <a:ext cx="6706221" cy="2170907"/>
          </a:xfrm>
          <a:prstGeom prst="rect">
            <a:avLst/>
          </a:prstGeom>
        </p:spPr>
        <p:txBody>
          <a:bodyPr>
            <a:normAutofit/>
          </a:bodyPr>
          <a:lstStyle/>
          <a:p>
            <a:pPr>
              <a:lnSpc>
                <a:spcPct val="115000"/>
              </a:lnSpc>
              <a:buSzTx/>
              <a:buNone/>
              <a:defRPr sz="2000">
                <a:solidFill>
                  <a:srgbClr val="FFFFFF"/>
                </a:solidFill>
                <a:latin typeface="Avenir Black"/>
                <a:ea typeface="Avenir Black"/>
                <a:cs typeface="Avenir Black"/>
                <a:sym typeface="Avenir Black"/>
              </a:defRPr>
            </a:pPr>
            <a:r>
              <a:rPr sz="2400" dirty="0" err="1"/>
              <a:t>TillSlip</a:t>
            </a:r>
            <a:r>
              <a:rPr sz="2400" dirty="0"/>
              <a:t> is plug &amp; play with every</a:t>
            </a:r>
            <a:r>
              <a:rPr lang="en-US" sz="2400" dirty="0"/>
              <a:t> </a:t>
            </a:r>
            <a:r>
              <a:rPr sz="2400" dirty="0"/>
              <a:t>point-of-sale. </a:t>
            </a:r>
            <a:endParaRPr lang="en-US" sz="2400" dirty="0"/>
          </a:p>
          <a:p>
            <a:pPr>
              <a:lnSpc>
                <a:spcPct val="115000"/>
              </a:lnSpc>
              <a:buSzTx/>
              <a:buNone/>
              <a:defRPr sz="2000">
                <a:solidFill>
                  <a:srgbClr val="FFFFFF"/>
                </a:solidFill>
                <a:latin typeface="Avenir Black"/>
                <a:ea typeface="Avenir Black"/>
                <a:cs typeface="Avenir Black"/>
                <a:sym typeface="Avenir Black"/>
              </a:defRPr>
            </a:pPr>
            <a:r>
              <a:rPr sz="2400" dirty="0"/>
              <a:t>It also analyzes every receipt, enabling brands </a:t>
            </a:r>
            <a:endParaRPr lang="en-US" sz="2400" dirty="0"/>
          </a:p>
          <a:p>
            <a:pPr>
              <a:lnSpc>
                <a:spcPct val="115000"/>
              </a:lnSpc>
              <a:buSzTx/>
              <a:buNone/>
              <a:defRPr sz="2000">
                <a:solidFill>
                  <a:srgbClr val="FFFFFF"/>
                </a:solidFill>
                <a:latin typeface="Avenir Black"/>
                <a:ea typeface="Avenir Black"/>
                <a:cs typeface="Avenir Black"/>
                <a:sym typeface="Avenir Black"/>
              </a:defRPr>
            </a:pPr>
            <a:r>
              <a:rPr sz="2400" dirty="0"/>
              <a:t>and retailers to engage any customer at any store.</a:t>
            </a:r>
          </a:p>
        </p:txBody>
      </p:sp>
      <p:sp>
        <p:nvSpPr>
          <p:cNvPr id="189" name="Shape 112"/>
          <p:cNvSpPr txBox="1"/>
          <p:nvPr/>
        </p:nvSpPr>
        <p:spPr>
          <a:xfrm>
            <a:off x="4813300" y="262511"/>
            <a:ext cx="3976688" cy="4458495"/>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pPr algn="ctr">
              <a:lnSpc>
                <a:spcPct val="115000"/>
              </a:lnSpc>
              <a:buClr>
                <a:srgbClr val="000000"/>
              </a:buClr>
              <a:defRPr sz="1600">
                <a:solidFill>
                  <a:srgbClr val="FFFFFF"/>
                </a:solidFill>
                <a:latin typeface="Avenir Heavy"/>
                <a:ea typeface="Avenir Heavy"/>
                <a:cs typeface="Avenir Heavy"/>
                <a:sym typeface="Avenir Heavy"/>
              </a:defRPr>
            </a:pPr>
            <a:r>
              <a:rPr sz="1800" i="1" dirty="0"/>
              <a:t>There is no solution </a:t>
            </a:r>
          </a:p>
          <a:p>
            <a:pPr algn="ctr">
              <a:lnSpc>
                <a:spcPct val="115000"/>
              </a:lnSpc>
              <a:buClr>
                <a:srgbClr val="000000"/>
              </a:buClr>
              <a:defRPr sz="1600">
                <a:solidFill>
                  <a:srgbClr val="FFFFFF"/>
                </a:solidFill>
                <a:latin typeface="Avenir Heavy"/>
                <a:ea typeface="Avenir Heavy"/>
                <a:cs typeface="Avenir Heavy"/>
                <a:sym typeface="Avenir Heavy"/>
              </a:defRPr>
            </a:pPr>
            <a:r>
              <a:rPr sz="1800" i="1" dirty="0"/>
              <a:t>like TillSlip</a:t>
            </a:r>
            <a:r>
              <a:rPr lang="en-US" sz="1800" i="1" dirty="0"/>
              <a:t>.</a:t>
            </a:r>
            <a:r>
              <a:rPr sz="1800" i="1" dirty="0"/>
              <a:t> </a:t>
            </a:r>
          </a:p>
          <a:p>
            <a:pPr algn="r">
              <a:lnSpc>
                <a:spcPct val="115000"/>
              </a:lnSpc>
              <a:buClr>
                <a:srgbClr val="000000"/>
              </a:buClr>
              <a:defRPr sz="3000">
                <a:solidFill>
                  <a:srgbClr val="FFFFFF"/>
                </a:solidFill>
                <a:latin typeface="Avenir Book"/>
                <a:ea typeface="Avenir Book"/>
                <a:cs typeface="Avenir Book"/>
                <a:sym typeface="Avenir Book"/>
              </a:defRPr>
            </a:pPr>
            <a:endParaRPr sz="1800" dirty="0"/>
          </a:p>
          <a:p>
            <a:pPr algn="r">
              <a:lnSpc>
                <a:spcPct val="115000"/>
              </a:lnSpc>
              <a:buClr>
                <a:srgbClr val="000000"/>
              </a:buClr>
              <a:defRPr sz="1600">
                <a:solidFill>
                  <a:srgbClr val="FFFFFF"/>
                </a:solidFill>
                <a:latin typeface="Avenir Book"/>
                <a:ea typeface="Avenir Book"/>
                <a:cs typeface="Avenir Book"/>
                <a:sym typeface="Avenir Book"/>
              </a:defRPr>
            </a:pPr>
            <a:r>
              <a:rPr sz="1800" dirty="0"/>
              <a:t>Our closest competitor is </a:t>
            </a:r>
            <a:r>
              <a:rPr sz="1800" b="1" dirty="0">
                <a:latin typeface="Avenir Heavy"/>
                <a:ea typeface="Avenir Heavy"/>
                <a:cs typeface="Avenir Heavy"/>
                <a:sym typeface="Avenir Heavy"/>
              </a:rPr>
              <a:t>Zapper</a:t>
            </a:r>
            <a:r>
              <a:rPr sz="1800" dirty="0"/>
              <a:t>, a mobile payment and digital marketing app that allows brands and retailers to push personalized vouchers, reviews, and bills directly through the app based on previous purchases. But Zapper only works in select stores, and only draws data from people who use the app.</a:t>
            </a:r>
          </a:p>
        </p:txBody>
      </p:sp>
      <p:sp>
        <p:nvSpPr>
          <p:cNvPr id="190" name="Shape"/>
          <p:cNvSpPr/>
          <p:nvPr/>
        </p:nvSpPr>
        <p:spPr>
          <a:xfrm>
            <a:off x="648249" y="3327794"/>
            <a:ext cx="1159963" cy="3571270"/>
          </a:xfrm>
          <a:custGeom>
            <a:avLst/>
            <a:gdLst/>
            <a:ahLst/>
            <a:cxnLst>
              <a:cxn ang="0">
                <a:pos x="wd2" y="hd2"/>
              </a:cxn>
              <a:cxn ang="5400000">
                <a:pos x="wd2" y="hd2"/>
              </a:cxn>
              <a:cxn ang="10800000">
                <a:pos x="wd2" y="hd2"/>
              </a:cxn>
              <a:cxn ang="16200000">
                <a:pos x="wd2" y="hd2"/>
              </a:cxn>
            </a:cxnLst>
            <a:rect l="0" t="0" r="r" b="b"/>
            <a:pathLst>
              <a:path w="21600" h="21600" extrusionOk="0">
                <a:moveTo>
                  <a:pt x="2230" y="0"/>
                </a:moveTo>
                <a:lnTo>
                  <a:pt x="2230" y="3963"/>
                </a:lnTo>
                <a:lnTo>
                  <a:pt x="19370" y="3963"/>
                </a:lnTo>
                <a:lnTo>
                  <a:pt x="19370" y="0"/>
                </a:lnTo>
                <a:lnTo>
                  <a:pt x="2230" y="0"/>
                </a:lnTo>
                <a:close/>
                <a:moveTo>
                  <a:pt x="5618" y="1690"/>
                </a:moveTo>
                <a:lnTo>
                  <a:pt x="7177" y="1690"/>
                </a:lnTo>
                <a:lnTo>
                  <a:pt x="7177" y="2554"/>
                </a:lnTo>
                <a:lnTo>
                  <a:pt x="5618" y="2554"/>
                </a:lnTo>
                <a:lnTo>
                  <a:pt x="5618" y="1690"/>
                </a:lnTo>
                <a:close/>
                <a:moveTo>
                  <a:pt x="14410" y="1690"/>
                </a:moveTo>
                <a:lnTo>
                  <a:pt x="15969" y="1690"/>
                </a:lnTo>
                <a:lnTo>
                  <a:pt x="15969" y="2554"/>
                </a:lnTo>
                <a:lnTo>
                  <a:pt x="14410" y="2554"/>
                </a:lnTo>
                <a:lnTo>
                  <a:pt x="14410" y="1690"/>
                </a:lnTo>
                <a:close/>
                <a:moveTo>
                  <a:pt x="138" y="4540"/>
                </a:moveTo>
                <a:cubicBezTo>
                  <a:pt x="69" y="4540"/>
                  <a:pt x="0" y="4562"/>
                  <a:pt x="0" y="4594"/>
                </a:cubicBezTo>
                <a:lnTo>
                  <a:pt x="0" y="12731"/>
                </a:lnTo>
                <a:cubicBezTo>
                  <a:pt x="0" y="12904"/>
                  <a:pt x="111" y="13076"/>
                  <a:pt x="332" y="13227"/>
                </a:cubicBezTo>
                <a:lnTo>
                  <a:pt x="4602" y="16201"/>
                </a:lnTo>
                <a:cubicBezTo>
                  <a:pt x="4658" y="16239"/>
                  <a:pt x="4751" y="16262"/>
                  <a:pt x="4861" y="16262"/>
                </a:cubicBezTo>
                <a:lnTo>
                  <a:pt x="5812" y="16262"/>
                </a:lnTo>
                <a:cubicBezTo>
                  <a:pt x="5978" y="16262"/>
                  <a:pt x="6118" y="16315"/>
                  <a:pt x="6118" y="16380"/>
                </a:cubicBezTo>
                <a:lnTo>
                  <a:pt x="6118" y="17018"/>
                </a:lnTo>
                <a:cubicBezTo>
                  <a:pt x="6118" y="17083"/>
                  <a:pt x="6254" y="17136"/>
                  <a:pt x="6419" y="17136"/>
                </a:cubicBezTo>
                <a:lnTo>
                  <a:pt x="8942" y="17136"/>
                </a:lnTo>
                <a:cubicBezTo>
                  <a:pt x="9108" y="17136"/>
                  <a:pt x="9244" y="17189"/>
                  <a:pt x="9244" y="17254"/>
                </a:cubicBezTo>
                <a:lnTo>
                  <a:pt x="9244" y="21541"/>
                </a:lnTo>
                <a:cubicBezTo>
                  <a:pt x="9244" y="21568"/>
                  <a:pt x="9299" y="21595"/>
                  <a:pt x="9381" y="21595"/>
                </a:cubicBezTo>
                <a:lnTo>
                  <a:pt x="9381" y="21600"/>
                </a:lnTo>
                <a:lnTo>
                  <a:pt x="12219" y="21600"/>
                </a:lnTo>
                <a:cubicBezTo>
                  <a:pt x="12288" y="21600"/>
                  <a:pt x="12356" y="21573"/>
                  <a:pt x="12356" y="21546"/>
                </a:cubicBezTo>
                <a:lnTo>
                  <a:pt x="12356" y="17261"/>
                </a:lnTo>
                <a:cubicBezTo>
                  <a:pt x="12356" y="17196"/>
                  <a:pt x="12497" y="17141"/>
                  <a:pt x="12662" y="17141"/>
                </a:cubicBezTo>
                <a:lnTo>
                  <a:pt x="15181" y="17141"/>
                </a:lnTo>
                <a:cubicBezTo>
                  <a:pt x="15346" y="17141"/>
                  <a:pt x="15486" y="17088"/>
                  <a:pt x="15486" y="17023"/>
                </a:cubicBezTo>
                <a:lnTo>
                  <a:pt x="15486" y="16380"/>
                </a:lnTo>
                <a:cubicBezTo>
                  <a:pt x="15486" y="16315"/>
                  <a:pt x="15622" y="16262"/>
                  <a:pt x="15788" y="16262"/>
                </a:cubicBezTo>
                <a:lnTo>
                  <a:pt x="16739" y="16262"/>
                </a:lnTo>
                <a:cubicBezTo>
                  <a:pt x="16849" y="16262"/>
                  <a:pt x="16947" y="16239"/>
                  <a:pt x="17002" y="16201"/>
                </a:cubicBezTo>
                <a:lnTo>
                  <a:pt x="21273" y="13227"/>
                </a:lnTo>
                <a:cubicBezTo>
                  <a:pt x="21493" y="13076"/>
                  <a:pt x="21600" y="12904"/>
                  <a:pt x="21600" y="12731"/>
                </a:cubicBezTo>
                <a:lnTo>
                  <a:pt x="21600" y="4594"/>
                </a:lnTo>
                <a:cubicBezTo>
                  <a:pt x="21600" y="4562"/>
                  <a:pt x="21545" y="4540"/>
                  <a:pt x="21462" y="4540"/>
                </a:cubicBezTo>
                <a:lnTo>
                  <a:pt x="138" y="4540"/>
                </a:lnTo>
                <a:close/>
              </a:path>
            </a:pathLst>
          </a:custGeom>
          <a:ln w="50800">
            <a:solidFill>
              <a:srgbClr val="FFFFFF"/>
            </a:solidFill>
          </a:ln>
        </p:spPr>
        <p:txBody>
          <a:bodyPr lIns="45719" rIns="45719" anchor="ctr"/>
          <a:lstStyle/>
          <a:p>
            <a:endParaRPr/>
          </a:p>
        </p:txBody>
      </p:sp>
      <p:sp>
        <p:nvSpPr>
          <p:cNvPr id="191" name="Shape 125"/>
          <p:cNvSpPr txBox="1"/>
          <p:nvPr/>
        </p:nvSpPr>
        <p:spPr>
          <a:xfrm>
            <a:off x="533400" y="262511"/>
            <a:ext cx="3831432" cy="3057885"/>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pPr>
              <a:buClr>
                <a:srgbClr val="000000"/>
              </a:buClr>
              <a:defRPr sz="3500">
                <a:solidFill>
                  <a:srgbClr val="FFFFFF"/>
                </a:solidFill>
                <a:latin typeface="Avenir Black"/>
                <a:ea typeface="Avenir Black"/>
                <a:cs typeface="Avenir Black"/>
                <a:sym typeface="Avenir Black"/>
              </a:defRPr>
            </a:pPr>
            <a:r>
              <a:rPr dirty="0"/>
              <a:t>TILLSLIP</a:t>
            </a:r>
          </a:p>
          <a:p>
            <a:pPr>
              <a:buClr>
                <a:srgbClr val="000000"/>
              </a:buClr>
              <a:defRPr sz="3500">
                <a:solidFill>
                  <a:srgbClr val="FFFFFF"/>
                </a:solidFill>
                <a:latin typeface="Avenir Black"/>
                <a:ea typeface="Avenir Black"/>
                <a:cs typeface="Avenir Black"/>
                <a:sym typeface="Avenir Black"/>
              </a:defRPr>
            </a:pPr>
            <a:r>
              <a:rPr dirty="0"/>
              <a:t>OUTPERFORMS</a:t>
            </a:r>
          </a:p>
          <a:p>
            <a:pPr>
              <a:buClr>
                <a:srgbClr val="000000"/>
              </a:buClr>
              <a:defRPr sz="3500">
                <a:solidFill>
                  <a:srgbClr val="FFFFFF"/>
                </a:solidFill>
                <a:latin typeface="Avenir Black"/>
                <a:ea typeface="Avenir Black"/>
                <a:cs typeface="Avenir Black"/>
                <a:sym typeface="Avenir Black"/>
              </a:defRPr>
            </a:pPr>
            <a:r>
              <a:rPr dirty="0"/>
              <a:t>THE</a:t>
            </a:r>
          </a:p>
          <a:p>
            <a:pPr>
              <a:buClr>
                <a:srgbClr val="000000"/>
              </a:buClr>
              <a:defRPr sz="3500">
                <a:solidFill>
                  <a:srgbClr val="FFFFFF"/>
                </a:solidFill>
                <a:latin typeface="Avenir Black"/>
                <a:ea typeface="Avenir Black"/>
                <a:cs typeface="Avenir Black"/>
                <a:sym typeface="Avenir Black"/>
              </a:defRPr>
            </a:pPr>
            <a:r>
              <a:rPr dirty="0"/>
              <a:t>COMPETITION</a:t>
            </a:r>
          </a:p>
        </p:txBody>
      </p:sp>
      <p:sp>
        <p:nvSpPr>
          <p:cNvPr id="192" name="Line"/>
          <p:cNvSpPr/>
          <p:nvPr/>
        </p:nvSpPr>
        <p:spPr>
          <a:xfrm flipH="1" flipV="1">
            <a:off x="2083767" y="4073828"/>
            <a:ext cx="6411984" cy="15571"/>
          </a:xfrm>
          <a:prstGeom prst="line">
            <a:avLst/>
          </a:prstGeom>
          <a:ln w="76200" cap="rnd">
            <a:solidFill>
              <a:srgbClr val="FFFFFF"/>
            </a:solidFill>
            <a:custDash>
              <a:ds d="100000" sp="200000"/>
            </a:custDash>
          </a:ln>
          <a:effectLst>
            <a:outerShdw blurRad="38100" dist="20000" dir="5400000" rotWithShape="0">
              <a:srgbClr val="000000">
                <a:alpha val="38000"/>
              </a:srgbClr>
            </a:outerShdw>
          </a:effectLst>
        </p:spPr>
        <p:txBody>
          <a:bodyPr lIns="45719" rIns="45719"/>
          <a:lstStyle/>
          <a:p>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Gear"/>
          <p:cNvSpPr/>
          <p:nvPr/>
        </p:nvSpPr>
        <p:spPr>
          <a:xfrm>
            <a:off x="4024521" y="4936892"/>
            <a:ext cx="3121246" cy="3107699"/>
          </a:xfrm>
          <a:custGeom>
            <a:avLst/>
            <a:gdLst/>
            <a:ahLst/>
            <a:cxnLst>
              <a:cxn ang="0">
                <a:pos x="wd2" y="hd2"/>
              </a:cxn>
              <a:cxn ang="5400000">
                <a:pos x="wd2" y="hd2"/>
              </a:cxn>
              <a:cxn ang="10800000">
                <a:pos x="wd2" y="hd2"/>
              </a:cxn>
              <a:cxn ang="16200000">
                <a:pos x="wd2" y="hd2"/>
              </a:cxn>
            </a:cxnLst>
            <a:rect l="0" t="0" r="r" b="b"/>
            <a:pathLst>
              <a:path w="21600" h="21599" extrusionOk="0">
                <a:moveTo>
                  <a:pt x="9384" y="0"/>
                </a:moveTo>
                <a:cubicBezTo>
                  <a:pt x="9373" y="0"/>
                  <a:pt x="9237" y="27"/>
                  <a:pt x="9075" y="54"/>
                </a:cubicBezTo>
                <a:lnTo>
                  <a:pt x="7468" y="445"/>
                </a:lnTo>
                <a:cubicBezTo>
                  <a:pt x="7312" y="494"/>
                  <a:pt x="7177" y="531"/>
                  <a:pt x="7166" y="537"/>
                </a:cubicBezTo>
                <a:cubicBezTo>
                  <a:pt x="7161" y="542"/>
                  <a:pt x="7154" y="677"/>
                  <a:pt x="7154" y="840"/>
                </a:cubicBezTo>
                <a:lnTo>
                  <a:pt x="7166" y="1761"/>
                </a:lnTo>
                <a:cubicBezTo>
                  <a:pt x="7166" y="1924"/>
                  <a:pt x="7047" y="2119"/>
                  <a:pt x="6902" y="2190"/>
                </a:cubicBezTo>
                <a:lnTo>
                  <a:pt x="6151" y="2574"/>
                </a:lnTo>
                <a:cubicBezTo>
                  <a:pt x="6006" y="2655"/>
                  <a:pt x="5778" y="2644"/>
                  <a:pt x="5649" y="2547"/>
                </a:cubicBezTo>
                <a:lnTo>
                  <a:pt x="4900" y="2010"/>
                </a:lnTo>
                <a:cubicBezTo>
                  <a:pt x="4765" y="1913"/>
                  <a:pt x="4651" y="1842"/>
                  <a:pt x="4645" y="1848"/>
                </a:cubicBezTo>
                <a:cubicBezTo>
                  <a:pt x="4640" y="1853"/>
                  <a:pt x="4527" y="1941"/>
                  <a:pt x="4398" y="2044"/>
                </a:cubicBezTo>
                <a:lnTo>
                  <a:pt x="3162" y="3116"/>
                </a:lnTo>
                <a:cubicBezTo>
                  <a:pt x="3043" y="3230"/>
                  <a:pt x="2941" y="3327"/>
                  <a:pt x="2936" y="3333"/>
                </a:cubicBezTo>
                <a:cubicBezTo>
                  <a:pt x="2930" y="3338"/>
                  <a:pt x="2990" y="3462"/>
                  <a:pt x="3065" y="3609"/>
                </a:cubicBezTo>
                <a:lnTo>
                  <a:pt x="3490" y="4401"/>
                </a:lnTo>
                <a:cubicBezTo>
                  <a:pt x="3566" y="4548"/>
                  <a:pt x="3551" y="4769"/>
                  <a:pt x="3448" y="4899"/>
                </a:cubicBezTo>
                <a:lnTo>
                  <a:pt x="2909" y="5648"/>
                </a:lnTo>
                <a:cubicBezTo>
                  <a:pt x="2817" y="5783"/>
                  <a:pt x="2612" y="5879"/>
                  <a:pt x="2450" y="5858"/>
                </a:cubicBezTo>
                <a:lnTo>
                  <a:pt x="1548" y="5739"/>
                </a:lnTo>
                <a:cubicBezTo>
                  <a:pt x="1386" y="5717"/>
                  <a:pt x="1251" y="5707"/>
                  <a:pt x="1246" y="5712"/>
                </a:cubicBezTo>
                <a:cubicBezTo>
                  <a:pt x="1241" y="5717"/>
                  <a:pt x="1181" y="5848"/>
                  <a:pt x="1111" y="6000"/>
                </a:cubicBezTo>
                <a:lnTo>
                  <a:pt x="518" y="7483"/>
                </a:lnTo>
                <a:cubicBezTo>
                  <a:pt x="464" y="7640"/>
                  <a:pt x="420" y="7776"/>
                  <a:pt x="415" y="7781"/>
                </a:cubicBezTo>
                <a:cubicBezTo>
                  <a:pt x="415" y="7792"/>
                  <a:pt x="523" y="7874"/>
                  <a:pt x="658" y="7966"/>
                </a:cubicBezTo>
                <a:lnTo>
                  <a:pt x="1381" y="8454"/>
                </a:lnTo>
                <a:cubicBezTo>
                  <a:pt x="1516" y="8546"/>
                  <a:pt x="1602" y="8752"/>
                  <a:pt x="1570" y="8914"/>
                </a:cubicBezTo>
                <a:lnTo>
                  <a:pt x="1420" y="9944"/>
                </a:lnTo>
                <a:cubicBezTo>
                  <a:pt x="1404" y="10106"/>
                  <a:pt x="1263" y="10291"/>
                  <a:pt x="1106" y="10345"/>
                </a:cubicBezTo>
                <a:lnTo>
                  <a:pt x="280" y="10648"/>
                </a:lnTo>
                <a:cubicBezTo>
                  <a:pt x="123" y="10702"/>
                  <a:pt x="0" y="10758"/>
                  <a:pt x="0" y="10769"/>
                </a:cubicBezTo>
                <a:cubicBezTo>
                  <a:pt x="0" y="10779"/>
                  <a:pt x="6" y="10919"/>
                  <a:pt x="17" y="11082"/>
                </a:cubicBezTo>
                <a:lnTo>
                  <a:pt x="167" y="12626"/>
                </a:lnTo>
                <a:cubicBezTo>
                  <a:pt x="194" y="12789"/>
                  <a:pt x="210" y="12930"/>
                  <a:pt x="216" y="12941"/>
                </a:cubicBezTo>
                <a:cubicBezTo>
                  <a:pt x="216" y="12952"/>
                  <a:pt x="350" y="12974"/>
                  <a:pt x="518" y="12990"/>
                </a:cubicBezTo>
                <a:lnTo>
                  <a:pt x="1354" y="13082"/>
                </a:lnTo>
                <a:cubicBezTo>
                  <a:pt x="1516" y="13098"/>
                  <a:pt x="1688" y="13245"/>
                  <a:pt x="1737" y="13402"/>
                </a:cubicBezTo>
                <a:lnTo>
                  <a:pt x="2121" y="14501"/>
                </a:lnTo>
                <a:cubicBezTo>
                  <a:pt x="2181" y="14653"/>
                  <a:pt x="2142" y="14881"/>
                  <a:pt x="2028" y="15000"/>
                </a:cubicBezTo>
                <a:lnTo>
                  <a:pt x="1457" y="15624"/>
                </a:lnTo>
                <a:cubicBezTo>
                  <a:pt x="1349" y="15743"/>
                  <a:pt x="1258" y="15850"/>
                  <a:pt x="1263" y="15856"/>
                </a:cubicBezTo>
                <a:cubicBezTo>
                  <a:pt x="1268" y="15861"/>
                  <a:pt x="1338" y="15986"/>
                  <a:pt x="1425" y="16127"/>
                </a:cubicBezTo>
                <a:lnTo>
                  <a:pt x="2256" y="17380"/>
                </a:lnTo>
                <a:cubicBezTo>
                  <a:pt x="2353" y="17510"/>
                  <a:pt x="2440" y="17623"/>
                  <a:pt x="2445" y="17634"/>
                </a:cubicBezTo>
                <a:cubicBezTo>
                  <a:pt x="2450" y="17639"/>
                  <a:pt x="2579" y="17595"/>
                  <a:pt x="2730" y="17535"/>
                </a:cubicBezTo>
                <a:lnTo>
                  <a:pt x="3490" y="17232"/>
                </a:lnTo>
                <a:cubicBezTo>
                  <a:pt x="3641" y="17173"/>
                  <a:pt x="3863" y="17216"/>
                  <a:pt x="3976" y="17336"/>
                </a:cubicBezTo>
                <a:lnTo>
                  <a:pt x="4905" y="18192"/>
                </a:lnTo>
                <a:cubicBezTo>
                  <a:pt x="5029" y="18295"/>
                  <a:pt x="5100" y="18511"/>
                  <a:pt x="5062" y="18673"/>
                </a:cubicBezTo>
                <a:lnTo>
                  <a:pt x="4851" y="19476"/>
                </a:lnTo>
                <a:cubicBezTo>
                  <a:pt x="4808" y="19633"/>
                  <a:pt x="4780" y="19769"/>
                  <a:pt x="4785" y="19774"/>
                </a:cubicBezTo>
                <a:cubicBezTo>
                  <a:pt x="4791" y="19780"/>
                  <a:pt x="4915" y="19850"/>
                  <a:pt x="5055" y="19937"/>
                </a:cubicBezTo>
                <a:lnTo>
                  <a:pt x="6345" y="20631"/>
                </a:lnTo>
                <a:cubicBezTo>
                  <a:pt x="6491" y="20701"/>
                  <a:pt x="6621" y="20761"/>
                  <a:pt x="6632" y="20766"/>
                </a:cubicBezTo>
                <a:cubicBezTo>
                  <a:pt x="6637" y="20772"/>
                  <a:pt x="6735" y="20668"/>
                  <a:pt x="6843" y="20543"/>
                </a:cubicBezTo>
                <a:lnTo>
                  <a:pt x="7370" y="19932"/>
                </a:lnTo>
                <a:cubicBezTo>
                  <a:pt x="7478" y="19807"/>
                  <a:pt x="7694" y="19742"/>
                  <a:pt x="7851" y="19791"/>
                </a:cubicBezTo>
                <a:lnTo>
                  <a:pt x="9136" y="20116"/>
                </a:lnTo>
                <a:cubicBezTo>
                  <a:pt x="9298" y="20149"/>
                  <a:pt x="9459" y="20306"/>
                  <a:pt x="9497" y="20468"/>
                </a:cubicBezTo>
                <a:lnTo>
                  <a:pt x="9680" y="21259"/>
                </a:lnTo>
                <a:cubicBezTo>
                  <a:pt x="9718" y="21422"/>
                  <a:pt x="9756" y="21552"/>
                  <a:pt x="9761" y="21552"/>
                </a:cubicBezTo>
                <a:cubicBezTo>
                  <a:pt x="9767" y="21552"/>
                  <a:pt x="9911" y="21562"/>
                  <a:pt x="10073" y="21573"/>
                </a:cubicBezTo>
                <a:lnTo>
                  <a:pt x="10500" y="21595"/>
                </a:lnTo>
                <a:cubicBezTo>
                  <a:pt x="10662" y="21600"/>
                  <a:pt x="10931" y="21600"/>
                  <a:pt x="11098" y="21595"/>
                </a:cubicBezTo>
                <a:lnTo>
                  <a:pt x="11525" y="21573"/>
                </a:lnTo>
                <a:cubicBezTo>
                  <a:pt x="11687" y="21562"/>
                  <a:pt x="11828" y="21552"/>
                  <a:pt x="11839" y="21552"/>
                </a:cubicBezTo>
                <a:cubicBezTo>
                  <a:pt x="11849" y="21552"/>
                  <a:pt x="11882" y="21416"/>
                  <a:pt x="11920" y="21259"/>
                </a:cubicBezTo>
                <a:lnTo>
                  <a:pt x="12103" y="20468"/>
                </a:lnTo>
                <a:cubicBezTo>
                  <a:pt x="12141" y="20306"/>
                  <a:pt x="12302" y="20149"/>
                  <a:pt x="12464" y="20116"/>
                </a:cubicBezTo>
                <a:lnTo>
                  <a:pt x="13749" y="19791"/>
                </a:lnTo>
                <a:cubicBezTo>
                  <a:pt x="13906" y="19742"/>
                  <a:pt x="14120" y="19807"/>
                  <a:pt x="14228" y="19932"/>
                </a:cubicBezTo>
                <a:lnTo>
                  <a:pt x="14757" y="20543"/>
                </a:lnTo>
                <a:cubicBezTo>
                  <a:pt x="14865" y="20668"/>
                  <a:pt x="14957" y="20767"/>
                  <a:pt x="14968" y="20766"/>
                </a:cubicBezTo>
                <a:cubicBezTo>
                  <a:pt x="14974" y="20761"/>
                  <a:pt x="15102" y="20701"/>
                  <a:pt x="15253" y="20631"/>
                </a:cubicBezTo>
                <a:lnTo>
                  <a:pt x="16543" y="19937"/>
                </a:lnTo>
                <a:cubicBezTo>
                  <a:pt x="16683" y="19850"/>
                  <a:pt x="16802" y="19780"/>
                  <a:pt x="16813" y="19774"/>
                </a:cubicBezTo>
                <a:cubicBezTo>
                  <a:pt x="16818" y="19769"/>
                  <a:pt x="16792" y="19633"/>
                  <a:pt x="16749" y="19476"/>
                </a:cubicBezTo>
                <a:lnTo>
                  <a:pt x="16538" y="18673"/>
                </a:lnTo>
                <a:cubicBezTo>
                  <a:pt x="16495" y="18516"/>
                  <a:pt x="16565" y="18301"/>
                  <a:pt x="16695" y="18192"/>
                </a:cubicBezTo>
                <a:lnTo>
                  <a:pt x="17622" y="17336"/>
                </a:lnTo>
                <a:cubicBezTo>
                  <a:pt x="17736" y="17216"/>
                  <a:pt x="17957" y="17173"/>
                  <a:pt x="18108" y="17232"/>
                </a:cubicBezTo>
                <a:lnTo>
                  <a:pt x="18868" y="17535"/>
                </a:lnTo>
                <a:cubicBezTo>
                  <a:pt x="19019" y="17595"/>
                  <a:pt x="19150" y="17639"/>
                  <a:pt x="19155" y="17634"/>
                </a:cubicBezTo>
                <a:cubicBezTo>
                  <a:pt x="19160" y="17628"/>
                  <a:pt x="19247" y="17515"/>
                  <a:pt x="19344" y="17380"/>
                </a:cubicBezTo>
                <a:lnTo>
                  <a:pt x="20175" y="16127"/>
                </a:lnTo>
                <a:cubicBezTo>
                  <a:pt x="20262" y="15986"/>
                  <a:pt x="20332" y="15861"/>
                  <a:pt x="20337" y="15856"/>
                </a:cubicBezTo>
                <a:cubicBezTo>
                  <a:pt x="20342" y="15850"/>
                  <a:pt x="20256" y="15743"/>
                  <a:pt x="20143" y="15624"/>
                </a:cubicBezTo>
                <a:lnTo>
                  <a:pt x="19570" y="14989"/>
                </a:lnTo>
                <a:cubicBezTo>
                  <a:pt x="19462" y="14869"/>
                  <a:pt x="19419" y="14642"/>
                  <a:pt x="19479" y="14491"/>
                </a:cubicBezTo>
                <a:lnTo>
                  <a:pt x="19862" y="13390"/>
                </a:lnTo>
                <a:cubicBezTo>
                  <a:pt x="19910" y="13233"/>
                  <a:pt x="20082" y="13088"/>
                  <a:pt x="20244" y="13072"/>
                </a:cubicBezTo>
                <a:lnTo>
                  <a:pt x="21081" y="12978"/>
                </a:lnTo>
                <a:cubicBezTo>
                  <a:pt x="21243" y="12962"/>
                  <a:pt x="21379" y="12940"/>
                  <a:pt x="21384" y="12929"/>
                </a:cubicBezTo>
                <a:cubicBezTo>
                  <a:pt x="21384" y="12918"/>
                  <a:pt x="21404" y="12784"/>
                  <a:pt x="21431" y="12616"/>
                </a:cubicBezTo>
                <a:lnTo>
                  <a:pt x="21583" y="11072"/>
                </a:lnTo>
                <a:cubicBezTo>
                  <a:pt x="21594" y="10909"/>
                  <a:pt x="21600" y="10767"/>
                  <a:pt x="21600" y="10757"/>
                </a:cubicBezTo>
                <a:cubicBezTo>
                  <a:pt x="21584" y="10757"/>
                  <a:pt x="21460" y="10702"/>
                  <a:pt x="21303" y="10648"/>
                </a:cubicBezTo>
                <a:lnTo>
                  <a:pt x="20477" y="10345"/>
                </a:lnTo>
                <a:cubicBezTo>
                  <a:pt x="20321" y="10291"/>
                  <a:pt x="20180" y="10106"/>
                  <a:pt x="20163" y="9944"/>
                </a:cubicBezTo>
                <a:lnTo>
                  <a:pt x="20013" y="8914"/>
                </a:lnTo>
                <a:cubicBezTo>
                  <a:pt x="19981" y="8752"/>
                  <a:pt x="20067" y="8546"/>
                  <a:pt x="20202" y="8454"/>
                </a:cubicBezTo>
                <a:lnTo>
                  <a:pt x="20926" y="7966"/>
                </a:lnTo>
                <a:cubicBezTo>
                  <a:pt x="21060" y="7874"/>
                  <a:pt x="21174" y="7792"/>
                  <a:pt x="21168" y="7781"/>
                </a:cubicBezTo>
                <a:cubicBezTo>
                  <a:pt x="21168" y="7770"/>
                  <a:pt x="21119" y="7640"/>
                  <a:pt x="21065" y="7483"/>
                </a:cubicBezTo>
                <a:lnTo>
                  <a:pt x="20472" y="6000"/>
                </a:lnTo>
                <a:cubicBezTo>
                  <a:pt x="20402" y="5848"/>
                  <a:pt x="20342" y="5723"/>
                  <a:pt x="20337" y="5712"/>
                </a:cubicBezTo>
                <a:cubicBezTo>
                  <a:pt x="20332" y="5701"/>
                  <a:pt x="20197" y="5717"/>
                  <a:pt x="20035" y="5739"/>
                </a:cubicBezTo>
                <a:lnTo>
                  <a:pt x="19133" y="5858"/>
                </a:lnTo>
                <a:cubicBezTo>
                  <a:pt x="18971" y="5879"/>
                  <a:pt x="18761" y="5788"/>
                  <a:pt x="18674" y="5648"/>
                </a:cubicBezTo>
                <a:lnTo>
                  <a:pt x="18135" y="4899"/>
                </a:lnTo>
                <a:cubicBezTo>
                  <a:pt x="18032" y="4769"/>
                  <a:pt x="18017" y="4548"/>
                  <a:pt x="18093" y="4401"/>
                </a:cubicBezTo>
                <a:lnTo>
                  <a:pt x="18518" y="3609"/>
                </a:lnTo>
                <a:cubicBezTo>
                  <a:pt x="18593" y="3462"/>
                  <a:pt x="18653" y="3338"/>
                  <a:pt x="18647" y="3333"/>
                </a:cubicBezTo>
                <a:cubicBezTo>
                  <a:pt x="18642" y="3327"/>
                  <a:pt x="18540" y="3230"/>
                  <a:pt x="18422" y="3116"/>
                </a:cubicBezTo>
                <a:lnTo>
                  <a:pt x="17186" y="2044"/>
                </a:lnTo>
                <a:cubicBezTo>
                  <a:pt x="17056" y="1941"/>
                  <a:pt x="16943" y="1853"/>
                  <a:pt x="16938" y="1848"/>
                </a:cubicBezTo>
                <a:cubicBezTo>
                  <a:pt x="16932" y="1842"/>
                  <a:pt x="16813" y="1918"/>
                  <a:pt x="16683" y="2010"/>
                </a:cubicBezTo>
                <a:lnTo>
                  <a:pt x="15934" y="2547"/>
                </a:lnTo>
                <a:cubicBezTo>
                  <a:pt x="15800" y="2644"/>
                  <a:pt x="15572" y="2655"/>
                  <a:pt x="15432" y="2574"/>
                </a:cubicBezTo>
                <a:lnTo>
                  <a:pt x="14682" y="2190"/>
                </a:lnTo>
                <a:cubicBezTo>
                  <a:pt x="14531" y="2119"/>
                  <a:pt x="14411" y="1929"/>
                  <a:pt x="14417" y="1761"/>
                </a:cubicBezTo>
                <a:lnTo>
                  <a:pt x="14429" y="840"/>
                </a:lnTo>
                <a:cubicBezTo>
                  <a:pt x="14429" y="677"/>
                  <a:pt x="14428" y="537"/>
                  <a:pt x="14417" y="537"/>
                </a:cubicBezTo>
                <a:cubicBezTo>
                  <a:pt x="14411" y="531"/>
                  <a:pt x="14272" y="494"/>
                  <a:pt x="14115" y="445"/>
                </a:cubicBezTo>
                <a:lnTo>
                  <a:pt x="12508" y="54"/>
                </a:lnTo>
                <a:cubicBezTo>
                  <a:pt x="12346" y="22"/>
                  <a:pt x="12205" y="0"/>
                  <a:pt x="12200" y="0"/>
                </a:cubicBezTo>
                <a:cubicBezTo>
                  <a:pt x="12189" y="0"/>
                  <a:pt x="12125" y="120"/>
                  <a:pt x="12049" y="266"/>
                </a:cubicBezTo>
                <a:lnTo>
                  <a:pt x="11628" y="1096"/>
                </a:lnTo>
                <a:cubicBezTo>
                  <a:pt x="11552" y="1242"/>
                  <a:pt x="11358" y="1355"/>
                  <a:pt x="11196" y="1350"/>
                </a:cubicBezTo>
                <a:lnTo>
                  <a:pt x="10387" y="1350"/>
                </a:lnTo>
                <a:cubicBezTo>
                  <a:pt x="10225" y="1355"/>
                  <a:pt x="10025" y="1242"/>
                  <a:pt x="9955" y="1096"/>
                </a:cubicBezTo>
                <a:lnTo>
                  <a:pt x="9534" y="266"/>
                </a:lnTo>
                <a:cubicBezTo>
                  <a:pt x="9458" y="120"/>
                  <a:pt x="9394" y="0"/>
                  <a:pt x="9384" y="0"/>
                </a:cubicBezTo>
                <a:close/>
                <a:moveTo>
                  <a:pt x="10792" y="5820"/>
                </a:moveTo>
                <a:cubicBezTo>
                  <a:pt x="13533" y="5820"/>
                  <a:pt x="15761" y="8053"/>
                  <a:pt x="15761" y="10811"/>
                </a:cubicBezTo>
                <a:cubicBezTo>
                  <a:pt x="15761" y="13569"/>
                  <a:pt x="13533" y="15801"/>
                  <a:pt x="10792" y="15801"/>
                </a:cubicBezTo>
                <a:cubicBezTo>
                  <a:pt x="8051" y="15801"/>
                  <a:pt x="5822" y="13569"/>
                  <a:pt x="5822" y="10811"/>
                </a:cubicBezTo>
                <a:cubicBezTo>
                  <a:pt x="5822" y="8053"/>
                  <a:pt x="8045" y="5820"/>
                  <a:pt x="10792" y="5820"/>
                </a:cubicBezTo>
                <a:close/>
                <a:moveTo>
                  <a:pt x="10792" y="7592"/>
                </a:moveTo>
                <a:cubicBezTo>
                  <a:pt x="9016" y="7592"/>
                  <a:pt x="7581" y="9033"/>
                  <a:pt x="7581" y="10816"/>
                </a:cubicBezTo>
                <a:cubicBezTo>
                  <a:pt x="7581" y="12593"/>
                  <a:pt x="9016" y="14040"/>
                  <a:pt x="10792" y="14040"/>
                </a:cubicBezTo>
                <a:cubicBezTo>
                  <a:pt x="12567" y="14040"/>
                  <a:pt x="14002" y="12599"/>
                  <a:pt x="14002" y="10816"/>
                </a:cubicBezTo>
                <a:cubicBezTo>
                  <a:pt x="14002" y="9033"/>
                  <a:pt x="12567" y="7592"/>
                  <a:pt x="10792" y="7592"/>
                </a:cubicBezTo>
                <a:close/>
              </a:path>
            </a:pathLst>
          </a:custGeom>
          <a:solidFill>
            <a:srgbClr val="535353">
              <a:alpha val="10002"/>
            </a:srgbClr>
          </a:solidFill>
          <a:ln w="12700">
            <a:miter lim="400000"/>
          </a:ln>
        </p:spPr>
        <p:txBody>
          <a:bodyPr lIns="45719" rIns="45719" anchor="ctr"/>
          <a:lstStyle/>
          <a:p>
            <a:endParaRPr/>
          </a:p>
        </p:txBody>
      </p:sp>
      <p:sp>
        <p:nvSpPr>
          <p:cNvPr id="195" name="Gear"/>
          <p:cNvSpPr/>
          <p:nvPr/>
        </p:nvSpPr>
        <p:spPr>
          <a:xfrm>
            <a:off x="6574874" y="1555913"/>
            <a:ext cx="4997568" cy="4998540"/>
          </a:xfrm>
          <a:custGeom>
            <a:avLst/>
            <a:gdLst/>
            <a:ahLst/>
            <a:cxnLst>
              <a:cxn ang="0">
                <a:pos x="wd2" y="hd2"/>
              </a:cxn>
              <a:cxn ang="5400000">
                <a:pos x="wd2" y="hd2"/>
              </a:cxn>
              <a:cxn ang="10800000">
                <a:pos x="wd2" y="hd2"/>
              </a:cxn>
              <a:cxn ang="16200000">
                <a:pos x="wd2" y="hd2"/>
              </a:cxn>
            </a:cxnLst>
            <a:rect l="0" t="0" r="r" b="b"/>
            <a:pathLst>
              <a:path w="21532" h="21555" extrusionOk="0">
                <a:moveTo>
                  <a:pt x="12837" y="2"/>
                </a:moveTo>
                <a:cubicBezTo>
                  <a:pt x="12731" y="-11"/>
                  <a:pt x="12661" y="38"/>
                  <a:pt x="12588" y="172"/>
                </a:cubicBezTo>
                <a:cubicBezTo>
                  <a:pt x="12292" y="721"/>
                  <a:pt x="11969" y="1258"/>
                  <a:pt x="11661" y="1801"/>
                </a:cubicBezTo>
                <a:cubicBezTo>
                  <a:pt x="11547" y="2001"/>
                  <a:pt x="11418" y="2099"/>
                  <a:pt x="11153" y="2073"/>
                </a:cubicBezTo>
                <a:cubicBezTo>
                  <a:pt x="10691" y="2028"/>
                  <a:pt x="10220" y="2032"/>
                  <a:pt x="9759" y="2112"/>
                </a:cubicBezTo>
                <a:cubicBezTo>
                  <a:pt x="9550" y="2148"/>
                  <a:pt x="9432" y="2095"/>
                  <a:pt x="9318" y="1917"/>
                </a:cubicBezTo>
                <a:cubicBezTo>
                  <a:pt x="8969" y="1370"/>
                  <a:pt x="8594" y="841"/>
                  <a:pt x="8243" y="295"/>
                </a:cubicBezTo>
                <a:cubicBezTo>
                  <a:pt x="8145" y="142"/>
                  <a:pt x="8068" y="122"/>
                  <a:pt x="7905" y="198"/>
                </a:cubicBezTo>
                <a:cubicBezTo>
                  <a:pt x="6845" y="688"/>
                  <a:pt x="5781" y="1174"/>
                  <a:pt x="4712" y="1644"/>
                </a:cubicBezTo>
                <a:cubicBezTo>
                  <a:pt x="4517" y="1730"/>
                  <a:pt x="4517" y="1820"/>
                  <a:pt x="4567" y="1996"/>
                </a:cubicBezTo>
                <a:cubicBezTo>
                  <a:pt x="4742" y="2608"/>
                  <a:pt x="4890" y="3227"/>
                  <a:pt x="5065" y="3839"/>
                </a:cubicBezTo>
                <a:cubicBezTo>
                  <a:pt x="5122" y="4038"/>
                  <a:pt x="5098" y="4170"/>
                  <a:pt x="4932" y="4306"/>
                </a:cubicBezTo>
                <a:cubicBezTo>
                  <a:pt x="4561" y="4610"/>
                  <a:pt x="4227" y="4959"/>
                  <a:pt x="3950" y="5348"/>
                </a:cubicBezTo>
                <a:cubicBezTo>
                  <a:pt x="3802" y="5555"/>
                  <a:pt x="3648" y="5573"/>
                  <a:pt x="3439" y="5530"/>
                </a:cubicBezTo>
                <a:cubicBezTo>
                  <a:pt x="2827" y="5405"/>
                  <a:pt x="2213" y="5295"/>
                  <a:pt x="1605" y="5156"/>
                </a:cubicBezTo>
                <a:cubicBezTo>
                  <a:pt x="1409" y="5111"/>
                  <a:pt x="1325" y="5153"/>
                  <a:pt x="1257" y="5338"/>
                </a:cubicBezTo>
                <a:cubicBezTo>
                  <a:pt x="856" y="6423"/>
                  <a:pt x="449" y="7506"/>
                  <a:pt x="35" y="8586"/>
                </a:cubicBezTo>
                <a:cubicBezTo>
                  <a:pt x="-34" y="8767"/>
                  <a:pt x="-6" y="8857"/>
                  <a:pt x="173" y="8954"/>
                </a:cubicBezTo>
                <a:cubicBezTo>
                  <a:pt x="722" y="9251"/>
                  <a:pt x="1256" y="9574"/>
                  <a:pt x="1798" y="9882"/>
                </a:cubicBezTo>
                <a:cubicBezTo>
                  <a:pt x="2001" y="9997"/>
                  <a:pt x="2093" y="10127"/>
                  <a:pt x="2064" y="10392"/>
                </a:cubicBezTo>
                <a:cubicBezTo>
                  <a:pt x="2014" y="10855"/>
                  <a:pt x="2039" y="11326"/>
                  <a:pt x="2116" y="11788"/>
                </a:cubicBezTo>
                <a:cubicBezTo>
                  <a:pt x="2151" y="11998"/>
                  <a:pt x="2089" y="12115"/>
                  <a:pt x="1913" y="12228"/>
                </a:cubicBezTo>
                <a:cubicBezTo>
                  <a:pt x="1367" y="12578"/>
                  <a:pt x="837" y="12953"/>
                  <a:pt x="291" y="13303"/>
                </a:cubicBezTo>
                <a:cubicBezTo>
                  <a:pt x="136" y="13403"/>
                  <a:pt x="124" y="13482"/>
                  <a:pt x="199" y="13643"/>
                </a:cubicBezTo>
                <a:cubicBezTo>
                  <a:pt x="688" y="14705"/>
                  <a:pt x="1172" y="15768"/>
                  <a:pt x="1642" y="16837"/>
                </a:cubicBezTo>
                <a:cubicBezTo>
                  <a:pt x="1728" y="17034"/>
                  <a:pt x="1818" y="17032"/>
                  <a:pt x="1994" y="16982"/>
                </a:cubicBezTo>
                <a:cubicBezTo>
                  <a:pt x="2605" y="16807"/>
                  <a:pt x="3223" y="16651"/>
                  <a:pt x="3839" y="16489"/>
                </a:cubicBezTo>
                <a:cubicBezTo>
                  <a:pt x="3930" y="16465"/>
                  <a:pt x="4023" y="16451"/>
                  <a:pt x="4118" y="16432"/>
                </a:cubicBezTo>
                <a:cubicBezTo>
                  <a:pt x="4164" y="16485"/>
                  <a:pt x="4202" y="16532"/>
                  <a:pt x="4241" y="16576"/>
                </a:cubicBezTo>
                <a:cubicBezTo>
                  <a:pt x="4568" y="16944"/>
                  <a:pt x="4922" y="17287"/>
                  <a:pt x="5319" y="17573"/>
                </a:cubicBezTo>
                <a:cubicBezTo>
                  <a:pt x="5534" y="17728"/>
                  <a:pt x="5572" y="17885"/>
                  <a:pt x="5524" y="18114"/>
                </a:cubicBezTo>
                <a:cubicBezTo>
                  <a:pt x="5398" y="18725"/>
                  <a:pt x="5287" y="19339"/>
                  <a:pt x="5149" y="19947"/>
                </a:cubicBezTo>
                <a:cubicBezTo>
                  <a:pt x="5105" y="20142"/>
                  <a:pt x="5145" y="20229"/>
                  <a:pt x="5331" y="20297"/>
                </a:cubicBezTo>
                <a:cubicBezTo>
                  <a:pt x="6415" y="20698"/>
                  <a:pt x="7497" y="21106"/>
                  <a:pt x="8576" y="21520"/>
                </a:cubicBezTo>
                <a:cubicBezTo>
                  <a:pt x="8757" y="21589"/>
                  <a:pt x="8847" y="21563"/>
                  <a:pt x="8944" y="21383"/>
                </a:cubicBezTo>
                <a:cubicBezTo>
                  <a:pt x="9241" y="20834"/>
                  <a:pt x="9562" y="20299"/>
                  <a:pt x="9871" y="19757"/>
                </a:cubicBezTo>
                <a:cubicBezTo>
                  <a:pt x="9985" y="19558"/>
                  <a:pt x="10110" y="19452"/>
                  <a:pt x="10378" y="19481"/>
                </a:cubicBezTo>
                <a:cubicBezTo>
                  <a:pt x="10828" y="19528"/>
                  <a:pt x="11291" y="19534"/>
                  <a:pt x="11737" y="19445"/>
                </a:cubicBezTo>
                <a:cubicBezTo>
                  <a:pt x="12009" y="19391"/>
                  <a:pt x="12126" y="19505"/>
                  <a:pt x="12252" y="19698"/>
                </a:cubicBezTo>
                <a:cubicBezTo>
                  <a:pt x="12593" y="20221"/>
                  <a:pt x="12952" y="20733"/>
                  <a:pt x="13290" y="21259"/>
                </a:cubicBezTo>
                <a:cubicBezTo>
                  <a:pt x="13387" y="21411"/>
                  <a:pt x="13463" y="21432"/>
                  <a:pt x="13628" y="21356"/>
                </a:cubicBezTo>
                <a:cubicBezTo>
                  <a:pt x="14687" y="20866"/>
                  <a:pt x="15750" y="20382"/>
                  <a:pt x="16819" y="19912"/>
                </a:cubicBezTo>
                <a:cubicBezTo>
                  <a:pt x="17012" y="19827"/>
                  <a:pt x="17018" y="19738"/>
                  <a:pt x="16967" y="19560"/>
                </a:cubicBezTo>
                <a:cubicBezTo>
                  <a:pt x="16791" y="18948"/>
                  <a:pt x="16644" y="18329"/>
                  <a:pt x="16469" y="17716"/>
                </a:cubicBezTo>
                <a:cubicBezTo>
                  <a:pt x="16412" y="17519"/>
                  <a:pt x="16433" y="17386"/>
                  <a:pt x="16600" y="17250"/>
                </a:cubicBezTo>
                <a:cubicBezTo>
                  <a:pt x="16971" y="16946"/>
                  <a:pt x="17305" y="16598"/>
                  <a:pt x="17584" y="16209"/>
                </a:cubicBezTo>
                <a:cubicBezTo>
                  <a:pt x="17730" y="16006"/>
                  <a:pt x="17880" y="15980"/>
                  <a:pt x="18092" y="16024"/>
                </a:cubicBezTo>
                <a:cubicBezTo>
                  <a:pt x="18703" y="16151"/>
                  <a:pt x="19318" y="16260"/>
                  <a:pt x="19926" y="16398"/>
                </a:cubicBezTo>
                <a:cubicBezTo>
                  <a:pt x="20121" y="16442"/>
                  <a:pt x="20207" y="16404"/>
                  <a:pt x="20276" y="16218"/>
                </a:cubicBezTo>
                <a:cubicBezTo>
                  <a:pt x="20676" y="15133"/>
                  <a:pt x="21084" y="14050"/>
                  <a:pt x="21497" y="12970"/>
                </a:cubicBezTo>
                <a:cubicBezTo>
                  <a:pt x="21566" y="12790"/>
                  <a:pt x="21541" y="12697"/>
                  <a:pt x="21361" y="12600"/>
                </a:cubicBezTo>
                <a:cubicBezTo>
                  <a:pt x="20812" y="12303"/>
                  <a:pt x="20278" y="11982"/>
                  <a:pt x="19736" y="11674"/>
                </a:cubicBezTo>
                <a:cubicBezTo>
                  <a:pt x="19535" y="11559"/>
                  <a:pt x="19439" y="11431"/>
                  <a:pt x="19468" y="11163"/>
                </a:cubicBezTo>
                <a:cubicBezTo>
                  <a:pt x="19519" y="10701"/>
                  <a:pt x="19493" y="10230"/>
                  <a:pt x="19416" y="9768"/>
                </a:cubicBezTo>
                <a:cubicBezTo>
                  <a:pt x="19381" y="9559"/>
                  <a:pt x="19443" y="9442"/>
                  <a:pt x="19620" y="9328"/>
                </a:cubicBezTo>
                <a:cubicBezTo>
                  <a:pt x="20166" y="8978"/>
                  <a:pt x="20694" y="8603"/>
                  <a:pt x="21240" y="8252"/>
                </a:cubicBezTo>
                <a:cubicBezTo>
                  <a:pt x="21393" y="8154"/>
                  <a:pt x="21411" y="8075"/>
                  <a:pt x="21336" y="7912"/>
                </a:cubicBezTo>
                <a:cubicBezTo>
                  <a:pt x="20846" y="6851"/>
                  <a:pt x="20362" y="5788"/>
                  <a:pt x="19892" y="4718"/>
                </a:cubicBezTo>
                <a:cubicBezTo>
                  <a:pt x="19806" y="4523"/>
                  <a:pt x="19717" y="4523"/>
                  <a:pt x="19541" y="4574"/>
                </a:cubicBezTo>
                <a:cubicBezTo>
                  <a:pt x="18917" y="4751"/>
                  <a:pt x="18286" y="4905"/>
                  <a:pt x="17662" y="5080"/>
                </a:cubicBezTo>
                <a:cubicBezTo>
                  <a:pt x="17490" y="5129"/>
                  <a:pt x="17378" y="5103"/>
                  <a:pt x="17261" y="4959"/>
                </a:cubicBezTo>
                <a:cubicBezTo>
                  <a:pt x="16959" y="4585"/>
                  <a:pt x="16599" y="4263"/>
                  <a:pt x="16213" y="3983"/>
                </a:cubicBezTo>
                <a:cubicBezTo>
                  <a:pt x="16001" y="3828"/>
                  <a:pt x="15960" y="3672"/>
                  <a:pt x="16008" y="3442"/>
                </a:cubicBezTo>
                <a:cubicBezTo>
                  <a:pt x="16135" y="2831"/>
                  <a:pt x="16245" y="2217"/>
                  <a:pt x="16383" y="1609"/>
                </a:cubicBezTo>
                <a:cubicBezTo>
                  <a:pt x="16428" y="1413"/>
                  <a:pt x="16387" y="1327"/>
                  <a:pt x="16201" y="1258"/>
                </a:cubicBezTo>
                <a:cubicBezTo>
                  <a:pt x="15118" y="858"/>
                  <a:pt x="14036" y="450"/>
                  <a:pt x="12956" y="36"/>
                </a:cubicBezTo>
                <a:cubicBezTo>
                  <a:pt x="12911" y="19"/>
                  <a:pt x="12873" y="7"/>
                  <a:pt x="12837" y="2"/>
                </a:cubicBezTo>
                <a:close/>
                <a:moveTo>
                  <a:pt x="10766" y="5818"/>
                </a:moveTo>
                <a:cubicBezTo>
                  <a:pt x="13503" y="5818"/>
                  <a:pt x="15722" y="8039"/>
                  <a:pt x="15722" y="10778"/>
                </a:cubicBezTo>
                <a:cubicBezTo>
                  <a:pt x="15722" y="13517"/>
                  <a:pt x="13503" y="15738"/>
                  <a:pt x="10766" y="15738"/>
                </a:cubicBezTo>
                <a:cubicBezTo>
                  <a:pt x="8030" y="15738"/>
                  <a:pt x="5810" y="13517"/>
                  <a:pt x="5810" y="10778"/>
                </a:cubicBezTo>
                <a:cubicBezTo>
                  <a:pt x="5810" y="8039"/>
                  <a:pt x="8030" y="5818"/>
                  <a:pt x="10766" y="5818"/>
                </a:cubicBezTo>
                <a:close/>
              </a:path>
            </a:pathLst>
          </a:custGeom>
          <a:solidFill>
            <a:srgbClr val="535353">
              <a:alpha val="10002"/>
            </a:srgbClr>
          </a:solidFill>
          <a:ln w="12700">
            <a:miter lim="400000"/>
          </a:ln>
        </p:spPr>
        <p:txBody>
          <a:bodyPr lIns="45719" rIns="45719" anchor="ctr"/>
          <a:lstStyle/>
          <a:p>
            <a:endParaRPr/>
          </a:p>
        </p:txBody>
      </p:sp>
      <p:sp>
        <p:nvSpPr>
          <p:cNvPr id="197" name="Shape 119"/>
          <p:cNvSpPr txBox="1">
            <a:spLocks noGrp="1"/>
          </p:cNvSpPr>
          <p:nvPr>
            <p:ph type="body" sz="half" idx="1"/>
          </p:nvPr>
        </p:nvSpPr>
        <p:spPr>
          <a:xfrm>
            <a:off x="495771" y="4610118"/>
            <a:ext cx="3831432" cy="3392426"/>
          </a:xfrm>
          <a:prstGeom prst="rect">
            <a:avLst/>
          </a:prstGeom>
        </p:spPr>
        <p:txBody>
          <a:bodyPr/>
          <a:lstStyle>
            <a:lvl1pPr algn="ctr">
              <a:lnSpc>
                <a:spcPct val="115000"/>
              </a:lnSpc>
              <a:buClrTx/>
              <a:buSzTx/>
              <a:buNone/>
              <a:defRPr sz="1600">
                <a:latin typeface="Avenir Book"/>
                <a:ea typeface="Avenir Book"/>
                <a:cs typeface="Avenir Book"/>
                <a:sym typeface="Avenir Book"/>
              </a:defRPr>
            </a:lvl1pPr>
          </a:lstStyle>
          <a:p>
            <a:pPr>
              <a:defRPr>
                <a:latin typeface="Avenir Heavy"/>
                <a:ea typeface="Avenir Heavy"/>
                <a:cs typeface="Avenir Heavy"/>
                <a:sym typeface="Avenir Heavy"/>
              </a:defRPr>
            </a:pPr>
            <a:r>
              <a:rPr>
                <a:latin typeface="Avenir Book"/>
                <a:ea typeface="Avenir Book"/>
                <a:cs typeface="Avenir Book"/>
                <a:sym typeface="Avenir Book"/>
              </a:rPr>
              <a:t>TillSlip devices are already NFC capable, but we still need to develop the peripheral receiver that will allow customers to be identified with a tap of their phone, keytag, or loyalty card.</a:t>
            </a:r>
          </a:p>
        </p:txBody>
      </p:sp>
      <p:pic>
        <p:nvPicPr>
          <p:cNvPr id="198" name="28ef8e_5eaea33539394e63ae52fb5338863903.png" descr="28ef8e_5eaea33539394e63ae52fb5338863903.png"/>
          <p:cNvPicPr>
            <a:picLocks noChangeAspect="1"/>
          </p:cNvPicPr>
          <p:nvPr/>
        </p:nvPicPr>
        <p:blipFill>
          <a:blip r:embed="rId2">
            <a:extLst/>
          </a:blip>
          <a:stretch>
            <a:fillRect/>
          </a:stretch>
        </p:blipFill>
        <p:spPr>
          <a:xfrm>
            <a:off x="5200451" y="675515"/>
            <a:ext cx="3670152" cy="2392223"/>
          </a:xfrm>
          <a:prstGeom prst="rect">
            <a:avLst/>
          </a:prstGeom>
          <a:ln w="12700">
            <a:miter lim="400000"/>
          </a:ln>
          <a:effectLst>
            <a:outerShdw blurRad="453942" dist="393700" rotWithShape="0">
              <a:srgbClr val="000000"/>
            </a:outerShdw>
          </a:effectLst>
        </p:spPr>
      </p:pic>
      <p:sp>
        <p:nvSpPr>
          <p:cNvPr id="199" name="Shape 119"/>
          <p:cNvSpPr txBox="1"/>
          <p:nvPr/>
        </p:nvSpPr>
        <p:spPr>
          <a:xfrm>
            <a:off x="721965" y="2458698"/>
            <a:ext cx="3831432" cy="1560664"/>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nSpc>
                <a:spcPct val="115000"/>
              </a:lnSpc>
              <a:buClr>
                <a:srgbClr val="000000"/>
              </a:buClr>
              <a:defRPr sz="1600">
                <a:latin typeface="Avenir Book Oblique"/>
                <a:ea typeface="Avenir Book Oblique"/>
                <a:cs typeface="Avenir Book Oblique"/>
                <a:sym typeface="Avenir Book Oblique"/>
              </a:defRPr>
            </a:lvl1pPr>
          </a:lstStyle>
          <a:p>
            <a:r>
              <a:t>Our trial with SAB Miller proved the effectiveness of the TillSlip device, but there are some aspects of the total TillSlip solution we want to perfect.</a:t>
            </a:r>
          </a:p>
        </p:txBody>
      </p:sp>
      <p:sp>
        <p:nvSpPr>
          <p:cNvPr id="201" name="Shape 119"/>
          <p:cNvSpPr txBox="1"/>
          <p:nvPr/>
        </p:nvSpPr>
        <p:spPr>
          <a:xfrm>
            <a:off x="5265935" y="4610118"/>
            <a:ext cx="3539184" cy="3392426"/>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gn="ctr">
              <a:lnSpc>
                <a:spcPct val="115000"/>
              </a:lnSpc>
              <a:defRPr sz="1600">
                <a:latin typeface="Proxima Nova"/>
                <a:ea typeface="Proxima Nova"/>
                <a:cs typeface="Proxima Nova"/>
                <a:sym typeface="Proxima Nova"/>
              </a:defRPr>
            </a:lvl1pPr>
          </a:lstStyle>
          <a:p>
            <a:pPr>
              <a:defRPr>
                <a:latin typeface="Avenir Heavy"/>
                <a:ea typeface="Avenir Heavy"/>
                <a:cs typeface="Avenir Heavy"/>
                <a:sym typeface="Avenir Heavy"/>
              </a:defRPr>
            </a:pPr>
            <a:r>
              <a:rPr>
                <a:latin typeface="Proxima Nova"/>
                <a:ea typeface="Proxima Nova"/>
                <a:cs typeface="Proxima Nova"/>
                <a:sym typeface="Proxima Nova"/>
              </a:rPr>
              <a:t>Along with customer identification via NFC, we still need to develop the app that will allow customers to view, organize, and interact with receipts on their phone.</a:t>
            </a:r>
          </a:p>
        </p:txBody>
      </p:sp>
      <p:pic>
        <p:nvPicPr>
          <p:cNvPr id="202" name="Line" descr="Line"/>
          <p:cNvPicPr>
            <a:picLocks/>
          </p:cNvPicPr>
          <p:nvPr/>
        </p:nvPicPr>
        <p:blipFill>
          <a:blip r:embed="rId3">
            <a:extLst/>
          </a:blip>
          <a:stretch>
            <a:fillRect/>
          </a:stretch>
        </p:blipFill>
        <p:spPr>
          <a:xfrm rot="5400000">
            <a:off x="3509313" y="5316324"/>
            <a:ext cx="2417623" cy="88901"/>
          </a:xfrm>
          <a:prstGeom prst="rect">
            <a:avLst/>
          </a:prstGeom>
          <a:effectLst>
            <a:outerShdw blurRad="38100" dist="20000" dir="5400000" rotWithShape="0">
              <a:srgbClr val="000000">
                <a:alpha val="38000"/>
              </a:srgbClr>
            </a:outerShdw>
          </a:effectLst>
        </p:spPr>
      </p:pic>
      <p:sp>
        <p:nvSpPr>
          <p:cNvPr id="203" name="Shape 125"/>
          <p:cNvSpPr txBox="1"/>
          <p:nvPr/>
        </p:nvSpPr>
        <p:spPr>
          <a:xfrm>
            <a:off x="711200" y="331649"/>
            <a:ext cx="3852962" cy="2573350"/>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pPr>
              <a:buClr>
                <a:srgbClr val="000000"/>
              </a:buClr>
              <a:defRPr sz="3500">
                <a:solidFill>
                  <a:srgbClr val="535353"/>
                </a:solidFill>
                <a:latin typeface="Avenir Black"/>
                <a:ea typeface="Avenir Black"/>
                <a:cs typeface="Avenir Black"/>
                <a:sym typeface="Avenir Black"/>
              </a:defRPr>
            </a:pPr>
            <a:r>
              <a:t>Final</a:t>
            </a:r>
          </a:p>
          <a:p>
            <a:pPr>
              <a:buClr>
                <a:srgbClr val="000000"/>
              </a:buClr>
              <a:defRPr sz="3500">
                <a:solidFill>
                  <a:srgbClr val="535353"/>
                </a:solidFill>
                <a:latin typeface="Avenir Black"/>
                <a:ea typeface="Avenir Black"/>
                <a:cs typeface="Avenir Black"/>
                <a:sym typeface="Avenir Black"/>
              </a:defRPr>
            </a:pPr>
            <a:r>
              <a:t>Development</a:t>
            </a:r>
          </a:p>
          <a:p>
            <a:pPr>
              <a:buClr>
                <a:srgbClr val="000000"/>
              </a:buClr>
              <a:defRPr sz="3500">
                <a:solidFill>
                  <a:srgbClr val="535353"/>
                </a:solidFill>
                <a:latin typeface="Avenir Black"/>
                <a:ea typeface="Avenir Black"/>
                <a:cs typeface="Avenir Black"/>
                <a:sym typeface="Avenir Black"/>
              </a:defRPr>
            </a:pPr>
            <a:r>
              <a:t>Steps </a:t>
            </a:r>
          </a:p>
        </p:txBody>
      </p:sp>
      <p:sp>
        <p:nvSpPr>
          <p:cNvPr id="204" name="Line"/>
          <p:cNvSpPr/>
          <p:nvPr/>
        </p:nvSpPr>
        <p:spPr>
          <a:xfrm flipH="1" flipV="1">
            <a:off x="790007" y="2316813"/>
            <a:ext cx="3458066" cy="1"/>
          </a:xfrm>
          <a:prstGeom prst="line">
            <a:avLst/>
          </a:prstGeom>
          <a:ln w="38100" cap="rnd">
            <a:solidFill>
              <a:srgbClr val="000000"/>
            </a:solidFill>
            <a:custDash>
              <a:ds d="100000" sp="200000"/>
            </a:custDash>
          </a:ln>
          <a:effectLst>
            <a:outerShdw blurRad="38100" dist="20000" dir="5400000" rotWithShape="0">
              <a:srgbClr val="000000">
                <a:alpha val="38000"/>
              </a:srgbClr>
            </a:outerShdw>
          </a:effectLst>
        </p:spPr>
        <p:txBody>
          <a:bodyPr lIns="45719" rIns="45719"/>
          <a:lstStyle/>
          <a:p>
            <a:endParaRPr/>
          </a:p>
        </p:txBody>
      </p:sp>
      <p:sp>
        <p:nvSpPr>
          <p:cNvPr id="205" name="Shape 119"/>
          <p:cNvSpPr txBox="1"/>
          <p:nvPr/>
        </p:nvSpPr>
        <p:spPr>
          <a:xfrm>
            <a:off x="495771" y="4134306"/>
            <a:ext cx="3831432" cy="687642"/>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gn="ctr">
              <a:lnSpc>
                <a:spcPct val="115000"/>
              </a:lnSpc>
              <a:defRPr sz="2500">
                <a:latin typeface="Avenir Black"/>
                <a:ea typeface="Avenir Black"/>
                <a:cs typeface="Avenir Black"/>
                <a:sym typeface="Avenir Black"/>
              </a:defRPr>
            </a:lvl1pPr>
          </a:lstStyle>
          <a:p>
            <a:r>
              <a:t>NFC Identification</a:t>
            </a:r>
          </a:p>
        </p:txBody>
      </p:sp>
      <p:sp>
        <p:nvSpPr>
          <p:cNvPr id="206" name="Shape 119"/>
          <p:cNvSpPr txBox="1"/>
          <p:nvPr/>
        </p:nvSpPr>
        <p:spPr>
          <a:xfrm>
            <a:off x="5109046" y="4131177"/>
            <a:ext cx="3852963" cy="693900"/>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gn="ctr">
              <a:lnSpc>
                <a:spcPct val="115000"/>
              </a:lnSpc>
              <a:defRPr sz="2500">
                <a:latin typeface="Avenir Heavy"/>
                <a:ea typeface="Avenir Heavy"/>
                <a:cs typeface="Avenir Heavy"/>
                <a:sym typeface="Avenir Heavy"/>
              </a:defRPr>
            </a:lvl1pPr>
          </a:lstStyle>
          <a:p>
            <a:r>
              <a:t>Customer E-receipt App</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1E1E1"/>
            </a:gs>
            <a:gs pos="35000">
              <a:srgbClr val="FFFFFF"/>
            </a:gs>
            <a:gs pos="100000">
              <a:srgbClr val="FFFFFF"/>
            </a:gs>
          </a:gsLst>
          <a:lin ang="16200000" scaled="0"/>
        </a:gradFill>
        <a:effectLst/>
      </p:bgPr>
    </p:bg>
    <p:spTree>
      <p:nvGrpSpPr>
        <p:cNvPr id="1" name=""/>
        <p:cNvGrpSpPr/>
        <p:nvPr/>
      </p:nvGrpSpPr>
      <p:grpSpPr>
        <a:xfrm>
          <a:off x="0" y="0"/>
          <a:ext cx="0" cy="0"/>
          <a:chOff x="0" y="0"/>
          <a:chExt cx="0" cy="0"/>
        </a:xfrm>
      </p:grpSpPr>
      <p:sp>
        <p:nvSpPr>
          <p:cNvPr id="208" name="Shape 125"/>
          <p:cNvSpPr txBox="1">
            <a:spLocks noGrp="1"/>
          </p:cNvSpPr>
          <p:nvPr>
            <p:ph type="body" idx="1"/>
          </p:nvPr>
        </p:nvSpPr>
        <p:spPr>
          <a:xfrm>
            <a:off x="685799" y="915849"/>
            <a:ext cx="7669859" cy="6245502"/>
          </a:xfrm>
          <a:prstGeom prst="rect">
            <a:avLst/>
          </a:prstGeom>
        </p:spPr>
        <p:txBody>
          <a:bodyPr/>
          <a:lstStyle/>
          <a:p>
            <a:pPr algn="ctr">
              <a:buSzTx/>
              <a:buNone/>
              <a:defRPr sz="1600">
                <a:latin typeface="Avenir Book"/>
                <a:ea typeface="Avenir Book"/>
                <a:cs typeface="Avenir Book"/>
                <a:sym typeface="Avenir Book"/>
              </a:defRPr>
            </a:pPr>
            <a:endParaRPr dirty="0"/>
          </a:p>
          <a:p>
            <a:pPr>
              <a:buSzTx/>
              <a:buNone/>
              <a:defRPr sz="2700">
                <a:latin typeface="Avenir Book"/>
                <a:ea typeface="Avenir Book"/>
                <a:cs typeface="Avenir Book"/>
                <a:sym typeface="Avenir Book"/>
              </a:defRPr>
            </a:pPr>
            <a:r>
              <a:rPr dirty="0">
                <a:latin typeface="Avenir Heavy"/>
                <a:ea typeface="Avenir Heavy"/>
                <a:cs typeface="Avenir Heavy"/>
                <a:sym typeface="Avenir Heavy"/>
              </a:rPr>
              <a:t>$</a:t>
            </a:r>
            <a:r>
              <a:rPr lang="en-US" dirty="0">
                <a:latin typeface="Avenir Heavy"/>
                <a:ea typeface="Avenir Heavy"/>
                <a:cs typeface="Avenir Heavy"/>
                <a:sym typeface="Avenir Heavy"/>
              </a:rPr>
              <a:t>XX</a:t>
            </a:r>
            <a:r>
              <a:rPr dirty="0">
                <a:latin typeface="Avenir Heavy"/>
                <a:ea typeface="Avenir Heavy"/>
                <a:cs typeface="Avenir Heavy"/>
                <a:sym typeface="Avenir Heavy"/>
              </a:rPr>
              <a:t> </a:t>
            </a:r>
          </a:p>
          <a:p>
            <a:pPr>
              <a:buSzTx/>
              <a:buNone/>
              <a:defRPr sz="2700">
                <a:latin typeface="Avenir Book"/>
                <a:ea typeface="Avenir Book"/>
                <a:cs typeface="Avenir Book"/>
                <a:sym typeface="Avenir Book"/>
              </a:defRPr>
            </a:pPr>
            <a:r>
              <a:rPr dirty="0">
                <a:latin typeface="Avenir Heavy"/>
                <a:ea typeface="Avenir Heavy"/>
                <a:cs typeface="Avenir Heavy"/>
                <a:sym typeface="Avenir Heavy"/>
              </a:rPr>
              <a:t>for a </a:t>
            </a:r>
            <a:r>
              <a:rPr lang="en-US" dirty="0">
                <a:latin typeface="Avenir Heavy"/>
                <a:ea typeface="Avenir Heavy"/>
                <a:cs typeface="Avenir Heavy"/>
                <a:sym typeface="Avenir Heavy"/>
              </a:rPr>
              <a:t>XX</a:t>
            </a:r>
            <a:r>
              <a:rPr dirty="0">
                <a:latin typeface="Avenir Heavy"/>
                <a:ea typeface="Avenir Heavy"/>
                <a:cs typeface="Avenir Heavy"/>
                <a:sym typeface="Avenir Heavy"/>
              </a:rPr>
              <a:t>% stake </a:t>
            </a:r>
          </a:p>
          <a:p>
            <a:pPr>
              <a:buSzTx/>
              <a:buNone/>
              <a:defRPr sz="2700">
                <a:latin typeface="Avenir Book"/>
                <a:ea typeface="Avenir Book"/>
                <a:cs typeface="Avenir Book"/>
                <a:sym typeface="Avenir Book"/>
              </a:defRPr>
            </a:pPr>
            <a:r>
              <a:rPr dirty="0">
                <a:latin typeface="Avenir Heavy"/>
                <a:ea typeface="Avenir Heavy"/>
                <a:cs typeface="Avenir Heavy"/>
                <a:sym typeface="Avenir Heavy"/>
              </a:rPr>
              <a:t>in our company </a:t>
            </a:r>
          </a:p>
          <a:p>
            <a:pPr>
              <a:buSzTx/>
              <a:buNone/>
              <a:defRPr sz="1600">
                <a:latin typeface="Avenir Book"/>
                <a:ea typeface="Avenir Book"/>
                <a:cs typeface="Avenir Book"/>
                <a:sym typeface="Avenir Book"/>
              </a:defRPr>
            </a:pPr>
            <a:endParaRPr dirty="0">
              <a:latin typeface="Avenir Heavy"/>
              <a:ea typeface="Avenir Heavy"/>
              <a:cs typeface="Avenir Heavy"/>
              <a:sym typeface="Avenir Heavy"/>
            </a:endParaRPr>
          </a:p>
          <a:p>
            <a:pPr>
              <a:buSzTx/>
              <a:buNone/>
              <a:defRPr sz="1600">
                <a:latin typeface="Avenir Book"/>
                <a:ea typeface="Avenir Book"/>
                <a:cs typeface="Avenir Book"/>
                <a:sym typeface="Avenir Book"/>
              </a:defRPr>
            </a:pPr>
            <a:endParaRPr dirty="0">
              <a:latin typeface="Avenir Heavy"/>
              <a:ea typeface="Avenir Heavy"/>
              <a:cs typeface="Avenir Heavy"/>
              <a:sym typeface="Avenir Heavy"/>
            </a:endParaRPr>
          </a:p>
          <a:p>
            <a:pPr>
              <a:buSzTx/>
              <a:buNone/>
              <a:defRPr sz="1800">
                <a:latin typeface="Avenir Book"/>
                <a:ea typeface="Avenir Book"/>
                <a:cs typeface="Avenir Book"/>
                <a:sym typeface="Avenir Book"/>
              </a:defRPr>
            </a:pPr>
            <a:r>
              <a:rPr dirty="0"/>
              <a:t>with no minimum investment and no valuation cap. The stake would grant full rights to the TillSlip solution and corresponding use of its intellectual property in all </a:t>
            </a:r>
            <a:r>
              <a:rPr lang="en-US" dirty="0"/>
              <a:t>54 </a:t>
            </a:r>
            <a:r>
              <a:rPr dirty="0"/>
              <a:t>African </a:t>
            </a:r>
            <a:r>
              <a:rPr lang="en-US" dirty="0"/>
              <a:t>Countries</a:t>
            </a:r>
            <a:r>
              <a:rPr dirty="0"/>
              <a:t>.</a:t>
            </a:r>
            <a:r>
              <a:rPr lang="en-US" dirty="0"/>
              <a:t> This would also include any revenue from the sales of Big Data for this territory. Rollout to begin in South Africa and our strategy to cover at least 70% of the territory in 5 years. </a:t>
            </a:r>
            <a:endParaRPr dirty="0"/>
          </a:p>
          <a:p>
            <a:pPr>
              <a:buSzTx/>
              <a:buNone/>
              <a:defRPr sz="1800">
                <a:latin typeface="Avenir Book"/>
                <a:ea typeface="Avenir Book"/>
                <a:cs typeface="Avenir Book"/>
                <a:sym typeface="Avenir Book"/>
              </a:defRPr>
            </a:pPr>
            <a:endParaRPr dirty="0"/>
          </a:p>
          <a:p>
            <a:pPr>
              <a:buSzTx/>
              <a:buNone/>
              <a:defRPr sz="1800">
                <a:latin typeface="Avenir Heavy"/>
                <a:ea typeface="Avenir Heavy"/>
                <a:cs typeface="Avenir Heavy"/>
                <a:sym typeface="Avenir Heavy"/>
              </a:defRPr>
            </a:pPr>
            <a:r>
              <a:rPr dirty="0"/>
              <a:t>We conservatively estimate a return on investment of </a:t>
            </a:r>
            <a:r>
              <a:rPr lang="en-US" dirty="0"/>
              <a:t>35 - 50</a:t>
            </a:r>
            <a:r>
              <a:rPr dirty="0"/>
              <a:t>% per annum after 3 years. </a:t>
            </a:r>
          </a:p>
          <a:p>
            <a:pPr>
              <a:buSzTx/>
              <a:buNone/>
              <a:defRPr sz="1800">
                <a:latin typeface="Avenir Book"/>
                <a:ea typeface="Avenir Book"/>
                <a:cs typeface="Avenir Book"/>
                <a:sym typeface="Avenir Book"/>
              </a:defRPr>
            </a:pPr>
            <a:endParaRPr dirty="0"/>
          </a:p>
          <a:p>
            <a:pPr>
              <a:buSzTx/>
              <a:buNone/>
              <a:defRPr sz="1800">
                <a:latin typeface="Avenir Book"/>
                <a:ea typeface="Avenir Book"/>
                <a:cs typeface="Avenir Book"/>
                <a:sym typeface="Avenir Book"/>
              </a:defRPr>
            </a:pPr>
            <a:r>
              <a:rPr dirty="0"/>
              <a:t>In addition, we are actively seeking qualified individuals to provide insight and expertise on the </a:t>
            </a:r>
            <a:r>
              <a:rPr dirty="0" err="1"/>
              <a:t>TillSlip</a:t>
            </a:r>
            <a:r>
              <a:rPr dirty="0"/>
              <a:t> team as we launch locally and globally.</a:t>
            </a:r>
          </a:p>
        </p:txBody>
      </p:sp>
      <p:pic>
        <p:nvPicPr>
          <p:cNvPr id="209" name="Image" descr="Image"/>
          <p:cNvPicPr>
            <a:picLocks noChangeAspect="1"/>
          </p:cNvPicPr>
          <p:nvPr/>
        </p:nvPicPr>
        <p:blipFill>
          <a:blip r:embed="rId2">
            <a:extLst/>
          </a:blip>
          <a:stretch>
            <a:fillRect/>
          </a:stretch>
        </p:blipFill>
        <p:spPr>
          <a:xfrm rot="16474081">
            <a:off x="5490650" y="-613819"/>
            <a:ext cx="3506596" cy="3508556"/>
          </a:xfrm>
          <a:prstGeom prst="rect">
            <a:avLst/>
          </a:prstGeom>
          <a:ln w="12700">
            <a:miter lim="400000"/>
          </a:ln>
          <a:effectLst>
            <a:outerShdw blurRad="292100" dist="101600" rotWithShape="0">
              <a:srgbClr val="000000"/>
            </a:outerShdw>
          </a:effectLst>
        </p:spPr>
      </p:pic>
      <p:sp>
        <p:nvSpPr>
          <p:cNvPr id="210" name="Shape 125"/>
          <p:cNvSpPr txBox="1"/>
          <p:nvPr/>
        </p:nvSpPr>
        <p:spPr>
          <a:xfrm>
            <a:off x="711199" y="331649"/>
            <a:ext cx="3852963" cy="830821"/>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buClr>
                <a:srgbClr val="000000"/>
              </a:buClr>
              <a:defRPr sz="3500">
                <a:solidFill>
                  <a:srgbClr val="535353"/>
                </a:solidFill>
                <a:latin typeface="Avenir Black"/>
                <a:ea typeface="Avenir Black"/>
                <a:cs typeface="Avenir Black"/>
                <a:sym typeface="Avenir Black"/>
              </a:defRPr>
            </a:lvl1pPr>
          </a:lstStyle>
          <a:p>
            <a:r>
              <a:t>We are seeking </a:t>
            </a:r>
          </a:p>
        </p:txBody>
      </p:sp>
      <p:sp>
        <p:nvSpPr>
          <p:cNvPr id="211" name="Line"/>
          <p:cNvSpPr/>
          <p:nvPr/>
        </p:nvSpPr>
        <p:spPr>
          <a:xfrm flipH="1" flipV="1">
            <a:off x="790007" y="2850213"/>
            <a:ext cx="2873094" cy="1"/>
          </a:xfrm>
          <a:prstGeom prst="line">
            <a:avLst/>
          </a:prstGeom>
          <a:ln w="38100" cap="rnd">
            <a:solidFill>
              <a:srgbClr val="000000"/>
            </a:solidFill>
            <a:custDash>
              <a:ds d="100000" sp="200000"/>
            </a:custDash>
          </a:ln>
          <a:effectLst>
            <a:outerShdw blurRad="38100" dist="20000" dir="5400000" rotWithShape="0">
              <a:srgbClr val="000000">
                <a:alpha val="38000"/>
              </a:srgbClr>
            </a:outerShdw>
          </a:effectLst>
        </p:spPr>
        <p:txBody>
          <a:bodyPr lIns="45719" rIns="45719"/>
          <a:lstStyle/>
          <a:p>
            <a:endParaRPr/>
          </a:p>
        </p:txBody>
      </p:sp>
      <p:pic>
        <p:nvPicPr>
          <p:cNvPr id="212" name="Image" descr="Image"/>
          <p:cNvPicPr>
            <a:picLocks noChangeAspect="1"/>
          </p:cNvPicPr>
          <p:nvPr/>
        </p:nvPicPr>
        <p:blipFill>
          <a:blip r:embed="rId2">
            <a:extLst/>
          </a:blip>
          <a:stretch>
            <a:fillRect/>
          </a:stretch>
        </p:blipFill>
        <p:spPr>
          <a:xfrm rot="5661844">
            <a:off x="8475150" y="-3166519"/>
            <a:ext cx="3506596" cy="3508556"/>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Rectangle"/>
          <p:cNvSpPr/>
          <p:nvPr/>
        </p:nvSpPr>
        <p:spPr>
          <a:xfrm>
            <a:off x="-83212" y="2794000"/>
            <a:ext cx="9295460" cy="4307224"/>
          </a:xfrm>
          <a:prstGeom prst="rect">
            <a:avLst/>
          </a:prstGeom>
          <a:solidFill>
            <a:srgbClr val="535353"/>
          </a:solidFill>
          <a:ln w="12700">
            <a:miter lim="400000"/>
          </a:ln>
        </p:spPr>
        <p:txBody>
          <a:bodyPr lIns="45719" rIns="45719" anchor="ctr"/>
          <a:lstStyle/>
          <a:p>
            <a:endParaRPr/>
          </a:p>
        </p:txBody>
      </p:sp>
      <p:sp>
        <p:nvSpPr>
          <p:cNvPr id="215" name="Shape 131"/>
          <p:cNvSpPr txBox="1">
            <a:spLocks noGrp="1"/>
          </p:cNvSpPr>
          <p:nvPr>
            <p:ph type="body" sz="quarter" idx="1"/>
          </p:nvPr>
        </p:nvSpPr>
        <p:spPr>
          <a:xfrm>
            <a:off x="209954" y="3639736"/>
            <a:ext cx="2539058" cy="2611652"/>
          </a:xfrm>
          <a:prstGeom prst="rect">
            <a:avLst/>
          </a:prstGeom>
        </p:spPr>
        <p:txBody>
          <a:bodyPr/>
          <a:lstStyle/>
          <a:p>
            <a:pPr>
              <a:lnSpc>
                <a:spcPct val="115000"/>
              </a:lnSpc>
              <a:buSzTx/>
              <a:buNone/>
              <a:defRPr sz="1600">
                <a:solidFill>
                  <a:srgbClr val="FFFFFF"/>
                </a:solidFill>
                <a:latin typeface="Avenir Heavy"/>
                <a:ea typeface="Avenir Heavy"/>
                <a:cs typeface="Avenir Heavy"/>
                <a:sym typeface="Avenir Heavy"/>
              </a:defRPr>
            </a:pPr>
            <a:r>
              <a:rPr b="1" dirty="0">
                <a:latin typeface="Avenir Black"/>
                <a:ea typeface="Avenir Black"/>
                <a:cs typeface="Avenir Black"/>
                <a:sym typeface="Avenir Black"/>
              </a:rPr>
              <a:t>Equity in a unique retail marketing solution</a:t>
            </a:r>
            <a:r>
              <a:rPr b="1" dirty="0"/>
              <a:t> </a:t>
            </a:r>
          </a:p>
          <a:p>
            <a:pPr>
              <a:lnSpc>
                <a:spcPct val="115000"/>
              </a:lnSpc>
              <a:buSzTx/>
              <a:buNone/>
              <a:defRPr sz="1600">
                <a:solidFill>
                  <a:srgbClr val="FFFFFF"/>
                </a:solidFill>
                <a:latin typeface="Avenir Heavy"/>
                <a:ea typeface="Avenir Heavy"/>
                <a:cs typeface="Avenir Heavy"/>
                <a:sym typeface="Avenir Heavy"/>
              </a:defRPr>
            </a:pPr>
            <a:r>
              <a:rPr dirty="0">
                <a:latin typeface="Avenir Book"/>
                <a:ea typeface="Avenir Book"/>
                <a:cs typeface="Avenir Book"/>
                <a:sym typeface="Avenir Book"/>
              </a:rPr>
              <a:t>that is flexible and offers enhanced retail interactions for both merchants and customers.</a:t>
            </a:r>
          </a:p>
        </p:txBody>
      </p:sp>
      <p:pic>
        <p:nvPicPr>
          <p:cNvPr id="216" name="28ef8e_5eaea33539394e63ae52fb5338863903.png" descr="28ef8e_5eaea33539394e63ae52fb5338863903.png"/>
          <p:cNvPicPr>
            <a:picLocks noChangeAspect="1"/>
          </p:cNvPicPr>
          <p:nvPr/>
        </p:nvPicPr>
        <p:blipFill>
          <a:blip r:embed="rId2">
            <a:extLst/>
          </a:blip>
          <a:stretch>
            <a:fillRect/>
          </a:stretch>
        </p:blipFill>
        <p:spPr>
          <a:xfrm>
            <a:off x="3678329" y="2227694"/>
            <a:ext cx="1772378" cy="1155245"/>
          </a:xfrm>
          <a:prstGeom prst="rect">
            <a:avLst/>
          </a:prstGeom>
          <a:ln w="12700">
            <a:miter lim="400000"/>
          </a:ln>
          <a:effectLst>
            <a:outerShdw blurRad="444500" dist="393700" rotWithShape="0">
              <a:srgbClr val="000000"/>
            </a:outerShdw>
          </a:effectLst>
        </p:spPr>
      </p:pic>
      <p:pic>
        <p:nvPicPr>
          <p:cNvPr id="217" name="28ef8e_af48f1e6c9f04a3c98b08552787169bd.png" descr="28ef8e_af48f1e6c9f04a3c98b08552787169bd.png"/>
          <p:cNvPicPr>
            <a:picLocks noChangeAspect="1"/>
          </p:cNvPicPr>
          <p:nvPr/>
        </p:nvPicPr>
        <p:blipFill>
          <a:blip r:embed="rId3">
            <a:extLst/>
          </a:blip>
          <a:stretch>
            <a:fillRect/>
          </a:stretch>
        </p:blipFill>
        <p:spPr>
          <a:xfrm>
            <a:off x="533673" y="2151626"/>
            <a:ext cx="1891620" cy="1357748"/>
          </a:xfrm>
          <a:prstGeom prst="rect">
            <a:avLst/>
          </a:prstGeom>
          <a:ln w="12700">
            <a:miter lim="400000"/>
          </a:ln>
        </p:spPr>
      </p:pic>
      <p:pic>
        <p:nvPicPr>
          <p:cNvPr id="218" name="28ef8e_16809762754c44daa64c0494cdd3eb14.png" descr="28ef8e_16809762754c44daa64c0494cdd3eb14.png"/>
          <p:cNvPicPr>
            <a:picLocks noChangeAspect="1"/>
          </p:cNvPicPr>
          <p:nvPr/>
        </p:nvPicPr>
        <p:blipFill>
          <a:blip r:embed="rId4">
            <a:extLst/>
          </a:blip>
          <a:stretch>
            <a:fillRect/>
          </a:stretch>
        </p:blipFill>
        <p:spPr>
          <a:xfrm>
            <a:off x="6703743" y="2000425"/>
            <a:ext cx="1891620" cy="1437632"/>
          </a:xfrm>
          <a:prstGeom prst="rect">
            <a:avLst/>
          </a:prstGeom>
          <a:ln w="12700">
            <a:miter lim="400000"/>
          </a:ln>
        </p:spPr>
      </p:pic>
      <p:sp>
        <p:nvSpPr>
          <p:cNvPr id="219" name="Shape 131"/>
          <p:cNvSpPr txBox="1"/>
          <p:nvPr/>
        </p:nvSpPr>
        <p:spPr>
          <a:xfrm>
            <a:off x="457200" y="388349"/>
            <a:ext cx="8229601" cy="1939567"/>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lvl1pPr algn="ctr">
              <a:lnSpc>
                <a:spcPct val="115000"/>
              </a:lnSpc>
              <a:buClr>
                <a:srgbClr val="000000"/>
              </a:buClr>
              <a:defRPr sz="1900">
                <a:latin typeface="Avenir Book Oblique"/>
                <a:ea typeface="Avenir Book Oblique"/>
                <a:cs typeface="Avenir Book Oblique"/>
                <a:sym typeface="Avenir Book Oblique"/>
              </a:defRPr>
            </a:lvl1pPr>
          </a:lstStyle>
          <a:p>
            <a:r>
              <a:t>The TillSlip team would like to thank you for taking the time to learn about our company and this unique investment opportunity. We’re now inviting investors to get involved with a driven, innovative team delivering value to shareholders via:</a:t>
            </a:r>
          </a:p>
        </p:txBody>
      </p:sp>
      <p:sp>
        <p:nvSpPr>
          <p:cNvPr id="220" name="Shape 131"/>
          <p:cNvSpPr txBox="1"/>
          <p:nvPr/>
        </p:nvSpPr>
        <p:spPr>
          <a:xfrm>
            <a:off x="457200" y="6000749"/>
            <a:ext cx="8229601" cy="835372"/>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pPr algn="ctr">
              <a:lnSpc>
                <a:spcPct val="115000"/>
              </a:lnSpc>
              <a:buClr>
                <a:srgbClr val="000000"/>
              </a:buClr>
              <a:defRPr sz="1600">
                <a:solidFill>
                  <a:srgbClr val="FFFFFF"/>
                </a:solidFill>
                <a:latin typeface="Avenir Book"/>
                <a:ea typeface="Avenir Book"/>
                <a:cs typeface="Avenir Book"/>
                <a:sym typeface="Avenir Book"/>
              </a:defRPr>
            </a:pPr>
            <a:r>
              <a:rPr dirty="0"/>
              <a:t>Pravir Seevnarayan, CEO   |</a:t>
            </a:r>
            <a:r>
              <a:rPr lang="en-US" dirty="0"/>
              <a:t>   </a:t>
            </a:r>
            <a:r>
              <a:rPr dirty="0">
                <a:uFill>
                  <a:solidFill>
                    <a:srgbClr val="1155CC"/>
                  </a:solidFill>
                </a:uFill>
                <a:hlinkClick r:id="rId5"/>
              </a:rPr>
              <a:t>www.tillslip.com</a:t>
            </a:r>
            <a:r>
              <a:rPr u="none" dirty="0"/>
              <a:t> </a:t>
            </a:r>
          </a:p>
        </p:txBody>
      </p:sp>
      <p:sp>
        <p:nvSpPr>
          <p:cNvPr id="221" name="Shape 131"/>
          <p:cNvSpPr txBox="1"/>
          <p:nvPr/>
        </p:nvSpPr>
        <p:spPr>
          <a:xfrm>
            <a:off x="6394988" y="3598939"/>
            <a:ext cx="2539058" cy="2392223"/>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pPr algn="r">
              <a:lnSpc>
                <a:spcPct val="115000"/>
              </a:lnSpc>
              <a:buClr>
                <a:srgbClr val="000000"/>
              </a:buClr>
              <a:defRPr sz="1600">
                <a:solidFill>
                  <a:srgbClr val="FFFFFF"/>
                </a:solidFill>
                <a:latin typeface="Avenir Heavy"/>
                <a:ea typeface="Avenir Heavy"/>
                <a:cs typeface="Avenir Heavy"/>
                <a:sym typeface="Avenir Heavy"/>
              </a:defRPr>
            </a:pPr>
            <a:r>
              <a:rPr b="1" dirty="0">
                <a:latin typeface="Avenir Black"/>
                <a:ea typeface="Avenir Black"/>
                <a:cs typeface="Avenir Black"/>
                <a:sym typeface="Avenir Black"/>
              </a:rPr>
              <a:t>Active participation in </a:t>
            </a:r>
            <a:r>
              <a:rPr b="1" dirty="0" err="1">
                <a:latin typeface="Avenir Black"/>
                <a:ea typeface="Avenir Black"/>
                <a:cs typeface="Avenir Black"/>
                <a:sym typeface="Avenir Black"/>
              </a:rPr>
              <a:t>TillSlip</a:t>
            </a:r>
            <a:r>
              <a:rPr b="1" dirty="0">
                <a:latin typeface="Avenir Black"/>
                <a:ea typeface="Avenir Black"/>
                <a:cs typeface="Avenir Black"/>
                <a:sym typeface="Avenir Black"/>
              </a:rPr>
              <a:t> growth</a:t>
            </a:r>
            <a:r>
              <a:rPr dirty="0">
                <a:latin typeface="Avenir Book"/>
                <a:ea typeface="Avenir Book"/>
                <a:cs typeface="Avenir Book"/>
                <a:sym typeface="Avenir Book"/>
              </a:rPr>
              <a:t> </a:t>
            </a:r>
            <a:endParaRPr lang="en-US" dirty="0">
              <a:latin typeface="Avenir Book"/>
              <a:ea typeface="Avenir Book"/>
              <a:cs typeface="Avenir Book"/>
              <a:sym typeface="Avenir Book"/>
            </a:endParaRPr>
          </a:p>
          <a:p>
            <a:pPr algn="r">
              <a:lnSpc>
                <a:spcPct val="115000"/>
              </a:lnSpc>
              <a:buClr>
                <a:srgbClr val="000000"/>
              </a:buClr>
              <a:defRPr sz="1600">
                <a:solidFill>
                  <a:srgbClr val="FFFFFF"/>
                </a:solidFill>
                <a:latin typeface="Avenir Heavy"/>
                <a:ea typeface="Avenir Heavy"/>
                <a:cs typeface="Avenir Heavy"/>
                <a:sym typeface="Avenir Heavy"/>
              </a:defRPr>
            </a:pPr>
            <a:r>
              <a:rPr dirty="0">
                <a:latin typeface="Avenir Book"/>
                <a:ea typeface="Avenir Book"/>
                <a:cs typeface="Avenir Book"/>
                <a:sym typeface="Avenir Book"/>
              </a:rPr>
              <a:t>as the leadership team seeks invaluable expertise and insights from qualified individuals in the coming years. </a:t>
            </a:r>
          </a:p>
        </p:txBody>
      </p:sp>
      <p:sp>
        <p:nvSpPr>
          <p:cNvPr id="222" name="Shape 131"/>
          <p:cNvSpPr txBox="1"/>
          <p:nvPr/>
        </p:nvSpPr>
        <p:spPr>
          <a:xfrm>
            <a:off x="2981912" y="3652645"/>
            <a:ext cx="3165212" cy="2589933"/>
          </a:xfrm>
          <a:prstGeom prst="rect">
            <a:avLst/>
          </a:prstGeom>
          <a:ln w="12700">
            <a:miter lim="400000"/>
          </a:ln>
          <a:extLst>
            <a:ext uri="{C572A759-6A51-4108-AA02-DFA0A04FC94B}">
              <ma14:wrappingTextBoxFlag xmlns:ma14="http://schemas.microsoft.com/office/mac/drawingml/2011/main" xmlns="" val="1"/>
            </a:ext>
          </a:extLst>
        </p:spPr>
        <p:txBody>
          <a:bodyPr lIns="91424" tIns="91424" rIns="91424" bIns="91424">
            <a:normAutofit/>
          </a:bodyPr>
          <a:lstStyle/>
          <a:p>
            <a:pPr algn="ctr">
              <a:lnSpc>
                <a:spcPct val="115000"/>
              </a:lnSpc>
              <a:buClr>
                <a:srgbClr val="000000"/>
              </a:buClr>
              <a:defRPr sz="1600">
                <a:solidFill>
                  <a:srgbClr val="FFFFFF"/>
                </a:solidFill>
                <a:latin typeface="Avenir Heavy"/>
                <a:ea typeface="Avenir Heavy"/>
                <a:cs typeface="Avenir Heavy"/>
                <a:sym typeface="Avenir Heavy"/>
              </a:defRPr>
            </a:pPr>
            <a:r>
              <a:rPr b="1" dirty="0">
                <a:latin typeface="Avenir Black"/>
                <a:ea typeface="Avenir Black"/>
                <a:cs typeface="Avenir Black"/>
                <a:sym typeface="Avenir Black"/>
              </a:rPr>
              <a:t>The potential for significant ROI</a:t>
            </a:r>
            <a:r>
              <a:rPr b="1" dirty="0"/>
              <a:t> </a:t>
            </a:r>
            <a:endParaRPr lang="en-US" b="1" dirty="0"/>
          </a:p>
          <a:p>
            <a:pPr algn="ctr">
              <a:lnSpc>
                <a:spcPct val="115000"/>
              </a:lnSpc>
              <a:buClr>
                <a:srgbClr val="000000"/>
              </a:buClr>
              <a:defRPr sz="1600">
                <a:solidFill>
                  <a:srgbClr val="FFFFFF"/>
                </a:solidFill>
                <a:latin typeface="Avenir Heavy"/>
                <a:ea typeface="Avenir Heavy"/>
                <a:cs typeface="Avenir Heavy"/>
                <a:sym typeface="Avenir Heavy"/>
              </a:defRPr>
            </a:pPr>
            <a:r>
              <a:rPr dirty="0">
                <a:latin typeface="Avenir Book"/>
                <a:ea typeface="Avenir Book"/>
                <a:cs typeface="Avenir Book"/>
                <a:sym typeface="Avenir Book"/>
              </a:rPr>
              <a:t>as </a:t>
            </a:r>
            <a:r>
              <a:rPr dirty="0" err="1">
                <a:latin typeface="Avenir Book"/>
                <a:ea typeface="Avenir Book"/>
                <a:cs typeface="Avenir Book"/>
                <a:sym typeface="Avenir Book"/>
              </a:rPr>
              <a:t>TillSlip</a:t>
            </a:r>
            <a:r>
              <a:rPr dirty="0">
                <a:latin typeface="Avenir Book"/>
                <a:ea typeface="Avenir Book"/>
                <a:cs typeface="Avenir Book"/>
                <a:sym typeface="Avenir Book"/>
              </a:rPr>
              <a:t> continues to expand within South Africa and other African nations.</a:t>
            </a:r>
          </a:p>
        </p:txBody>
      </p:sp>
      <p:pic>
        <p:nvPicPr>
          <p:cNvPr id="223" name="Line" descr="Line"/>
          <p:cNvPicPr>
            <a:picLocks/>
          </p:cNvPicPr>
          <p:nvPr/>
        </p:nvPicPr>
        <p:blipFill>
          <a:blip r:embed="rId6">
            <a:extLst/>
          </a:blip>
          <a:stretch>
            <a:fillRect/>
          </a:stretch>
        </p:blipFill>
        <p:spPr>
          <a:xfrm rot="5400000">
            <a:off x="1185089" y="4100832"/>
            <a:ext cx="3360746" cy="63501"/>
          </a:xfrm>
          <a:prstGeom prst="rect">
            <a:avLst/>
          </a:prstGeom>
        </p:spPr>
      </p:pic>
      <p:pic>
        <p:nvPicPr>
          <p:cNvPr id="225" name="Line" descr="Line"/>
          <p:cNvPicPr>
            <a:picLocks/>
          </p:cNvPicPr>
          <p:nvPr/>
        </p:nvPicPr>
        <p:blipFill>
          <a:blip r:embed="rId6">
            <a:extLst/>
          </a:blip>
          <a:stretch>
            <a:fillRect/>
          </a:stretch>
        </p:blipFill>
        <p:spPr>
          <a:xfrm rot="5400000">
            <a:off x="4590682" y="4100832"/>
            <a:ext cx="3360747" cy="63501"/>
          </a:xfrm>
          <a:prstGeom prst="rect">
            <a:avLst/>
          </a:prstGeom>
        </p:spPr>
      </p:pic>
    </p:spTree>
  </p:cSld>
  <p:clrMapOvr>
    <a:masterClrMapping/>
  </p:clrMapOvr>
  <p:transition spd="med"/>
</p:sld>
</file>

<file path=ppt/theme/theme1.xml><?xml version="1.0" encoding="utf-8"?>
<a:theme xmlns:a="http://schemas.openxmlformats.org/drawingml/2006/main" name="Simple Light">
  <a:themeElements>
    <a:clrScheme name="Simple Light">
      <a:dk1>
        <a:srgbClr val="000000"/>
      </a:dk1>
      <a:lt1>
        <a:srgbClr val="FFFFFF"/>
      </a:lt1>
      <a:dk2>
        <a:srgbClr val="A7A7A7"/>
      </a:dk2>
      <a:lt2>
        <a:srgbClr val="535353"/>
      </a:lt2>
      <a:accent1>
        <a:srgbClr val="3A81BA"/>
      </a:accent1>
      <a:accent2>
        <a:srgbClr val="D89F39"/>
      </a:accent2>
      <a:accent3>
        <a:srgbClr val="8BAB42"/>
      </a:accent3>
      <a:accent4>
        <a:srgbClr val="57A7B5"/>
      </a:accent4>
      <a:accent5>
        <a:srgbClr val="8B81D2"/>
      </a:accent5>
      <a:accent6>
        <a:srgbClr val="963334"/>
      </a:accent6>
      <a:hlink>
        <a:srgbClr val="0000FF"/>
      </a:hlink>
      <a:folHlink>
        <a:srgbClr val="FF00FF"/>
      </a:folHlink>
    </a:clrScheme>
    <a:fontScheme name="Simple Light">
      <a:majorFont>
        <a:latin typeface="Helvetica Neue"/>
        <a:ea typeface="Helvetica Neue"/>
        <a:cs typeface="Helvetica Neue"/>
      </a:majorFont>
      <a:minorFont>
        <a:latin typeface="Helvetica"/>
        <a:ea typeface="Helvetica"/>
        <a:cs typeface="Helvetica"/>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A7A7A7"/>
      </a:dk2>
      <a:lt2>
        <a:srgbClr val="535353"/>
      </a:lt2>
      <a:accent1>
        <a:srgbClr val="3A81BA"/>
      </a:accent1>
      <a:accent2>
        <a:srgbClr val="D89F39"/>
      </a:accent2>
      <a:accent3>
        <a:srgbClr val="8BAB42"/>
      </a:accent3>
      <a:accent4>
        <a:srgbClr val="57A7B5"/>
      </a:accent4>
      <a:accent5>
        <a:srgbClr val="8B81D2"/>
      </a:accent5>
      <a:accent6>
        <a:srgbClr val="963334"/>
      </a:accent6>
      <a:hlink>
        <a:srgbClr val="0000FF"/>
      </a:hlink>
      <a:folHlink>
        <a:srgbClr val="FF00FF"/>
      </a:folHlink>
    </a:clrScheme>
    <a:fontScheme name="Simple Light">
      <a:majorFont>
        <a:latin typeface="Helvetica Neue"/>
        <a:ea typeface="Helvetica Neue"/>
        <a:cs typeface="Helvetica Neue"/>
      </a:majorFont>
      <a:minorFont>
        <a:latin typeface="Helvetica"/>
        <a:ea typeface="Helvetica"/>
        <a:cs typeface="Helvetica"/>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201</TotalTime>
  <Words>1647</Words>
  <Application>Microsoft Office PowerPoint</Application>
  <PresentationFormat>On-screen Show (4:3)</PresentationFormat>
  <Paragraphs>153</Paragraphs>
  <Slides>22</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Avenir Black</vt:lpstr>
      <vt:lpstr>Avenir Book</vt:lpstr>
      <vt:lpstr>Avenir Book Oblique</vt:lpstr>
      <vt:lpstr>Avenir Heavy</vt:lpstr>
      <vt:lpstr>Avenir Light</vt:lpstr>
      <vt:lpstr>Helvetica</vt:lpstr>
      <vt:lpstr>Helvetica Neue</vt:lpstr>
      <vt:lpstr>Proxima Nova</vt:lpstr>
      <vt:lpstr>Simple Light</vt:lpstr>
      <vt:lpstr>PowerPoint Presentation</vt:lpstr>
      <vt:lpstr>TillSlip: Fast Facts</vt:lpstr>
      <vt:lpstr>PowerPoint Presentation</vt:lpstr>
      <vt:lpstr>PowerPoint Presentation</vt:lpstr>
      <vt:lpstr>PowerPoint Presentation</vt:lpstr>
      <vt:lpstr>PowerPoint Presentation</vt:lpstr>
      <vt:lpstr>TillSlip Transforms Receipts</vt:lpstr>
      <vt:lpstr>PowerPoint Presentation</vt:lpstr>
      <vt:lpstr>PowerPoint Presentation</vt:lpstr>
      <vt:lpstr>PowerPoint Presentation</vt:lpstr>
      <vt:lpstr>PowerPoint Presentation</vt:lpstr>
      <vt:lpstr>A Case Study with TillSlip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Camper</dc:creator>
  <cp:lastModifiedBy>Paul Camper</cp:lastModifiedBy>
  <cp:revision>18</cp:revision>
  <dcterms:modified xsi:type="dcterms:W3CDTF">2019-01-03T17:54:09Z</dcterms:modified>
</cp:coreProperties>
</file>