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guide id="3" pos="1128" userDrawn="1">
          <p15:clr>
            <a:srgbClr val="A4A3A4"/>
          </p15:clr>
        </p15:guide>
        <p15:guide id="4" pos="46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0000"/>
    <a:srgbClr val="42424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63"/>
    <p:restoredTop sz="94728"/>
  </p:normalViewPr>
  <p:slideViewPr>
    <p:cSldViewPr snapToGrid="0" snapToObjects="1" showGuides="1">
      <p:cViewPr varScale="1">
        <p:scale>
          <a:sx n="84" d="100"/>
          <a:sy n="84" d="100"/>
        </p:scale>
        <p:origin x="1546" y="34"/>
      </p:cViewPr>
      <p:guideLst>
        <p:guide orient="horz" pos="2184"/>
        <p:guide pos="2880"/>
        <p:guide pos="1128"/>
        <p:guide pos="463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FA16FD-4FA5-9245-8BA9-0DD22DA09247}" type="datetimeFigureOut">
              <a:rPr lang="en-US" smtClean="0"/>
              <a:t>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7FC005-C571-8441-9044-5A2A2D5EF73F}" type="slidenum">
              <a:rPr lang="en-US" smtClean="0"/>
              <a:t>‹#›</a:t>
            </a:fld>
            <a:endParaRPr lang="en-US"/>
          </a:p>
        </p:txBody>
      </p:sp>
    </p:spTree>
    <p:extLst>
      <p:ext uri="{BB962C8B-B14F-4D97-AF65-F5344CB8AC3E}">
        <p14:creationId xmlns:p14="http://schemas.microsoft.com/office/powerpoint/2010/main" val="1108924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830176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Click to edit Master subtitle style</a:t>
            </a:r>
            <a:endParaRPr lang="en-US"/>
          </a:p>
        </p:txBody>
      </p:sp>
      <p:sp>
        <p:nvSpPr>
          <p:cNvPr id="4" name="Date Placeholder 3"/>
          <p:cNvSpPr>
            <a:spLocks noGrp="1"/>
          </p:cNvSpPr>
          <p:nvPr>
            <p:ph type="dt" sz="half" idx="10"/>
          </p:nvPr>
        </p:nvSpPr>
        <p:spPr/>
        <p:txBody>
          <a:bodyPr/>
          <a:lstStyle/>
          <a:p>
            <a:fld id="{B900EA53-7D2B-F54B-8F06-422599686996}"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818385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idx="1"/>
          </p:nvPr>
        </p:nvSpPr>
        <p:spPr/>
        <p:txBody>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B900EA53-7D2B-F54B-8F06-422599686996}"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4159556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Click to edit Master text styles</a:t>
            </a:r>
          </a:p>
        </p:txBody>
      </p:sp>
      <p:sp>
        <p:nvSpPr>
          <p:cNvPr id="4" name="Date Placeholder 3"/>
          <p:cNvSpPr>
            <a:spLocks noGrp="1"/>
          </p:cNvSpPr>
          <p:nvPr>
            <p:ph type="dt" sz="half" idx="10"/>
          </p:nvPr>
        </p:nvSpPr>
        <p:spPr/>
        <p:txBody>
          <a:bodyPr/>
          <a:lstStyle/>
          <a:p>
            <a:fld id="{B900EA53-7D2B-F54B-8F06-422599686996}"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1000807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Date Placeholder 4"/>
          <p:cNvSpPr>
            <a:spLocks noGrp="1"/>
          </p:cNvSpPr>
          <p:nvPr>
            <p:ph type="dt" sz="half" idx="10"/>
          </p:nvPr>
        </p:nvSpPr>
        <p:spPr/>
        <p:txBody>
          <a:bodyPr/>
          <a:lstStyle/>
          <a:p>
            <a:fld id="{B900EA53-7D2B-F54B-8F06-422599686996}" type="datetimeFigureOut">
              <a:rPr lang="en-US" smtClean="0"/>
              <a:t>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4059936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7" name="Date Placeholder 6"/>
          <p:cNvSpPr>
            <a:spLocks noGrp="1"/>
          </p:cNvSpPr>
          <p:nvPr>
            <p:ph type="dt" sz="half" idx="10"/>
          </p:nvPr>
        </p:nvSpPr>
        <p:spPr/>
        <p:txBody>
          <a:bodyPr/>
          <a:lstStyle/>
          <a:p>
            <a:fld id="{B900EA53-7D2B-F54B-8F06-422599686996}" type="datetimeFigureOut">
              <a:rPr lang="en-US" smtClean="0"/>
              <a:t>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3172355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Date Placeholder 2"/>
          <p:cNvSpPr>
            <a:spLocks noGrp="1"/>
          </p:cNvSpPr>
          <p:nvPr>
            <p:ph type="dt" sz="half" idx="10"/>
          </p:nvPr>
        </p:nvSpPr>
        <p:spPr/>
        <p:txBody>
          <a:bodyPr/>
          <a:lstStyle/>
          <a:p>
            <a:fld id="{B900EA53-7D2B-F54B-8F06-422599686996}" type="datetimeFigureOut">
              <a:rPr lang="en-US" smtClean="0"/>
              <a:t>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2687936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00EA53-7D2B-F54B-8F06-422599686996}" type="datetimeFigureOut">
              <a:rPr lang="en-US" smtClean="0"/>
              <a:t>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2060286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B900EA53-7D2B-F54B-8F06-422599686996}" type="datetimeFigureOut">
              <a:rPr lang="en-US" smtClean="0"/>
              <a:t>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475366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B900EA53-7D2B-F54B-8F06-422599686996}" type="datetimeFigureOut">
              <a:rPr lang="en-US" smtClean="0"/>
              <a:t>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1946937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B900EA53-7D2B-F54B-8F06-422599686996}"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3220590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B900EA53-7D2B-F54B-8F06-422599686996}"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8FAE6A-EA44-BF44-A2EE-B8854D299A43}" type="slidenum">
              <a:rPr lang="en-US" smtClean="0"/>
              <a:t>‹#›</a:t>
            </a:fld>
            <a:endParaRPr lang="en-US"/>
          </a:p>
        </p:txBody>
      </p:sp>
    </p:spTree>
    <p:extLst>
      <p:ext uri="{BB962C8B-B14F-4D97-AF65-F5344CB8AC3E}">
        <p14:creationId xmlns:p14="http://schemas.microsoft.com/office/powerpoint/2010/main" val="1822835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p:spPr>
        <p:txBody>
          <a:bodyPr wrap="square"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5" name="Shape 15"/>
          <p:cNvSpPr txBox="1">
            <a:spLocks noGrp="1"/>
          </p:cNvSpPr>
          <p:nvPr>
            <p:ph type="body" idx="1"/>
          </p:nvPr>
        </p:nvSpPr>
        <p:spPr>
          <a:xfrm>
            <a:off x="457200" y="1600200"/>
            <a:ext cx="8229600" cy="4967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6" name="Shape 16"/>
          <p:cNvSpPr txBox="1">
            <a:spLocks noGrp="1"/>
          </p:cNvSpPr>
          <p:nvPr>
            <p:ph type="sldNum" idx="12"/>
          </p:nvPr>
        </p:nvSpPr>
        <p:spPr>
          <a:xfrm>
            <a:off x="8556791" y="6333134"/>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extLst>
      <p:ext uri="{BB962C8B-B14F-4D97-AF65-F5344CB8AC3E}">
        <p14:creationId xmlns:p14="http://schemas.microsoft.com/office/powerpoint/2010/main" val="968399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00EA53-7D2B-F54B-8F06-422599686996}" type="datetimeFigureOut">
              <a:rPr lang="en-US" smtClean="0"/>
              <a:t>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8FAE6A-EA44-BF44-A2EE-B8854D299A43}" type="slidenum">
              <a:rPr lang="en-US" smtClean="0"/>
              <a:t>‹#›</a:t>
            </a:fld>
            <a:endParaRPr lang="en-US"/>
          </a:p>
        </p:txBody>
      </p:sp>
    </p:spTree>
    <p:extLst>
      <p:ext uri="{BB962C8B-B14F-4D97-AF65-F5344CB8AC3E}">
        <p14:creationId xmlns:p14="http://schemas.microsoft.com/office/powerpoint/2010/main" val="38622808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tiff"/><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258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Rectangle 12"/>
          <p:cNvSpPr/>
          <p:nvPr/>
        </p:nvSpPr>
        <p:spPr>
          <a:xfrm>
            <a:off x="0" y="3266734"/>
            <a:ext cx="9144000" cy="236428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rotWithShape="1">
          <a:blip r:embed="rId2">
            <a:alphaModFix amt="46000"/>
            <a:extLst>
              <a:ext uri="{28A0092B-C50C-407E-A947-70E740481C1C}">
                <a14:useLocalDpi xmlns:a14="http://schemas.microsoft.com/office/drawing/2010/main"/>
              </a:ext>
            </a:extLst>
          </a:blip>
          <a:srcRect/>
          <a:stretch/>
        </p:blipFill>
        <p:spPr>
          <a:xfrm>
            <a:off x="0" y="0"/>
            <a:ext cx="9144000" cy="3266734"/>
          </a:xfrm>
          <a:prstGeom prst="rect">
            <a:avLst/>
          </a:prstGeom>
        </p:spPr>
      </p:pic>
      <p:sp>
        <p:nvSpPr>
          <p:cNvPr id="2" name="Rectangle 1"/>
          <p:cNvSpPr/>
          <p:nvPr/>
        </p:nvSpPr>
        <p:spPr>
          <a:xfrm>
            <a:off x="298736" y="263779"/>
            <a:ext cx="5383204" cy="584775"/>
          </a:xfrm>
          <a:prstGeom prst="rect">
            <a:avLst/>
          </a:prstGeom>
        </p:spPr>
        <p:txBody>
          <a:bodyPr wrap="none">
            <a:spAutoFit/>
          </a:bodyPr>
          <a:lstStyle/>
          <a:p>
            <a:r>
              <a:rPr lang="en-US" sz="3200" dirty="0">
                <a:solidFill>
                  <a:schemeClr val="bg1"/>
                </a:solidFill>
                <a:latin typeface="Playfair Display"/>
                <a:cs typeface="Playfair Display"/>
              </a:rPr>
              <a:t>Casa Carmen: Tasting Notes</a:t>
            </a:r>
          </a:p>
        </p:txBody>
      </p:sp>
      <p:cxnSp>
        <p:nvCxnSpPr>
          <p:cNvPr id="4" name="Straight Connector 3"/>
          <p:cNvCxnSpPr/>
          <p:nvPr/>
        </p:nvCxnSpPr>
        <p:spPr>
          <a:xfrm>
            <a:off x="408407" y="931116"/>
            <a:ext cx="832104"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298738" y="1121723"/>
            <a:ext cx="7136383" cy="2012859"/>
          </a:xfrm>
          <a:prstGeom prst="rect">
            <a:avLst/>
          </a:prstGeom>
        </p:spPr>
        <p:txBody>
          <a:bodyPr wrap="square">
            <a:spAutoFit/>
          </a:bodyPr>
          <a:lstStyle/>
          <a:p>
            <a:pPr>
              <a:lnSpc>
                <a:spcPct val="130000"/>
              </a:lnSpc>
            </a:pPr>
            <a:r>
              <a:rPr lang="en-US" sz="1600" dirty="0">
                <a:solidFill>
                  <a:schemeClr val="bg1"/>
                </a:solidFill>
                <a:latin typeface="Helvetica Neue Light" charset="0"/>
                <a:ea typeface="Helvetica Neue Light" charset="0"/>
                <a:cs typeface="Helvetica Neue Light" charset="0"/>
              </a:rPr>
              <a:t>Casa Carmen, Inc. is a old-world style, boutique winery in Chestertown, Maryland that specializes in premium, local, dry wines. Just a short drive from Washington, D.C., Annapolis, Baltimore, and Philadelphia, our winery is perfectly situated along the Chesapeake Wine Trail on a historic farmhouse property. Casa Carmen aims to deliver not only world-class wine, but also a unique winemaking experience that enhances the local culture and community.</a:t>
            </a:r>
          </a:p>
        </p:txBody>
      </p:sp>
      <p:sp>
        <p:nvSpPr>
          <p:cNvPr id="6" name="Rectangle 5"/>
          <p:cNvSpPr/>
          <p:nvPr/>
        </p:nvSpPr>
        <p:spPr>
          <a:xfrm>
            <a:off x="298738" y="3390540"/>
            <a:ext cx="2839318" cy="338554"/>
          </a:xfrm>
          <a:prstGeom prst="rect">
            <a:avLst/>
          </a:prstGeom>
        </p:spPr>
        <p:txBody>
          <a:bodyPr wrap="square">
            <a:spAutoFit/>
          </a:bodyPr>
          <a:lstStyle/>
          <a:p>
            <a:r>
              <a:rPr lang="en-US" sz="1600" b="1" dirty="0">
                <a:latin typeface="Helvetica Neue" charset="0"/>
                <a:ea typeface="Helvetica Neue" charset="0"/>
                <a:cs typeface="Helvetica Neue" charset="0"/>
              </a:rPr>
              <a:t>Key Highlights: </a:t>
            </a:r>
          </a:p>
        </p:txBody>
      </p:sp>
      <p:sp>
        <p:nvSpPr>
          <p:cNvPr id="7" name="Rectangle 6"/>
          <p:cNvSpPr/>
          <p:nvPr/>
        </p:nvSpPr>
        <p:spPr>
          <a:xfrm>
            <a:off x="298736" y="3814440"/>
            <a:ext cx="8730964" cy="1692771"/>
          </a:xfrm>
          <a:prstGeom prst="rect">
            <a:avLst/>
          </a:prstGeom>
        </p:spPr>
        <p:txBody>
          <a:bodyPr wrap="square">
            <a:spAutoFit/>
          </a:bodyPr>
          <a:lstStyle/>
          <a:p>
            <a:pPr marL="285750" indent="-285750" fontAlgn="base">
              <a:lnSpc>
                <a:spcPct val="130000"/>
              </a:lnSpc>
              <a:buFont typeface="Wingdings" charset="2"/>
              <a:buChar char="§"/>
            </a:pPr>
            <a:r>
              <a:rPr lang="en-US" sz="1600" dirty="0">
                <a:solidFill>
                  <a:srgbClr val="424242"/>
                </a:solidFill>
                <a:latin typeface="Helvetica Neue Light" charset="0"/>
                <a:ea typeface="Helvetica Neue Light" charset="0"/>
                <a:cs typeface="Helvetica Neue Light" charset="0"/>
              </a:rPr>
              <a:t>Strategically located winery on historic farm (circa 1847) along the Chesapeake Wine Trail.</a:t>
            </a:r>
          </a:p>
          <a:p>
            <a:pPr marL="285750" indent="-285750" fontAlgn="base">
              <a:lnSpc>
                <a:spcPct val="130000"/>
              </a:lnSpc>
              <a:buFont typeface="Wingdings" charset="2"/>
              <a:buChar char="§"/>
            </a:pPr>
            <a:r>
              <a:rPr lang="en-US" sz="1600" dirty="0">
                <a:solidFill>
                  <a:srgbClr val="424242"/>
                </a:solidFill>
                <a:latin typeface="Helvetica Neue Light" charset="0"/>
                <a:ea typeface="Helvetica Neue Light" charset="0"/>
                <a:cs typeface="Helvetica Neue Light" charset="0"/>
              </a:rPr>
              <a:t>White and Red 2017 vintages already harvested and fermenting.</a:t>
            </a:r>
          </a:p>
          <a:p>
            <a:pPr marL="285750" indent="-285750" fontAlgn="base">
              <a:lnSpc>
                <a:spcPct val="130000"/>
              </a:lnSpc>
              <a:buFont typeface="Wingdings" charset="2"/>
              <a:buChar char="§"/>
            </a:pPr>
            <a:r>
              <a:rPr lang="en-US" sz="1600" dirty="0">
                <a:solidFill>
                  <a:srgbClr val="424242"/>
                </a:solidFill>
                <a:latin typeface="Helvetica Neue Light" charset="0"/>
                <a:ea typeface="Helvetica Neue Light" charset="0"/>
                <a:cs typeface="Helvetica Neue Light" charset="0"/>
              </a:rPr>
              <a:t>Expert winemaker with a proven record of over 23 wines rated 90+ points, including two wines rated 100 points by Robert Parker</a:t>
            </a:r>
          </a:p>
          <a:p>
            <a:pPr marL="285750" indent="-285750" fontAlgn="base">
              <a:lnSpc>
                <a:spcPct val="130000"/>
              </a:lnSpc>
              <a:buFont typeface="Wingdings" charset="2"/>
              <a:buChar char="§"/>
            </a:pPr>
            <a:r>
              <a:rPr lang="en-US" sz="1600" dirty="0">
                <a:solidFill>
                  <a:srgbClr val="424242"/>
                </a:solidFill>
                <a:latin typeface="Helvetica Neue Light" charset="0"/>
                <a:ea typeface="Helvetica Neue Light" charset="0"/>
                <a:cs typeface="Helvetica Neue Light" charset="0"/>
              </a:rPr>
              <a:t>Unique style of wine not currently produced by nearby Maryland wineries.</a:t>
            </a:r>
          </a:p>
        </p:txBody>
      </p:sp>
      <p:sp>
        <p:nvSpPr>
          <p:cNvPr id="10" name="Rectangle 9"/>
          <p:cNvSpPr/>
          <p:nvPr/>
        </p:nvSpPr>
        <p:spPr>
          <a:xfrm>
            <a:off x="298736" y="5690977"/>
            <a:ext cx="4333009" cy="1052596"/>
          </a:xfrm>
          <a:prstGeom prst="rect">
            <a:avLst/>
          </a:prstGeom>
        </p:spPr>
        <p:txBody>
          <a:bodyPr wrap="square">
            <a:spAutoFit/>
          </a:bodyPr>
          <a:lstStyle/>
          <a:p>
            <a:pPr>
              <a:lnSpc>
                <a:spcPct val="130000"/>
              </a:lnSpc>
            </a:pPr>
            <a:r>
              <a:rPr lang="en-US" sz="1600" b="1" dirty="0">
                <a:solidFill>
                  <a:schemeClr val="bg1"/>
                </a:solidFill>
                <a:latin typeface="Helvetica Neue" charset="0"/>
                <a:ea typeface="Helvetica Neue" charset="0"/>
                <a:cs typeface="Helvetica Neue" charset="0"/>
              </a:rPr>
              <a:t>Industry: </a:t>
            </a:r>
            <a:r>
              <a:rPr lang="en-US" sz="1600" dirty="0">
                <a:solidFill>
                  <a:schemeClr val="bg1"/>
                </a:solidFill>
                <a:latin typeface="Helvetica Neue Light" charset="0"/>
                <a:ea typeface="Helvetica Neue Light" charset="0"/>
                <a:cs typeface="Helvetica Neue Light" charset="0"/>
              </a:rPr>
              <a:t>Maryland Wines</a:t>
            </a:r>
          </a:p>
          <a:p>
            <a:pPr>
              <a:lnSpc>
                <a:spcPct val="130000"/>
              </a:lnSpc>
            </a:pPr>
            <a:r>
              <a:rPr lang="en-US" sz="1600" b="1" dirty="0">
                <a:solidFill>
                  <a:schemeClr val="bg1"/>
                </a:solidFill>
                <a:latin typeface="Helvetica Neue" charset="0"/>
                <a:ea typeface="Helvetica Neue" charset="0"/>
                <a:cs typeface="Helvetica Neue" charset="0"/>
              </a:rPr>
              <a:t>Market Size: </a:t>
            </a:r>
            <a:r>
              <a:rPr lang="en-US" sz="1600" dirty="0">
                <a:solidFill>
                  <a:schemeClr val="bg1"/>
                </a:solidFill>
                <a:latin typeface="Helvetica Neue Light" charset="0"/>
                <a:ea typeface="Helvetica Neue Light" charset="0"/>
                <a:cs typeface="Helvetica Neue Light" charset="0"/>
              </a:rPr>
              <a:t>$2.9 billion</a:t>
            </a:r>
          </a:p>
          <a:p>
            <a:pPr>
              <a:lnSpc>
                <a:spcPct val="130000"/>
              </a:lnSpc>
            </a:pPr>
            <a:r>
              <a:rPr lang="en-US" sz="1600" b="1" dirty="0">
                <a:solidFill>
                  <a:schemeClr val="bg1"/>
                </a:solidFill>
                <a:latin typeface="Helvetica Neue" charset="0"/>
                <a:ea typeface="Helvetica Neue" charset="0"/>
                <a:cs typeface="Helvetica Neue" charset="0"/>
              </a:rPr>
              <a:t>Target Customer: </a:t>
            </a:r>
            <a:r>
              <a:rPr lang="en-US" sz="1600" dirty="0">
                <a:solidFill>
                  <a:schemeClr val="bg1"/>
                </a:solidFill>
                <a:latin typeface="Helvetica Neue Light" charset="0"/>
                <a:ea typeface="Helvetica Neue Light" charset="0"/>
                <a:cs typeface="Helvetica Neue Light" charset="0"/>
              </a:rPr>
              <a:t>Millennials, Baby Boomers</a:t>
            </a:r>
          </a:p>
        </p:txBody>
      </p:sp>
    </p:spTree>
    <p:extLst>
      <p:ext uri="{BB962C8B-B14F-4D97-AF65-F5344CB8AC3E}">
        <p14:creationId xmlns:p14="http://schemas.microsoft.com/office/powerpoint/2010/main" val="1575752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4767542"/>
            <a:ext cx="9144000" cy="213636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a:alphaModFix amt="56000"/>
            <a:extLst>
              <a:ext uri="{28A0092B-C50C-407E-A947-70E740481C1C}">
                <a14:useLocalDpi xmlns:a14="http://schemas.microsoft.com/office/drawing/2010/main"/>
              </a:ext>
            </a:extLst>
          </a:blip>
          <a:srcRect r="-160"/>
          <a:stretch/>
        </p:blipFill>
        <p:spPr>
          <a:xfrm>
            <a:off x="0" y="4767542"/>
            <a:ext cx="9144000" cy="2136367"/>
          </a:xfrm>
          <a:prstGeom prst="rect">
            <a:avLst/>
          </a:prstGeom>
        </p:spPr>
      </p:pic>
      <p:sp>
        <p:nvSpPr>
          <p:cNvPr id="2" name="Rectangle 1"/>
          <p:cNvSpPr/>
          <p:nvPr/>
        </p:nvSpPr>
        <p:spPr>
          <a:xfrm>
            <a:off x="298736" y="263779"/>
            <a:ext cx="6462025"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The Maryland Wine Renaissance </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4215644" y="1488850"/>
            <a:ext cx="4464333" cy="1323439"/>
          </a:xfrm>
          <a:prstGeom prst="rect">
            <a:avLst/>
          </a:prstGeom>
        </p:spPr>
        <p:txBody>
          <a:bodyPr wrap="square">
            <a:spAutoFit/>
          </a:bodyPr>
          <a:lstStyle/>
          <a:p>
            <a:r>
              <a:rPr lang="en-US" sz="1600" dirty="0">
                <a:solidFill>
                  <a:srgbClr val="424242"/>
                </a:solidFill>
                <a:latin typeface="Helvetica Neue Light" charset="0"/>
                <a:ea typeface="Helvetica Neue Light" charset="0"/>
                <a:cs typeface="Helvetica Neue Light" charset="0"/>
              </a:rPr>
              <a:t>Maryland is in the midst of a wine renaissance. </a:t>
            </a:r>
          </a:p>
          <a:p>
            <a:r>
              <a:rPr lang="en-US" sz="2400" b="1" dirty="0">
                <a:solidFill>
                  <a:srgbClr val="8B0000"/>
                </a:solidFill>
                <a:latin typeface="Helvetica Neue" charset="0"/>
                <a:ea typeface="Helvetica Neue" charset="0"/>
                <a:cs typeface="Helvetica Neue" charset="0"/>
              </a:rPr>
              <a:t>By 2010 there were only </a:t>
            </a:r>
          </a:p>
          <a:p>
            <a:r>
              <a:rPr lang="en-US" sz="2400" b="1" dirty="0">
                <a:solidFill>
                  <a:srgbClr val="8B0000"/>
                </a:solidFill>
                <a:latin typeface="Helvetica Neue" charset="0"/>
                <a:ea typeface="Helvetica Neue" charset="0"/>
                <a:cs typeface="Helvetica Neue" charset="0"/>
              </a:rPr>
              <a:t>10 wineries in the state.</a:t>
            </a:r>
            <a:r>
              <a:rPr lang="en-US" sz="1600" b="1" dirty="0">
                <a:solidFill>
                  <a:srgbClr val="8B0000"/>
                </a:solidFill>
                <a:latin typeface="Helvetica Neue" charset="0"/>
                <a:ea typeface="Helvetica Neue" charset="0"/>
                <a:cs typeface="Helvetica Neue" charset="0"/>
              </a:rPr>
              <a:t> </a:t>
            </a:r>
          </a:p>
          <a:p>
            <a:r>
              <a:rPr lang="en-US" sz="1600" dirty="0">
                <a:solidFill>
                  <a:srgbClr val="424242"/>
                </a:solidFill>
                <a:latin typeface="Helvetica Neue Light" charset="0"/>
                <a:ea typeface="Helvetica Neue Light" charset="0"/>
                <a:cs typeface="Helvetica Neue Light" charset="0"/>
              </a:rPr>
              <a:t>Currently there is over 80 wineries.</a:t>
            </a:r>
          </a:p>
        </p:txBody>
      </p:sp>
      <p:pic>
        <p:nvPicPr>
          <p:cNvPr id="5" name="Picture 4"/>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19742" y="1316220"/>
            <a:ext cx="3248167" cy="1668701"/>
          </a:xfrm>
          <a:prstGeom prst="rect">
            <a:avLst/>
          </a:prstGeom>
          <a:noFill/>
          <a:effectLst/>
        </p:spPr>
      </p:pic>
      <p:sp>
        <p:nvSpPr>
          <p:cNvPr id="6" name="Rectangle 5"/>
          <p:cNvSpPr/>
          <p:nvPr/>
        </p:nvSpPr>
        <p:spPr>
          <a:xfrm>
            <a:off x="361153" y="3189890"/>
            <a:ext cx="8421694" cy="1372683"/>
          </a:xfrm>
          <a:prstGeom prst="rect">
            <a:avLst/>
          </a:prstGeom>
        </p:spPr>
        <p:txBody>
          <a:bodyPr wrap="square">
            <a:spAutoFit/>
          </a:bodyPr>
          <a:lstStyle/>
          <a:p>
            <a:pPr>
              <a:lnSpc>
                <a:spcPct val="130000"/>
              </a:lnSpc>
            </a:pPr>
            <a:r>
              <a:rPr lang="en-US" sz="1600" dirty="0">
                <a:solidFill>
                  <a:srgbClr val="000000"/>
                </a:solidFill>
                <a:latin typeface="Helvetica Neue Light" charset="0"/>
                <a:ea typeface="Helvetica Neue Light" charset="0"/>
                <a:cs typeface="Helvetica Neue Light" charset="0"/>
              </a:rPr>
              <a:t>This is because the industry has been able to flourish after the Maryland Winery Modernization Act (2010) removed key legal obstacles that had previously hindered its development. While farmers and winemakers are capitalizing on Maryland’s great growing conditions, the market still has plenty of room for local vintages.</a:t>
            </a:r>
            <a:endParaRPr lang="en-US" sz="1600" dirty="0">
              <a:latin typeface="Helvetica Neue Light" charset="0"/>
              <a:ea typeface="Helvetica Neue Light" charset="0"/>
              <a:cs typeface="Helvetica Neue Light" charset="0"/>
            </a:endParaRPr>
          </a:p>
        </p:txBody>
      </p:sp>
      <p:sp>
        <p:nvSpPr>
          <p:cNvPr id="7" name="Rectangle 6"/>
          <p:cNvSpPr/>
          <p:nvPr/>
        </p:nvSpPr>
        <p:spPr>
          <a:xfrm>
            <a:off x="1472252" y="5420226"/>
            <a:ext cx="6199496" cy="830997"/>
          </a:xfrm>
          <a:prstGeom prst="rect">
            <a:avLst/>
          </a:prstGeom>
        </p:spPr>
        <p:txBody>
          <a:bodyPr wrap="square">
            <a:spAutoFit/>
          </a:bodyPr>
          <a:lstStyle/>
          <a:p>
            <a:pPr algn="ctr"/>
            <a:r>
              <a:rPr lang="en-US" sz="2400" b="1" dirty="0">
                <a:solidFill>
                  <a:schemeClr val="bg1"/>
                </a:solidFill>
                <a:latin typeface="Helvetica Neue" charset="0"/>
                <a:ea typeface="Helvetica Neue" charset="0"/>
                <a:cs typeface="Helvetica Neue" charset="0"/>
              </a:rPr>
              <a:t>Only 3% of wines consumed in Maryland are made by local wineries.</a:t>
            </a:r>
          </a:p>
        </p:txBody>
      </p:sp>
    </p:spTree>
    <p:extLst>
      <p:ext uri="{BB962C8B-B14F-4D97-AF65-F5344CB8AC3E}">
        <p14:creationId xmlns:p14="http://schemas.microsoft.com/office/powerpoint/2010/main" val="2081938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36" y="263779"/>
            <a:ext cx="7521611"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Casa Carmen: A Local, Boutique Winery</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98736" y="1122861"/>
            <a:ext cx="8730964" cy="696986"/>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Casa Carmen, Inc. aims to become a boutique producer of local, dry wines in the Chesapeake Bay region. In order to achieve that goal, we are committed to delivering:</a:t>
            </a:r>
          </a:p>
        </p:txBody>
      </p:sp>
      <p:sp>
        <p:nvSpPr>
          <p:cNvPr id="5" name="Rounded Rectangle 4"/>
          <p:cNvSpPr/>
          <p:nvPr/>
        </p:nvSpPr>
        <p:spPr>
          <a:xfrm>
            <a:off x="1082438" y="2565779"/>
            <a:ext cx="1416524" cy="354842"/>
          </a:xfrm>
          <a:prstGeom prst="roundRect">
            <a:avLst>
              <a:gd name="adj" fmla="val 50000"/>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170177" y="2565779"/>
            <a:ext cx="1241045" cy="338554"/>
          </a:xfrm>
          <a:prstGeom prst="rect">
            <a:avLst/>
          </a:prstGeom>
        </p:spPr>
        <p:txBody>
          <a:bodyPr wrap="none">
            <a:spAutoFit/>
          </a:bodyPr>
          <a:lstStyle/>
          <a:p>
            <a:pPr algn="ctr"/>
            <a:r>
              <a:rPr lang="en-US" sz="1600" b="1" dirty="0">
                <a:solidFill>
                  <a:schemeClr val="bg1"/>
                </a:solidFill>
                <a:latin typeface="Helvetica Neue" charset="0"/>
                <a:ea typeface="Helvetica Neue" charset="0"/>
                <a:cs typeface="Helvetica Neue" charset="0"/>
              </a:rPr>
              <a:t>Excellence</a:t>
            </a:r>
          </a:p>
        </p:txBody>
      </p:sp>
      <p:grpSp>
        <p:nvGrpSpPr>
          <p:cNvPr id="9" name="Group 8"/>
          <p:cNvGrpSpPr/>
          <p:nvPr/>
        </p:nvGrpSpPr>
        <p:grpSpPr>
          <a:xfrm>
            <a:off x="1538301" y="2216824"/>
            <a:ext cx="504798" cy="502920"/>
            <a:chOff x="1497273" y="2196377"/>
            <a:chExt cx="586853" cy="584669"/>
          </a:xfrm>
        </p:grpSpPr>
        <p:sp>
          <p:nvSpPr>
            <p:cNvPr id="7" name="Oval 6"/>
            <p:cNvSpPr/>
            <p:nvPr/>
          </p:nvSpPr>
          <p:spPr>
            <a:xfrm>
              <a:off x="1573656" y="2212257"/>
              <a:ext cx="434088" cy="434088"/>
            </a:xfrm>
            <a:prstGeom prst="ellipse">
              <a:avLst/>
            </a:prstGeom>
            <a:solidFill>
              <a:srgbClr val="42424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1497273" y="2196377"/>
              <a:ext cx="586853" cy="584669"/>
            </a:xfrm>
            <a:prstGeom prst="rect">
              <a:avLst/>
            </a:prstGeom>
            <a:noFill/>
          </p:spPr>
          <p:txBody>
            <a:bodyPr wrap="square" rtlCol="0">
              <a:spAutoFit/>
            </a:bodyPr>
            <a:lstStyle/>
            <a:p>
              <a:pPr algn="ctr"/>
              <a:r>
                <a:rPr lang="en-US" b="1" dirty="0">
                  <a:solidFill>
                    <a:schemeClr val="bg1"/>
                  </a:solidFill>
                  <a:latin typeface="Helvetica Neue" charset="0"/>
                  <a:ea typeface="Helvetica Neue" charset="0"/>
                  <a:cs typeface="Helvetica Neue" charset="0"/>
                </a:rPr>
                <a:t>1</a:t>
              </a:r>
            </a:p>
          </p:txBody>
        </p:sp>
      </p:grpSp>
      <p:grpSp>
        <p:nvGrpSpPr>
          <p:cNvPr id="11" name="Group 10"/>
          <p:cNvGrpSpPr/>
          <p:nvPr/>
        </p:nvGrpSpPr>
        <p:grpSpPr>
          <a:xfrm>
            <a:off x="3863738" y="2200536"/>
            <a:ext cx="1416524" cy="703797"/>
            <a:chOff x="1082438" y="2216824"/>
            <a:chExt cx="1416524" cy="703797"/>
          </a:xfrm>
        </p:grpSpPr>
        <p:sp>
          <p:nvSpPr>
            <p:cNvPr id="12" name="Rounded Rectangle 11"/>
            <p:cNvSpPr/>
            <p:nvPr/>
          </p:nvSpPr>
          <p:spPr>
            <a:xfrm>
              <a:off x="1082438" y="2565779"/>
              <a:ext cx="1416524" cy="354842"/>
            </a:xfrm>
            <a:prstGeom prst="roundRect">
              <a:avLst>
                <a:gd name="adj" fmla="val 50000"/>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324868" y="2565779"/>
              <a:ext cx="931665" cy="338554"/>
            </a:xfrm>
            <a:prstGeom prst="rect">
              <a:avLst/>
            </a:prstGeom>
          </p:spPr>
          <p:txBody>
            <a:bodyPr wrap="none">
              <a:spAutoFit/>
            </a:bodyPr>
            <a:lstStyle/>
            <a:p>
              <a:pPr algn="ctr"/>
              <a:r>
                <a:rPr lang="en-US" sz="1600" b="1" dirty="0">
                  <a:solidFill>
                    <a:schemeClr val="bg1"/>
                  </a:solidFill>
                  <a:latin typeface="Helvetica Neue" charset="0"/>
                  <a:ea typeface="Helvetica Neue" charset="0"/>
                  <a:cs typeface="Helvetica Neue" charset="0"/>
                </a:rPr>
                <a:t>Nuance</a:t>
              </a:r>
            </a:p>
          </p:txBody>
        </p:sp>
        <p:grpSp>
          <p:nvGrpSpPr>
            <p:cNvPr id="14" name="Group 13"/>
            <p:cNvGrpSpPr/>
            <p:nvPr/>
          </p:nvGrpSpPr>
          <p:grpSpPr>
            <a:xfrm>
              <a:off x="1538301" y="2216824"/>
              <a:ext cx="504798" cy="387053"/>
              <a:chOff x="1497273" y="2196377"/>
              <a:chExt cx="586853" cy="449968"/>
            </a:xfrm>
          </p:grpSpPr>
          <p:sp>
            <p:nvSpPr>
              <p:cNvPr id="15" name="Oval 14"/>
              <p:cNvSpPr/>
              <p:nvPr/>
            </p:nvSpPr>
            <p:spPr>
              <a:xfrm>
                <a:off x="1573656" y="2212257"/>
                <a:ext cx="434088" cy="434088"/>
              </a:xfrm>
              <a:prstGeom prst="ellipse">
                <a:avLst/>
              </a:prstGeom>
              <a:solidFill>
                <a:srgbClr val="42424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1497273" y="2196377"/>
                <a:ext cx="586853" cy="429366"/>
              </a:xfrm>
              <a:prstGeom prst="rect">
                <a:avLst/>
              </a:prstGeom>
              <a:noFill/>
            </p:spPr>
            <p:txBody>
              <a:bodyPr wrap="square" rtlCol="0">
                <a:spAutoFit/>
              </a:bodyPr>
              <a:lstStyle/>
              <a:p>
                <a:pPr algn="ctr"/>
                <a:r>
                  <a:rPr lang="en-US" b="1" dirty="0">
                    <a:solidFill>
                      <a:schemeClr val="bg1"/>
                    </a:solidFill>
                    <a:latin typeface="Helvetica Neue" charset="0"/>
                    <a:ea typeface="Helvetica Neue" charset="0"/>
                    <a:cs typeface="Helvetica Neue" charset="0"/>
                  </a:rPr>
                  <a:t>2</a:t>
                </a:r>
              </a:p>
            </p:txBody>
          </p:sp>
        </p:grpSp>
      </p:grpSp>
      <p:grpSp>
        <p:nvGrpSpPr>
          <p:cNvPr id="17" name="Group 16"/>
          <p:cNvGrpSpPr/>
          <p:nvPr/>
        </p:nvGrpSpPr>
        <p:grpSpPr>
          <a:xfrm>
            <a:off x="6546850" y="2213880"/>
            <a:ext cx="1587500" cy="690453"/>
            <a:chOff x="999888" y="2216824"/>
            <a:chExt cx="1587500" cy="690453"/>
          </a:xfrm>
        </p:grpSpPr>
        <p:sp>
          <p:nvSpPr>
            <p:cNvPr id="18" name="Rounded Rectangle 17"/>
            <p:cNvSpPr/>
            <p:nvPr/>
          </p:nvSpPr>
          <p:spPr>
            <a:xfrm>
              <a:off x="999888" y="2552435"/>
              <a:ext cx="1587500" cy="354842"/>
            </a:xfrm>
            <a:prstGeom prst="roundRect">
              <a:avLst>
                <a:gd name="adj" fmla="val 50000"/>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1012284" y="2565779"/>
              <a:ext cx="1556837" cy="338554"/>
            </a:xfrm>
            <a:prstGeom prst="rect">
              <a:avLst/>
            </a:prstGeom>
          </p:spPr>
          <p:txBody>
            <a:bodyPr wrap="none">
              <a:spAutoFit/>
            </a:bodyPr>
            <a:lstStyle/>
            <a:p>
              <a:pPr algn="ctr"/>
              <a:r>
                <a:rPr lang="en-US" sz="1600" b="1" dirty="0">
                  <a:solidFill>
                    <a:schemeClr val="bg1"/>
                  </a:solidFill>
                  <a:latin typeface="Helvetica Neue" charset="0"/>
                  <a:ea typeface="Helvetica Neue" charset="0"/>
                  <a:cs typeface="Helvetica Neue" charset="0"/>
                </a:rPr>
                <a:t>Responsibility</a:t>
              </a:r>
            </a:p>
          </p:txBody>
        </p:sp>
        <p:grpSp>
          <p:nvGrpSpPr>
            <p:cNvPr id="20" name="Group 19"/>
            <p:cNvGrpSpPr/>
            <p:nvPr/>
          </p:nvGrpSpPr>
          <p:grpSpPr>
            <a:xfrm>
              <a:off x="1538301" y="2216824"/>
              <a:ext cx="504798" cy="387053"/>
              <a:chOff x="1497273" y="2196377"/>
              <a:chExt cx="586853" cy="449968"/>
            </a:xfrm>
          </p:grpSpPr>
          <p:sp>
            <p:nvSpPr>
              <p:cNvPr id="21" name="Oval 20"/>
              <p:cNvSpPr/>
              <p:nvPr/>
            </p:nvSpPr>
            <p:spPr>
              <a:xfrm>
                <a:off x="1573656" y="2212257"/>
                <a:ext cx="434088" cy="434088"/>
              </a:xfrm>
              <a:prstGeom prst="ellipse">
                <a:avLst/>
              </a:prstGeom>
              <a:solidFill>
                <a:srgbClr val="42424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97273" y="2196377"/>
                <a:ext cx="586853" cy="429366"/>
              </a:xfrm>
              <a:prstGeom prst="rect">
                <a:avLst/>
              </a:prstGeom>
              <a:noFill/>
            </p:spPr>
            <p:txBody>
              <a:bodyPr wrap="square" rtlCol="0">
                <a:spAutoFit/>
              </a:bodyPr>
              <a:lstStyle/>
              <a:p>
                <a:pPr algn="ctr"/>
                <a:r>
                  <a:rPr lang="en-US" b="1" dirty="0">
                    <a:solidFill>
                      <a:schemeClr val="bg1"/>
                    </a:solidFill>
                    <a:latin typeface="Helvetica Neue" charset="0"/>
                    <a:ea typeface="Helvetica Neue" charset="0"/>
                    <a:cs typeface="Helvetica Neue" charset="0"/>
                  </a:rPr>
                  <a:t>3</a:t>
                </a:r>
              </a:p>
            </p:txBody>
          </p:sp>
        </p:grpSp>
      </p:grpSp>
      <p:sp>
        <p:nvSpPr>
          <p:cNvPr id="23" name="Rectangle 22"/>
          <p:cNvSpPr/>
          <p:nvPr/>
        </p:nvSpPr>
        <p:spPr>
          <a:xfrm>
            <a:off x="770897" y="3055039"/>
            <a:ext cx="2065005" cy="696986"/>
          </a:xfrm>
          <a:prstGeom prst="rect">
            <a:avLst/>
          </a:prstGeom>
        </p:spPr>
        <p:txBody>
          <a:bodyPr wrap="square">
            <a:spAutoFit/>
          </a:bodyPr>
          <a:lstStyle/>
          <a:p>
            <a:pPr algn="ctr" fontAlgn="base">
              <a:lnSpc>
                <a:spcPct val="130000"/>
              </a:lnSpc>
            </a:pPr>
            <a:r>
              <a:rPr lang="en-US" sz="1600">
                <a:solidFill>
                  <a:srgbClr val="424242"/>
                </a:solidFill>
                <a:latin typeface="Helvetica Neue Light" charset="0"/>
                <a:ea typeface="Helvetica Neue Light" charset="0"/>
                <a:cs typeface="Helvetica Neue Light" charset="0"/>
              </a:rPr>
              <a:t>Relentlessly committed to quality </a:t>
            </a:r>
          </a:p>
        </p:txBody>
      </p:sp>
      <p:sp>
        <p:nvSpPr>
          <p:cNvPr id="24" name="Rectangle 23"/>
          <p:cNvSpPr/>
          <p:nvPr/>
        </p:nvSpPr>
        <p:spPr>
          <a:xfrm>
            <a:off x="3094351" y="3055039"/>
            <a:ext cx="2955298" cy="1052596"/>
          </a:xfrm>
          <a:prstGeom prst="rect">
            <a:avLst/>
          </a:prstGeom>
        </p:spPr>
        <p:txBody>
          <a:bodyPr wrap="square">
            <a:spAutoFit/>
          </a:bodyPr>
          <a:lstStyle/>
          <a:p>
            <a:pPr algn="ctr" fontAlgn="base">
              <a:lnSpc>
                <a:spcPct val="130000"/>
              </a:lnSpc>
            </a:pPr>
            <a:r>
              <a:rPr lang="en-US" sz="1600" dirty="0">
                <a:solidFill>
                  <a:srgbClr val="424242"/>
                </a:solidFill>
                <a:latin typeface="Helvetica Neue Light" charset="0"/>
                <a:ea typeface="Helvetica Neue Light" charset="0"/>
                <a:cs typeface="Helvetica Neue Light" charset="0"/>
              </a:rPr>
              <a:t>Carefully crafted old-world style wines that reflect balance</a:t>
            </a:r>
            <a:r>
              <a:rPr lang="en-US" sz="1600">
                <a:solidFill>
                  <a:srgbClr val="424242"/>
                </a:solidFill>
                <a:latin typeface="Helvetica Neue Light" charset="0"/>
                <a:ea typeface="Helvetica Neue Light" charset="0"/>
                <a:cs typeface="Helvetica Neue Light" charset="0"/>
              </a:rPr>
              <a:t>, complexity and character</a:t>
            </a:r>
            <a:endParaRPr lang="en-US" sz="1600" dirty="0">
              <a:solidFill>
                <a:srgbClr val="424242"/>
              </a:solidFill>
              <a:latin typeface="Helvetica Neue Light" charset="0"/>
              <a:ea typeface="Helvetica Neue Light" charset="0"/>
              <a:cs typeface="Helvetica Neue Light" charset="0"/>
            </a:endParaRPr>
          </a:p>
        </p:txBody>
      </p:sp>
      <p:sp>
        <p:nvSpPr>
          <p:cNvPr id="25" name="Rectangle 24"/>
          <p:cNvSpPr/>
          <p:nvPr/>
        </p:nvSpPr>
        <p:spPr>
          <a:xfrm>
            <a:off x="5985825" y="3065683"/>
            <a:ext cx="2734949" cy="1337161"/>
          </a:xfrm>
          <a:prstGeom prst="rect">
            <a:avLst/>
          </a:prstGeom>
        </p:spPr>
        <p:txBody>
          <a:bodyPr wrap="square">
            <a:spAutoFit/>
          </a:bodyPr>
          <a:lstStyle/>
          <a:p>
            <a:pPr algn="ctr" fontAlgn="base">
              <a:lnSpc>
                <a:spcPct val="130000"/>
              </a:lnSpc>
            </a:pPr>
            <a:r>
              <a:rPr lang="en-US" sz="1600" dirty="0">
                <a:solidFill>
                  <a:srgbClr val="424242"/>
                </a:solidFill>
                <a:latin typeface="Helvetica Neue Light" charset="0"/>
                <a:ea typeface="Helvetica Neue Light" charset="0"/>
                <a:cs typeface="Helvetica Neue Light" charset="0"/>
              </a:rPr>
              <a:t>Create long term value for investors by having a financially successful business. </a:t>
            </a:r>
          </a:p>
        </p:txBody>
      </p:sp>
      <p:grpSp>
        <p:nvGrpSpPr>
          <p:cNvPr id="26" name="Group 25"/>
          <p:cNvGrpSpPr/>
          <p:nvPr/>
        </p:nvGrpSpPr>
        <p:grpSpPr>
          <a:xfrm>
            <a:off x="1790700" y="4479044"/>
            <a:ext cx="1416524" cy="703797"/>
            <a:chOff x="1082438" y="2216824"/>
            <a:chExt cx="1416524" cy="703797"/>
          </a:xfrm>
        </p:grpSpPr>
        <p:sp>
          <p:nvSpPr>
            <p:cNvPr id="27" name="Rounded Rectangle 26"/>
            <p:cNvSpPr/>
            <p:nvPr/>
          </p:nvSpPr>
          <p:spPr>
            <a:xfrm>
              <a:off x="1082438" y="2565779"/>
              <a:ext cx="1416524" cy="354842"/>
            </a:xfrm>
            <a:prstGeom prst="roundRect">
              <a:avLst>
                <a:gd name="adj" fmla="val 50000"/>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1114073" y="2565779"/>
              <a:ext cx="1353256" cy="338554"/>
            </a:xfrm>
            <a:prstGeom prst="rect">
              <a:avLst/>
            </a:prstGeom>
          </p:spPr>
          <p:txBody>
            <a:bodyPr wrap="none">
              <a:spAutoFit/>
            </a:bodyPr>
            <a:lstStyle/>
            <a:p>
              <a:pPr algn="ctr"/>
              <a:r>
                <a:rPr lang="en-US" sz="1600" b="1" dirty="0">
                  <a:solidFill>
                    <a:schemeClr val="bg1"/>
                  </a:solidFill>
                  <a:latin typeface="Helvetica Neue" charset="0"/>
                  <a:ea typeface="Helvetica Neue" charset="0"/>
                  <a:cs typeface="Helvetica Neue" charset="0"/>
                </a:rPr>
                <a:t>Authenticity</a:t>
              </a:r>
            </a:p>
          </p:txBody>
        </p:sp>
        <p:grpSp>
          <p:nvGrpSpPr>
            <p:cNvPr id="29" name="Group 28"/>
            <p:cNvGrpSpPr/>
            <p:nvPr/>
          </p:nvGrpSpPr>
          <p:grpSpPr>
            <a:xfrm>
              <a:off x="1538301" y="2216824"/>
              <a:ext cx="504798" cy="387053"/>
              <a:chOff x="1497273" y="2196377"/>
              <a:chExt cx="586853" cy="449968"/>
            </a:xfrm>
          </p:grpSpPr>
          <p:sp>
            <p:nvSpPr>
              <p:cNvPr id="30" name="Oval 29"/>
              <p:cNvSpPr/>
              <p:nvPr/>
            </p:nvSpPr>
            <p:spPr>
              <a:xfrm>
                <a:off x="1573656" y="2212257"/>
                <a:ext cx="434088" cy="434088"/>
              </a:xfrm>
              <a:prstGeom prst="ellipse">
                <a:avLst/>
              </a:prstGeom>
              <a:solidFill>
                <a:srgbClr val="42424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1497273" y="2196377"/>
                <a:ext cx="586853" cy="429366"/>
              </a:xfrm>
              <a:prstGeom prst="rect">
                <a:avLst/>
              </a:prstGeom>
              <a:noFill/>
            </p:spPr>
            <p:txBody>
              <a:bodyPr wrap="square" rtlCol="0">
                <a:spAutoFit/>
              </a:bodyPr>
              <a:lstStyle/>
              <a:p>
                <a:pPr algn="ctr"/>
                <a:r>
                  <a:rPr lang="en-US" b="1" dirty="0">
                    <a:solidFill>
                      <a:schemeClr val="bg1"/>
                    </a:solidFill>
                    <a:latin typeface="Helvetica Neue" charset="0"/>
                    <a:ea typeface="Helvetica Neue" charset="0"/>
                    <a:cs typeface="Helvetica Neue" charset="0"/>
                  </a:rPr>
                  <a:t>4</a:t>
                </a:r>
              </a:p>
            </p:txBody>
          </p:sp>
        </p:grpSp>
      </p:grpSp>
      <p:sp>
        <p:nvSpPr>
          <p:cNvPr id="32" name="Rectangle 31"/>
          <p:cNvSpPr/>
          <p:nvPr/>
        </p:nvSpPr>
        <p:spPr>
          <a:xfrm>
            <a:off x="1479159" y="5317259"/>
            <a:ext cx="2065005" cy="1017073"/>
          </a:xfrm>
          <a:prstGeom prst="rect">
            <a:avLst/>
          </a:prstGeom>
        </p:spPr>
        <p:txBody>
          <a:bodyPr wrap="square">
            <a:spAutoFit/>
          </a:bodyPr>
          <a:lstStyle/>
          <a:p>
            <a:pPr algn="ctr" fontAlgn="base">
              <a:lnSpc>
                <a:spcPct val="130000"/>
              </a:lnSpc>
            </a:pPr>
            <a:r>
              <a:rPr lang="en-US" sz="1600" dirty="0" err="1">
                <a:solidFill>
                  <a:srgbClr val="424242"/>
                </a:solidFill>
                <a:latin typeface="Helvetica Neue Light" charset="0"/>
                <a:ea typeface="Helvetica Neue Light" charset="0"/>
                <a:cs typeface="Helvetica Neue Light" charset="0"/>
              </a:rPr>
              <a:t>Mi</a:t>
            </a:r>
            <a:r>
              <a:rPr lang="en-US" sz="1600" dirty="0">
                <a:solidFill>
                  <a:srgbClr val="424242"/>
                </a:solidFill>
                <a:latin typeface="Helvetica Neue Light" charset="0"/>
                <a:ea typeface="Helvetica Neue Light" charset="0"/>
                <a:cs typeface="Helvetica Neue Light" charset="0"/>
              </a:rPr>
              <a:t> casa </a:t>
            </a:r>
            <a:r>
              <a:rPr lang="en-US" sz="1600" dirty="0" err="1">
                <a:solidFill>
                  <a:srgbClr val="424242"/>
                </a:solidFill>
                <a:latin typeface="Helvetica Neue Light" charset="0"/>
                <a:ea typeface="Helvetica Neue Light" charset="0"/>
                <a:cs typeface="Helvetica Neue Light" charset="0"/>
              </a:rPr>
              <a:t>es</a:t>
            </a:r>
            <a:r>
              <a:rPr lang="en-US" sz="1600" dirty="0">
                <a:solidFill>
                  <a:srgbClr val="424242"/>
                </a:solidFill>
                <a:latin typeface="Helvetica Neue Light" charset="0"/>
                <a:ea typeface="Helvetica Neue Light" charset="0"/>
                <a:cs typeface="Helvetica Neue Light" charset="0"/>
              </a:rPr>
              <a:t> </a:t>
            </a:r>
            <a:r>
              <a:rPr lang="en-US" sz="1600" dirty="0" err="1">
                <a:solidFill>
                  <a:srgbClr val="424242"/>
                </a:solidFill>
                <a:latin typeface="Helvetica Neue Light" charset="0"/>
                <a:ea typeface="Helvetica Neue Light" charset="0"/>
                <a:cs typeface="Helvetica Neue Light" charset="0"/>
              </a:rPr>
              <a:t>tu</a:t>
            </a:r>
            <a:r>
              <a:rPr lang="en-US" sz="1600" dirty="0">
                <a:solidFill>
                  <a:srgbClr val="424242"/>
                </a:solidFill>
                <a:latin typeface="Helvetica Neue Light" charset="0"/>
                <a:ea typeface="Helvetica Neue Light" charset="0"/>
                <a:cs typeface="Helvetica Neue Light" charset="0"/>
              </a:rPr>
              <a:t> casa. (My house is your house ~ in Spanish)</a:t>
            </a:r>
          </a:p>
        </p:txBody>
      </p:sp>
      <p:grpSp>
        <p:nvGrpSpPr>
          <p:cNvPr id="33" name="Group 32"/>
          <p:cNvGrpSpPr/>
          <p:nvPr/>
        </p:nvGrpSpPr>
        <p:grpSpPr>
          <a:xfrm>
            <a:off x="5936776" y="4479044"/>
            <a:ext cx="1416524" cy="703797"/>
            <a:chOff x="1082438" y="2216824"/>
            <a:chExt cx="1416524" cy="703797"/>
          </a:xfrm>
        </p:grpSpPr>
        <p:sp>
          <p:nvSpPr>
            <p:cNvPr id="34" name="Rounded Rectangle 33"/>
            <p:cNvSpPr/>
            <p:nvPr/>
          </p:nvSpPr>
          <p:spPr>
            <a:xfrm>
              <a:off x="1082438" y="2565779"/>
              <a:ext cx="1416524" cy="354842"/>
            </a:xfrm>
            <a:prstGeom prst="roundRect">
              <a:avLst>
                <a:gd name="adj" fmla="val 50000"/>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1431469" y="2565779"/>
              <a:ext cx="718466" cy="338554"/>
            </a:xfrm>
            <a:prstGeom prst="rect">
              <a:avLst/>
            </a:prstGeom>
          </p:spPr>
          <p:txBody>
            <a:bodyPr wrap="none">
              <a:spAutoFit/>
            </a:bodyPr>
            <a:lstStyle/>
            <a:p>
              <a:pPr algn="ctr"/>
              <a:r>
                <a:rPr lang="en-US" sz="1600" b="1" dirty="0">
                  <a:solidFill>
                    <a:schemeClr val="bg1"/>
                  </a:solidFill>
                  <a:latin typeface="Helvetica Neue" charset="0"/>
                  <a:ea typeface="Helvetica Neue" charset="0"/>
                  <a:cs typeface="Helvetica Neue" charset="0"/>
                </a:rPr>
                <a:t>Local</a:t>
              </a:r>
            </a:p>
          </p:txBody>
        </p:sp>
        <p:grpSp>
          <p:nvGrpSpPr>
            <p:cNvPr id="36" name="Group 35"/>
            <p:cNvGrpSpPr/>
            <p:nvPr/>
          </p:nvGrpSpPr>
          <p:grpSpPr>
            <a:xfrm>
              <a:off x="1538301" y="2216824"/>
              <a:ext cx="504798" cy="387053"/>
              <a:chOff x="1497273" y="2196377"/>
              <a:chExt cx="586853" cy="449968"/>
            </a:xfrm>
          </p:grpSpPr>
          <p:sp>
            <p:nvSpPr>
              <p:cNvPr id="37" name="Oval 36"/>
              <p:cNvSpPr/>
              <p:nvPr/>
            </p:nvSpPr>
            <p:spPr>
              <a:xfrm>
                <a:off x="1573656" y="2212257"/>
                <a:ext cx="434088" cy="434088"/>
              </a:xfrm>
              <a:prstGeom prst="ellipse">
                <a:avLst/>
              </a:prstGeom>
              <a:solidFill>
                <a:srgbClr val="42424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p:cNvSpPr txBox="1"/>
              <p:nvPr/>
            </p:nvSpPr>
            <p:spPr>
              <a:xfrm>
                <a:off x="1497273" y="2196377"/>
                <a:ext cx="586853" cy="429366"/>
              </a:xfrm>
              <a:prstGeom prst="rect">
                <a:avLst/>
              </a:prstGeom>
              <a:noFill/>
            </p:spPr>
            <p:txBody>
              <a:bodyPr wrap="square" rtlCol="0">
                <a:spAutoFit/>
              </a:bodyPr>
              <a:lstStyle/>
              <a:p>
                <a:pPr algn="ctr"/>
                <a:r>
                  <a:rPr lang="en-US" b="1" dirty="0">
                    <a:solidFill>
                      <a:schemeClr val="bg1"/>
                    </a:solidFill>
                    <a:latin typeface="Helvetica Neue" charset="0"/>
                    <a:ea typeface="Helvetica Neue" charset="0"/>
                    <a:cs typeface="Helvetica Neue" charset="0"/>
                  </a:rPr>
                  <a:t>5</a:t>
                </a:r>
              </a:p>
            </p:txBody>
          </p:sp>
        </p:grpSp>
      </p:grpSp>
      <p:sp>
        <p:nvSpPr>
          <p:cNvPr id="39" name="Rectangle 38"/>
          <p:cNvSpPr/>
          <p:nvPr/>
        </p:nvSpPr>
        <p:spPr>
          <a:xfrm>
            <a:off x="4873981" y="5317259"/>
            <a:ext cx="3542113" cy="1372683"/>
          </a:xfrm>
          <a:prstGeom prst="rect">
            <a:avLst/>
          </a:prstGeom>
        </p:spPr>
        <p:txBody>
          <a:bodyPr wrap="square">
            <a:spAutoFit/>
          </a:bodyPr>
          <a:lstStyle/>
          <a:p>
            <a:pPr algn="ctr" fontAlgn="base">
              <a:lnSpc>
                <a:spcPct val="130000"/>
              </a:lnSpc>
            </a:pPr>
            <a:r>
              <a:rPr lang="en-US" sz="1600" dirty="0">
                <a:solidFill>
                  <a:srgbClr val="424242"/>
                </a:solidFill>
                <a:latin typeface="Helvetica Neue Light" charset="0"/>
                <a:ea typeface="Helvetica Neue Light" charset="0"/>
                <a:cs typeface="Helvetica Neue Light" charset="0"/>
              </a:rPr>
              <a:t>Committed to working with farmers and wineries in our community to ensure the success of the future of the Maryland wine industry.</a:t>
            </a:r>
          </a:p>
        </p:txBody>
      </p:sp>
    </p:spTree>
    <p:extLst>
      <p:ext uri="{BB962C8B-B14F-4D97-AF65-F5344CB8AC3E}">
        <p14:creationId xmlns:p14="http://schemas.microsoft.com/office/powerpoint/2010/main" val="1706739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011591"/>
            <a:ext cx="9144000" cy="253501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298736" y="263779"/>
            <a:ext cx="6333785"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Finding a Home for Casa Carmen</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98736" y="1122861"/>
            <a:ext cx="8730964" cy="696986"/>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Founding brothers Enrique and Felipe Pallares first learned to appreciate wine from their father when growing up in Ecuador:</a:t>
            </a:r>
          </a:p>
        </p:txBody>
      </p:sp>
      <p:pic>
        <p:nvPicPr>
          <p:cNvPr id="5" name="Picture 4"/>
          <p:cNvPicPr>
            <a:picLocks noChangeAspect="1"/>
          </p:cNvPicPr>
          <p:nvPr/>
        </p:nvPicPr>
        <p:blipFill rotWithShape="1">
          <a:blip r:embed="rId2">
            <a:alphaModFix amt="55000"/>
            <a:extLst>
              <a:ext uri="{28A0092B-C50C-407E-A947-70E740481C1C}">
                <a14:useLocalDpi xmlns:a14="http://schemas.microsoft.com/office/drawing/2010/main"/>
              </a:ext>
            </a:extLst>
          </a:blip>
          <a:srcRect/>
          <a:stretch/>
        </p:blipFill>
        <p:spPr>
          <a:xfrm>
            <a:off x="0" y="2011591"/>
            <a:ext cx="9144000" cy="2535010"/>
          </a:xfrm>
          <a:prstGeom prst="rect">
            <a:avLst/>
          </a:prstGeom>
        </p:spPr>
      </p:pic>
      <p:sp>
        <p:nvSpPr>
          <p:cNvPr id="7" name="Rectangle 6"/>
          <p:cNvSpPr/>
          <p:nvPr/>
        </p:nvSpPr>
        <p:spPr>
          <a:xfrm>
            <a:off x="320818" y="2863597"/>
            <a:ext cx="8502364" cy="830997"/>
          </a:xfrm>
          <a:prstGeom prst="rect">
            <a:avLst/>
          </a:prstGeom>
        </p:spPr>
        <p:txBody>
          <a:bodyPr wrap="square">
            <a:spAutoFit/>
          </a:bodyPr>
          <a:lstStyle/>
          <a:p>
            <a:pPr algn="ctr"/>
            <a:r>
              <a:rPr lang="en-US" sz="2400" b="1" dirty="0">
                <a:solidFill>
                  <a:schemeClr val="bg1"/>
                </a:solidFill>
                <a:latin typeface="Helvetica Neue" charset="0"/>
                <a:ea typeface="Helvetica Neue" charset="0"/>
                <a:cs typeface="Helvetica Neue" charset="0"/>
              </a:rPr>
              <a:t>Good wine was to be enjoyed with good food and family.</a:t>
            </a:r>
          </a:p>
          <a:p>
            <a:pPr algn="ctr"/>
            <a:r>
              <a:rPr lang="en-US" sz="2400" b="1" dirty="0">
                <a:solidFill>
                  <a:schemeClr val="bg1"/>
                </a:solidFill>
                <a:latin typeface="Helvetica Neue" charset="0"/>
                <a:ea typeface="Helvetica Neue" charset="0"/>
                <a:cs typeface="Helvetica Neue" charset="0"/>
              </a:rPr>
              <a:t>That was what made it great.</a:t>
            </a:r>
          </a:p>
        </p:txBody>
      </p:sp>
      <p:sp>
        <p:nvSpPr>
          <p:cNvPr id="8" name="Rectangle 7"/>
          <p:cNvSpPr/>
          <p:nvPr/>
        </p:nvSpPr>
        <p:spPr>
          <a:xfrm>
            <a:off x="298736" y="4720970"/>
            <a:ext cx="8730964" cy="1977336"/>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As the two brothers traveled the world, living from Argentina, California, and Spain, they began to dream of owning their own winery. They wanted a place where they could focus on quality and share with a community that appreciated wine the way they did.</a:t>
            </a:r>
          </a:p>
          <a:p>
            <a:pPr>
              <a:lnSpc>
                <a:spcPct val="130000"/>
              </a:lnSpc>
            </a:pPr>
            <a:br>
              <a:rPr lang="en-US" sz="1600" dirty="0">
                <a:solidFill>
                  <a:srgbClr val="424242"/>
                </a:solidFill>
                <a:latin typeface="Helvetica Neue Light" charset="0"/>
                <a:ea typeface="Helvetica Neue Light" charset="0"/>
                <a:cs typeface="Helvetica Neue Light" charset="0"/>
              </a:rPr>
            </a:br>
            <a:r>
              <a:rPr lang="en-US" sz="1600" dirty="0">
                <a:solidFill>
                  <a:srgbClr val="424242"/>
                </a:solidFill>
                <a:latin typeface="Helvetica Neue Light" charset="0"/>
                <a:ea typeface="Helvetica Neue Light" charset="0"/>
                <a:cs typeface="Helvetica Neue Light" charset="0"/>
              </a:rPr>
              <a:t>It is their hope and pleasure to bring this wholesome way of life to the beautiful shores of Chesapeake Bay.</a:t>
            </a:r>
          </a:p>
        </p:txBody>
      </p:sp>
    </p:spTree>
    <p:extLst>
      <p:ext uri="{BB962C8B-B14F-4D97-AF65-F5344CB8AC3E}">
        <p14:creationId xmlns:p14="http://schemas.microsoft.com/office/powerpoint/2010/main" val="2081135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36" y="263779"/>
            <a:ext cx="5195653"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The Winery and Vineyard   </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98736" y="1122861"/>
            <a:ext cx="8730964" cy="1024639"/>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At the turn of the new year Enrique and Felipe purchased the property that would house Casa Carmen. </a:t>
            </a:r>
            <a:r>
              <a:rPr lang="en-US" sz="1600" b="1" dirty="0">
                <a:solidFill>
                  <a:srgbClr val="424242"/>
                </a:solidFill>
                <a:latin typeface="Helvetica Neue" charset="0"/>
                <a:ea typeface="Helvetica Neue" charset="0"/>
                <a:cs typeface="Helvetica Neue" charset="0"/>
              </a:rPr>
              <a:t>They enlisted S&amp;P Architects to conduct an historic renovation </a:t>
            </a:r>
            <a:r>
              <a:rPr lang="en-US" sz="1600" dirty="0">
                <a:solidFill>
                  <a:srgbClr val="424242"/>
                </a:solidFill>
                <a:latin typeface="Helvetica Neue Light" charset="0"/>
                <a:ea typeface="Helvetica Neue Light" charset="0"/>
                <a:cs typeface="Helvetica Neue Light" charset="0"/>
              </a:rPr>
              <a:t>on the farmhouse and almshouse, with a grand opening planned for Summer 2019.</a:t>
            </a:r>
          </a:p>
        </p:txBody>
      </p:sp>
      <p:pic>
        <p:nvPicPr>
          <p:cNvPr id="5" name="Picture 4"/>
          <p:cNvPicPr>
            <a:picLocks noChangeAspect="1"/>
          </p:cNvPicPr>
          <p:nvPr/>
        </p:nvPicPr>
        <p:blipFill rotWithShape="1">
          <a:blip r:embed="rId2">
            <a:extLst>
              <a:ext uri="{28A0092B-C50C-407E-A947-70E740481C1C}">
                <a14:useLocalDpi xmlns:a14="http://schemas.microsoft.com/office/drawing/2010/main"/>
              </a:ext>
            </a:extLst>
          </a:blip>
          <a:srcRect b="12978"/>
          <a:stretch/>
        </p:blipFill>
        <p:spPr>
          <a:xfrm>
            <a:off x="0" y="2421807"/>
            <a:ext cx="9144000" cy="4436193"/>
          </a:xfrm>
          <a:prstGeom prst="rect">
            <a:avLst/>
          </a:prstGeom>
        </p:spPr>
      </p:pic>
    </p:spTree>
    <p:extLst>
      <p:ext uri="{BB962C8B-B14F-4D97-AF65-F5344CB8AC3E}">
        <p14:creationId xmlns:p14="http://schemas.microsoft.com/office/powerpoint/2010/main" val="1549942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36" y="233861"/>
            <a:ext cx="8489664" cy="1372683"/>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In the meantime, we’ve already harvested our first crop of grapes. We are currently producing a white blend of </a:t>
            </a:r>
            <a:r>
              <a:rPr lang="en-US" sz="1600" b="1" i="1" dirty="0" err="1">
                <a:solidFill>
                  <a:srgbClr val="424242"/>
                </a:solidFill>
                <a:latin typeface="Helvetica Neue" charset="0"/>
                <a:ea typeface="Helvetica Neue" charset="0"/>
                <a:cs typeface="Helvetica Neue" charset="0"/>
              </a:rPr>
              <a:t>Gruner</a:t>
            </a:r>
            <a:r>
              <a:rPr lang="en-US" sz="1600" b="1" i="1" dirty="0">
                <a:solidFill>
                  <a:srgbClr val="424242"/>
                </a:solidFill>
                <a:latin typeface="Helvetica Neue" charset="0"/>
                <a:ea typeface="Helvetica Neue" charset="0"/>
                <a:cs typeface="Helvetica Neue" charset="0"/>
              </a:rPr>
              <a:t> and Sauvignon Blanc, </a:t>
            </a:r>
            <a:r>
              <a:rPr lang="en-US" sz="1600" dirty="0">
                <a:solidFill>
                  <a:srgbClr val="424242"/>
                </a:solidFill>
                <a:latin typeface="Helvetica Neue Light" charset="0"/>
                <a:ea typeface="Helvetica Neue Light" charset="0"/>
                <a:cs typeface="Helvetica Neue Light" charset="0"/>
              </a:rPr>
              <a:t>a red blend of </a:t>
            </a:r>
            <a:r>
              <a:rPr lang="en-US" sz="1600" b="1" i="1" dirty="0">
                <a:solidFill>
                  <a:srgbClr val="424242"/>
                </a:solidFill>
                <a:latin typeface="Helvetica Neue" charset="0"/>
                <a:ea typeface="Helvetica Neue" charset="0"/>
                <a:cs typeface="Helvetica Neue" charset="0"/>
              </a:rPr>
              <a:t>Cabernet Sauvignon and Merlot, </a:t>
            </a:r>
            <a:r>
              <a:rPr lang="en-US" sz="1600" dirty="0">
                <a:solidFill>
                  <a:srgbClr val="424242"/>
                </a:solidFill>
                <a:latin typeface="Helvetica Neue Light" charset="0"/>
                <a:ea typeface="Helvetica Neue Light" charset="0"/>
                <a:cs typeface="Helvetica Neue Light" charset="0"/>
              </a:rPr>
              <a:t>and a rosé blend of </a:t>
            </a:r>
            <a:r>
              <a:rPr lang="en-US" sz="1600" b="1" i="1" dirty="0">
                <a:solidFill>
                  <a:srgbClr val="424242"/>
                </a:solidFill>
                <a:latin typeface="Helvetica Neue" charset="0"/>
                <a:ea typeface="Helvetica Neue" charset="0"/>
                <a:cs typeface="Helvetica Neue" charset="0"/>
              </a:rPr>
              <a:t>Cabernet Sauvignon and Merlot, </a:t>
            </a:r>
            <a:r>
              <a:rPr lang="en-US" sz="1600" dirty="0">
                <a:solidFill>
                  <a:srgbClr val="424242"/>
                </a:solidFill>
                <a:latin typeface="Helvetica Neue Light" charset="0"/>
                <a:ea typeface="Helvetica Neue Light" charset="0"/>
                <a:cs typeface="Helvetica Neue Light" charset="0"/>
              </a:rPr>
              <a:t>which will be ready for </a:t>
            </a:r>
            <a:r>
              <a:rPr lang="en-US" sz="1600" u="sng" dirty="0">
                <a:solidFill>
                  <a:srgbClr val="424242"/>
                </a:solidFill>
                <a:latin typeface="Helvetica Neue Light" charset="0"/>
                <a:ea typeface="Helvetica Neue Light" charset="0"/>
                <a:cs typeface="Helvetica Neue Light" charset="0"/>
              </a:rPr>
              <a:t>Summer 2018.</a:t>
            </a:r>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760203"/>
            <a:ext cx="9144000" cy="5097797"/>
          </a:xfrm>
          <a:prstGeom prst="rect">
            <a:avLst/>
          </a:prstGeom>
        </p:spPr>
      </p:pic>
    </p:spTree>
    <p:extLst>
      <p:ext uri="{BB962C8B-B14F-4D97-AF65-F5344CB8AC3E}">
        <p14:creationId xmlns:p14="http://schemas.microsoft.com/office/powerpoint/2010/main" val="299362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36" y="263779"/>
            <a:ext cx="5630067"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Wine Associates and Partners</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298736" y="1122861"/>
            <a:ext cx="8730964" cy="696986"/>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Casa Carmen has quickly integrated itself into the community as a member of several wine associations:</a:t>
            </a:r>
          </a:p>
        </p:txBody>
      </p:sp>
      <p:sp>
        <p:nvSpPr>
          <p:cNvPr id="12" name="Rounded Rectangle 11"/>
          <p:cNvSpPr/>
          <p:nvPr/>
        </p:nvSpPr>
        <p:spPr>
          <a:xfrm>
            <a:off x="568468" y="2023889"/>
            <a:ext cx="3513184" cy="354842"/>
          </a:xfrm>
          <a:prstGeom prst="roundRect">
            <a:avLst>
              <a:gd name="adj" fmla="val 50000"/>
            </a:avLst>
          </a:prstGeom>
          <a:solidFill>
            <a:srgbClr val="424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568468" y="2023889"/>
            <a:ext cx="3513184" cy="338554"/>
          </a:xfrm>
          <a:prstGeom prst="rect">
            <a:avLst/>
          </a:prstGeom>
        </p:spPr>
        <p:txBody>
          <a:bodyPr wrap="square">
            <a:spAutoFit/>
          </a:bodyPr>
          <a:lstStyle/>
          <a:p>
            <a:pPr algn="ctr"/>
            <a:r>
              <a:rPr lang="en-US" sz="1600" b="1">
                <a:solidFill>
                  <a:schemeClr val="bg1"/>
                </a:solidFill>
                <a:latin typeface="Helvetica Neue" charset="0"/>
                <a:ea typeface="Helvetica Neue" charset="0"/>
                <a:cs typeface="Helvetica Neue" charset="0"/>
              </a:rPr>
              <a:t>Maryland Wineries Association</a:t>
            </a:r>
          </a:p>
        </p:txBody>
      </p:sp>
      <p:sp>
        <p:nvSpPr>
          <p:cNvPr id="14" name="Rounded Rectangle 13"/>
          <p:cNvSpPr/>
          <p:nvPr/>
        </p:nvSpPr>
        <p:spPr>
          <a:xfrm>
            <a:off x="4109848" y="2023889"/>
            <a:ext cx="4465684" cy="354842"/>
          </a:xfrm>
          <a:prstGeom prst="roundRect">
            <a:avLst>
              <a:gd name="adj" fmla="val 50000"/>
            </a:avLst>
          </a:prstGeom>
          <a:solidFill>
            <a:srgbClr val="424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109848" y="2023889"/>
            <a:ext cx="4465684" cy="338554"/>
          </a:xfrm>
          <a:prstGeom prst="rect">
            <a:avLst/>
          </a:prstGeom>
        </p:spPr>
        <p:txBody>
          <a:bodyPr wrap="square">
            <a:spAutoFit/>
          </a:bodyPr>
          <a:lstStyle/>
          <a:p>
            <a:pPr algn="ctr"/>
            <a:r>
              <a:rPr lang="en-US" sz="1600" b="1" dirty="0">
                <a:solidFill>
                  <a:schemeClr val="bg1"/>
                </a:solidFill>
                <a:latin typeface="Helvetica Neue" charset="0"/>
                <a:ea typeface="Helvetica Neue" charset="0"/>
                <a:cs typeface="Helvetica Neue" charset="0"/>
              </a:rPr>
              <a:t>The Maryland Grape Growers Association</a:t>
            </a:r>
          </a:p>
        </p:txBody>
      </p:sp>
      <p:grpSp>
        <p:nvGrpSpPr>
          <p:cNvPr id="22" name="Group 21"/>
          <p:cNvGrpSpPr/>
          <p:nvPr/>
        </p:nvGrpSpPr>
        <p:grpSpPr>
          <a:xfrm>
            <a:off x="1324283" y="2521215"/>
            <a:ext cx="6559264" cy="354842"/>
            <a:chOff x="298736" y="2559717"/>
            <a:chExt cx="6559264" cy="354842"/>
          </a:xfrm>
        </p:grpSpPr>
        <p:sp>
          <p:nvSpPr>
            <p:cNvPr id="16" name="Rounded Rectangle 15"/>
            <p:cNvSpPr/>
            <p:nvPr/>
          </p:nvSpPr>
          <p:spPr>
            <a:xfrm>
              <a:off x="298736" y="2559717"/>
              <a:ext cx="2939764" cy="354842"/>
            </a:xfrm>
            <a:prstGeom prst="roundRect">
              <a:avLst>
                <a:gd name="adj" fmla="val 50000"/>
              </a:avLst>
            </a:prstGeom>
            <a:solidFill>
              <a:srgbClr val="424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298736" y="2559717"/>
              <a:ext cx="2939764" cy="338554"/>
            </a:xfrm>
            <a:prstGeom prst="rect">
              <a:avLst/>
            </a:prstGeom>
          </p:spPr>
          <p:txBody>
            <a:bodyPr wrap="square">
              <a:spAutoFit/>
            </a:bodyPr>
            <a:lstStyle/>
            <a:p>
              <a:pPr algn="ctr"/>
              <a:r>
                <a:rPr lang="en-US" sz="1600" b="1">
                  <a:solidFill>
                    <a:schemeClr val="bg1"/>
                  </a:solidFill>
                  <a:latin typeface="Helvetica Neue" charset="0"/>
                  <a:ea typeface="Helvetica Neue" charset="0"/>
                  <a:cs typeface="Helvetica Neue" charset="0"/>
                </a:rPr>
                <a:t>The Chesapeake Wine Trail</a:t>
              </a:r>
            </a:p>
          </p:txBody>
        </p:sp>
        <p:sp>
          <p:nvSpPr>
            <p:cNvPr id="18" name="Rounded Rectangle 17"/>
            <p:cNvSpPr/>
            <p:nvPr/>
          </p:nvSpPr>
          <p:spPr>
            <a:xfrm>
              <a:off x="3284382" y="2559717"/>
              <a:ext cx="3573618" cy="354842"/>
            </a:xfrm>
            <a:prstGeom prst="roundRect">
              <a:avLst>
                <a:gd name="adj" fmla="val 50000"/>
              </a:avLst>
            </a:prstGeom>
            <a:solidFill>
              <a:srgbClr val="424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3284382" y="2559717"/>
              <a:ext cx="3573618" cy="338554"/>
            </a:xfrm>
            <a:prstGeom prst="rect">
              <a:avLst/>
            </a:prstGeom>
          </p:spPr>
          <p:txBody>
            <a:bodyPr wrap="square">
              <a:spAutoFit/>
            </a:bodyPr>
            <a:lstStyle/>
            <a:p>
              <a:pPr algn="ctr"/>
              <a:r>
                <a:rPr lang="en-US" sz="1600" b="1">
                  <a:solidFill>
                    <a:schemeClr val="bg1"/>
                  </a:solidFill>
                  <a:latin typeface="Helvetica Neue" charset="0"/>
                  <a:ea typeface="Helvetica Neue" charset="0"/>
                  <a:cs typeface="Helvetica Neue" charset="0"/>
                </a:rPr>
                <a:t>The Vintage Atlantic Wine Region</a:t>
              </a:r>
            </a:p>
          </p:txBody>
        </p:sp>
      </p:grpSp>
      <p:sp>
        <p:nvSpPr>
          <p:cNvPr id="20" name="Rounded Rectangle 19"/>
          <p:cNvSpPr/>
          <p:nvPr/>
        </p:nvSpPr>
        <p:spPr>
          <a:xfrm>
            <a:off x="2826797" y="2996729"/>
            <a:ext cx="3573618" cy="354842"/>
          </a:xfrm>
          <a:prstGeom prst="roundRect">
            <a:avLst>
              <a:gd name="adj" fmla="val 50000"/>
            </a:avLst>
          </a:prstGeom>
          <a:solidFill>
            <a:srgbClr val="424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2826797" y="2996729"/>
            <a:ext cx="3573618" cy="338554"/>
          </a:xfrm>
          <a:prstGeom prst="rect">
            <a:avLst/>
          </a:prstGeom>
        </p:spPr>
        <p:txBody>
          <a:bodyPr wrap="square">
            <a:spAutoFit/>
          </a:bodyPr>
          <a:lstStyle/>
          <a:p>
            <a:pPr algn="ctr"/>
            <a:r>
              <a:rPr lang="en-US" sz="1600" b="1" dirty="0">
                <a:solidFill>
                  <a:schemeClr val="bg1"/>
                </a:solidFill>
                <a:latin typeface="Helvetica Neue" charset="0"/>
                <a:ea typeface="Helvetica Neue" charset="0"/>
                <a:cs typeface="Helvetica Neue" charset="0"/>
              </a:rPr>
              <a:t>Upper Eastern Shore Wine Trail</a:t>
            </a:r>
          </a:p>
        </p:txBody>
      </p:sp>
      <p:sp>
        <p:nvSpPr>
          <p:cNvPr id="23" name="Rectangle 22"/>
          <p:cNvSpPr/>
          <p:nvPr/>
        </p:nvSpPr>
        <p:spPr>
          <a:xfrm>
            <a:off x="298736" y="4884453"/>
            <a:ext cx="8730964" cy="696986"/>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We’ve also begun partnerships with other local wineries to promote the region’s craft and ensure production of wines unique to each winery:</a:t>
            </a:r>
          </a:p>
        </p:txBody>
      </p:sp>
      <p:grpSp>
        <p:nvGrpSpPr>
          <p:cNvPr id="27" name="Group 26"/>
          <p:cNvGrpSpPr/>
          <p:nvPr/>
        </p:nvGrpSpPr>
        <p:grpSpPr>
          <a:xfrm>
            <a:off x="362236" y="3552829"/>
            <a:ext cx="8430205" cy="1206500"/>
            <a:chOff x="298736" y="3552829"/>
            <a:chExt cx="8430205" cy="1206500"/>
          </a:xfrm>
        </p:grpSpPr>
        <p:grpSp>
          <p:nvGrpSpPr>
            <p:cNvPr id="11" name="Group 10"/>
            <p:cNvGrpSpPr/>
            <p:nvPr/>
          </p:nvGrpSpPr>
          <p:grpSpPr>
            <a:xfrm>
              <a:off x="298736" y="3552829"/>
              <a:ext cx="5954293" cy="1206500"/>
              <a:chOff x="408407" y="3850501"/>
              <a:chExt cx="5954293" cy="1206500"/>
            </a:xfrm>
          </p:grpSpPr>
          <p:pic>
            <p:nvPicPr>
              <p:cNvPr id="6" name="Picture 5"/>
              <p:cNvPicPr>
                <a:picLocks noChangeAspect="1"/>
              </p:cNvPicPr>
              <p:nvPr/>
            </p:nvPicPr>
            <p:blipFill>
              <a:blip r:embed="rId2"/>
              <a:stretch>
                <a:fillRect/>
              </a:stretch>
            </p:blipFill>
            <p:spPr>
              <a:xfrm>
                <a:off x="408407" y="3850501"/>
                <a:ext cx="1206500" cy="12065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30400" y="4117201"/>
                <a:ext cx="1525125" cy="6731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67818" y="3992741"/>
                <a:ext cx="1305169" cy="84836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130800" y="3972397"/>
                <a:ext cx="1231900" cy="962707"/>
              </a:xfrm>
              <a:prstGeom prst="rect">
                <a:avLst/>
              </a:prstGeom>
            </p:spPr>
          </p:pic>
        </p:grpSp>
        <p:pic>
          <p:nvPicPr>
            <p:cNvPr id="24" name="Picture 2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559545" y="3633561"/>
              <a:ext cx="1003300" cy="1003300"/>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725641" y="3659023"/>
              <a:ext cx="1003300" cy="1003300"/>
            </a:xfrm>
            <a:prstGeom prst="rect">
              <a:avLst/>
            </a:prstGeom>
          </p:spPr>
        </p:pic>
      </p:grpSp>
      <p:grpSp>
        <p:nvGrpSpPr>
          <p:cNvPr id="34" name="Group 33"/>
          <p:cNvGrpSpPr/>
          <p:nvPr/>
        </p:nvGrpSpPr>
        <p:grpSpPr>
          <a:xfrm>
            <a:off x="1679718" y="5971888"/>
            <a:ext cx="5784564" cy="354842"/>
            <a:chOff x="1568736" y="6680579"/>
            <a:chExt cx="5784564" cy="354842"/>
          </a:xfrm>
        </p:grpSpPr>
        <p:sp>
          <p:nvSpPr>
            <p:cNvPr id="30" name="Rounded Rectangle 29"/>
            <p:cNvSpPr/>
            <p:nvPr/>
          </p:nvSpPr>
          <p:spPr>
            <a:xfrm>
              <a:off x="1568736" y="6680579"/>
              <a:ext cx="1952911" cy="354842"/>
            </a:xfrm>
            <a:prstGeom prst="roundRect">
              <a:avLst>
                <a:gd name="adj" fmla="val 50000"/>
              </a:avLst>
            </a:prstGeom>
            <a:solidFill>
              <a:srgbClr val="424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1568736" y="6680579"/>
              <a:ext cx="1952911" cy="338554"/>
            </a:xfrm>
            <a:prstGeom prst="rect">
              <a:avLst/>
            </a:prstGeom>
          </p:spPr>
          <p:txBody>
            <a:bodyPr wrap="square">
              <a:spAutoFit/>
            </a:bodyPr>
            <a:lstStyle/>
            <a:p>
              <a:pPr algn="ctr"/>
              <a:r>
                <a:rPr lang="en-US" sz="1600" b="1" dirty="0">
                  <a:solidFill>
                    <a:schemeClr val="bg1"/>
                  </a:solidFill>
                  <a:latin typeface="Helvetica Neue" charset="0"/>
                  <a:ea typeface="Helvetica Neue" charset="0"/>
                  <a:cs typeface="Helvetica Neue" charset="0"/>
                </a:rPr>
                <a:t>Crow Vineyards</a:t>
              </a:r>
            </a:p>
          </p:txBody>
        </p:sp>
        <p:sp>
          <p:nvSpPr>
            <p:cNvPr id="32" name="Rounded Rectangle 31"/>
            <p:cNvSpPr/>
            <p:nvPr/>
          </p:nvSpPr>
          <p:spPr>
            <a:xfrm>
              <a:off x="3601882" y="6680579"/>
              <a:ext cx="3751418" cy="354842"/>
            </a:xfrm>
            <a:prstGeom prst="roundRect">
              <a:avLst>
                <a:gd name="adj" fmla="val 50000"/>
              </a:avLst>
            </a:prstGeom>
            <a:solidFill>
              <a:srgbClr val="424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3601882" y="6680579"/>
              <a:ext cx="3751418" cy="338554"/>
            </a:xfrm>
            <a:prstGeom prst="rect">
              <a:avLst/>
            </a:prstGeom>
          </p:spPr>
          <p:txBody>
            <a:bodyPr wrap="square">
              <a:spAutoFit/>
            </a:bodyPr>
            <a:lstStyle/>
            <a:p>
              <a:pPr algn="ctr"/>
              <a:r>
                <a:rPr lang="en-US" sz="1600" b="1" dirty="0">
                  <a:solidFill>
                    <a:schemeClr val="bg1"/>
                  </a:solidFill>
                  <a:latin typeface="Helvetica Neue" charset="0"/>
                  <a:ea typeface="Helvetica Neue" charset="0"/>
                  <a:cs typeface="Helvetica Neue" charset="0"/>
                </a:rPr>
                <a:t>Broken </a:t>
              </a:r>
              <a:r>
                <a:rPr lang="en-US" sz="1600" b="1">
                  <a:solidFill>
                    <a:schemeClr val="bg1"/>
                  </a:solidFill>
                  <a:latin typeface="Helvetica Neue" charset="0"/>
                  <a:ea typeface="Helvetica Neue" charset="0"/>
                  <a:cs typeface="Helvetica Neue" charset="0"/>
                </a:rPr>
                <a:t>Spoke Vineyard and Winery</a:t>
              </a:r>
              <a:endParaRPr lang="en-US" sz="1600" b="1" dirty="0">
                <a:solidFill>
                  <a:schemeClr val="bg1"/>
                </a:solidFill>
                <a:latin typeface="Helvetica Neue" charset="0"/>
                <a:ea typeface="Helvetica Neue" charset="0"/>
                <a:cs typeface="Helvetica Neue" charset="0"/>
              </a:endParaRPr>
            </a:p>
          </p:txBody>
        </p:sp>
      </p:grpSp>
    </p:spTree>
    <p:extLst>
      <p:ext uri="{BB962C8B-B14F-4D97-AF65-F5344CB8AC3E}">
        <p14:creationId xmlns:p14="http://schemas.microsoft.com/office/powerpoint/2010/main" val="1194763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36" y="263779"/>
            <a:ext cx="3150221"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Meet The Team </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514600" y="1583290"/>
            <a:ext cx="6527800" cy="1692771"/>
          </a:xfrm>
          <a:prstGeom prst="rect">
            <a:avLst/>
          </a:prstGeom>
        </p:spPr>
        <p:txBody>
          <a:bodyPr wrap="square">
            <a:spAutoFit/>
          </a:bodyPr>
          <a:lstStyle/>
          <a:p>
            <a:pPr>
              <a:lnSpc>
                <a:spcPct val="130000"/>
              </a:lnSpc>
            </a:pPr>
            <a:r>
              <a:rPr lang="en-US" sz="1600" b="1" dirty="0">
                <a:solidFill>
                  <a:srgbClr val="424242"/>
                </a:solidFill>
                <a:latin typeface="Helvetica Neue" charset="0"/>
                <a:ea typeface="Helvetica Neue" charset="0"/>
                <a:cs typeface="Helvetica Neue" charset="0"/>
              </a:rPr>
              <a:t>Enrique Pallares </a:t>
            </a:r>
            <a:r>
              <a:rPr lang="en-US" sz="1600" dirty="0">
                <a:solidFill>
                  <a:srgbClr val="424242"/>
                </a:solidFill>
                <a:latin typeface="Helvetica Neue Light" charset="0"/>
                <a:ea typeface="Helvetica Neue Light" charset="0"/>
                <a:cs typeface="Helvetica Neue Light" charset="0"/>
              </a:rPr>
              <a:t>- </a:t>
            </a:r>
            <a:r>
              <a:rPr lang="en-US" sz="1600" i="1" dirty="0">
                <a:solidFill>
                  <a:srgbClr val="424242"/>
                </a:solidFill>
                <a:latin typeface="Helvetica Neue Light" charset="0"/>
                <a:ea typeface="Helvetica Neue Light" charset="0"/>
                <a:cs typeface="Helvetica Neue Light" charset="0"/>
              </a:rPr>
              <a:t>President/Proprietor</a:t>
            </a:r>
            <a:endParaRPr lang="en-US" sz="1600" dirty="0">
              <a:solidFill>
                <a:srgbClr val="424242"/>
              </a:solidFill>
              <a:latin typeface="Helvetica Neue Light" charset="0"/>
              <a:ea typeface="Helvetica Neue Light" charset="0"/>
              <a:cs typeface="Helvetica Neue Light" charset="0"/>
            </a:endParaRPr>
          </a:p>
          <a:p>
            <a:pPr>
              <a:lnSpc>
                <a:spcPct val="130000"/>
              </a:lnSpc>
            </a:pPr>
            <a:r>
              <a:rPr lang="en-US" sz="1600" dirty="0">
                <a:solidFill>
                  <a:srgbClr val="424242"/>
                </a:solidFill>
                <a:latin typeface="Helvetica Neue Light" charset="0"/>
                <a:ea typeface="Helvetica Neue Light" charset="0"/>
                <a:cs typeface="Helvetica Neue Light" charset="0"/>
              </a:rPr>
              <a:t>Enrique traveled the world as a professional polo player before founding Pallares Polo, Inc. with his brother, Felipe. He developed significant experience in public relations, sales and marketing in that role, but his love of wine eventually led him to co-found Casa Carmen, Inc.</a:t>
            </a:r>
          </a:p>
        </p:txBody>
      </p:sp>
      <p:sp>
        <p:nvSpPr>
          <p:cNvPr id="5" name="Rectangle 4"/>
          <p:cNvSpPr/>
          <p:nvPr/>
        </p:nvSpPr>
        <p:spPr>
          <a:xfrm>
            <a:off x="2514600" y="3738949"/>
            <a:ext cx="6527800" cy="2012859"/>
          </a:xfrm>
          <a:prstGeom prst="rect">
            <a:avLst/>
          </a:prstGeom>
        </p:spPr>
        <p:txBody>
          <a:bodyPr wrap="square">
            <a:spAutoFit/>
          </a:bodyPr>
          <a:lstStyle/>
          <a:p>
            <a:pPr>
              <a:lnSpc>
                <a:spcPct val="130000"/>
              </a:lnSpc>
            </a:pPr>
            <a:r>
              <a:rPr lang="en-US" sz="1600" b="1" dirty="0">
                <a:solidFill>
                  <a:srgbClr val="424242"/>
                </a:solidFill>
                <a:latin typeface="Helvetica Neue" charset="0"/>
                <a:ea typeface="Helvetica Neue" charset="0"/>
                <a:cs typeface="Helvetica Neue" charset="0"/>
              </a:rPr>
              <a:t>Felipe Pallares </a:t>
            </a:r>
            <a:r>
              <a:rPr lang="en-US" sz="1600" dirty="0">
                <a:solidFill>
                  <a:srgbClr val="424242"/>
                </a:solidFill>
                <a:latin typeface="Helvetica Neue Light" charset="0"/>
                <a:ea typeface="Helvetica Neue Light" charset="0"/>
                <a:cs typeface="Helvetica Neue Light" charset="0"/>
              </a:rPr>
              <a:t>- </a:t>
            </a:r>
            <a:r>
              <a:rPr lang="en-US" sz="1600" i="1" dirty="0">
                <a:solidFill>
                  <a:srgbClr val="424242"/>
                </a:solidFill>
                <a:latin typeface="Helvetica Neue Light" charset="0"/>
                <a:ea typeface="Helvetica Neue Light" charset="0"/>
                <a:cs typeface="Helvetica Neue Light" charset="0"/>
              </a:rPr>
              <a:t>Director/Proprietor </a:t>
            </a:r>
          </a:p>
          <a:p>
            <a:pPr>
              <a:lnSpc>
                <a:spcPct val="130000"/>
              </a:lnSpc>
            </a:pPr>
            <a:r>
              <a:rPr lang="en-US" sz="1600" dirty="0">
                <a:solidFill>
                  <a:srgbClr val="424242"/>
                </a:solidFill>
                <a:latin typeface="Helvetica Neue Light" charset="0"/>
                <a:ea typeface="Helvetica Neue Light" charset="0"/>
                <a:cs typeface="Helvetica Neue Light" charset="0"/>
              </a:rPr>
              <a:t>Felipe co-founded Pallares Polo, Inc. with his brother, Enrique, and has worked towards providing high-end customer service and management in the polo and equestrian industries for 15 years. Felipe went on to study viticulture in Sonoma County, California and work at Kendric Vineyard before co-founding Casa Carmen, Inc.</a:t>
            </a:r>
          </a:p>
        </p:txBody>
      </p:sp>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8407" y="1583290"/>
            <a:ext cx="1790700" cy="1790700"/>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08407" y="3848192"/>
            <a:ext cx="1790700" cy="1794372"/>
          </a:xfrm>
          <a:prstGeom prst="rect">
            <a:avLst/>
          </a:prstGeom>
        </p:spPr>
      </p:pic>
    </p:spTree>
    <p:extLst>
      <p:ext uri="{BB962C8B-B14F-4D97-AF65-F5344CB8AC3E}">
        <p14:creationId xmlns:p14="http://schemas.microsoft.com/office/powerpoint/2010/main" val="1507656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4600" y="195761"/>
            <a:ext cx="6308124" cy="2332946"/>
          </a:xfrm>
          <a:prstGeom prst="rect">
            <a:avLst/>
          </a:prstGeom>
        </p:spPr>
        <p:txBody>
          <a:bodyPr wrap="square">
            <a:spAutoFit/>
          </a:bodyPr>
          <a:lstStyle/>
          <a:p>
            <a:pPr>
              <a:lnSpc>
                <a:spcPct val="130000"/>
              </a:lnSpc>
            </a:pPr>
            <a:r>
              <a:rPr lang="en-US" sz="1600" b="1" dirty="0">
                <a:solidFill>
                  <a:srgbClr val="424242"/>
                </a:solidFill>
                <a:latin typeface="Helvetica Neue" charset="0"/>
                <a:ea typeface="Helvetica Neue" charset="0"/>
                <a:cs typeface="Helvetica Neue" charset="0"/>
              </a:rPr>
              <a:t>Laura Pallares </a:t>
            </a:r>
            <a:r>
              <a:rPr lang="en-US" sz="1600" dirty="0">
                <a:solidFill>
                  <a:srgbClr val="424242"/>
                </a:solidFill>
                <a:latin typeface="Helvetica Neue Light" charset="0"/>
                <a:ea typeface="Helvetica Neue Light" charset="0"/>
                <a:cs typeface="Helvetica Neue Light" charset="0"/>
              </a:rPr>
              <a:t>- </a:t>
            </a:r>
            <a:r>
              <a:rPr lang="en-US" sz="1600" i="1" dirty="0">
                <a:solidFill>
                  <a:srgbClr val="424242"/>
                </a:solidFill>
                <a:latin typeface="Helvetica Neue Light" charset="0"/>
                <a:ea typeface="Helvetica Neue Light" charset="0"/>
                <a:cs typeface="Helvetica Neue Light" charset="0"/>
              </a:rPr>
              <a:t>Associate Director </a:t>
            </a:r>
            <a:endParaRPr lang="en-US" sz="1600" dirty="0">
              <a:solidFill>
                <a:srgbClr val="424242"/>
              </a:solidFill>
              <a:latin typeface="Helvetica Neue Light" charset="0"/>
              <a:ea typeface="Helvetica Neue Light" charset="0"/>
              <a:cs typeface="Helvetica Neue Light" charset="0"/>
            </a:endParaRPr>
          </a:p>
          <a:p>
            <a:pPr>
              <a:lnSpc>
                <a:spcPct val="130000"/>
              </a:lnSpc>
            </a:pPr>
            <a:r>
              <a:rPr lang="en-US" sz="1600" dirty="0">
                <a:solidFill>
                  <a:srgbClr val="424242"/>
                </a:solidFill>
                <a:latin typeface="Helvetica Neue Light" charset="0"/>
                <a:ea typeface="Helvetica Neue Light" charset="0"/>
                <a:cs typeface="Helvetica Neue Light" charset="0"/>
              </a:rPr>
              <a:t>Laura brings experience in branding, marketing, and brand development to her role at Casa Carmen, Inc. Her previous positions include Associate Consultant at American Philanthropic--where she assisted charitable foundations and nonprofit organizations improve their effectiveness--and founding Program Director of a national educational nonprofit.</a:t>
            </a:r>
          </a:p>
        </p:txBody>
      </p:sp>
      <p:pic>
        <p:nvPicPr>
          <p:cNvPr id="4" name="Picture 3"/>
          <p:cNvPicPr>
            <a:picLocks noChangeAspect="1"/>
          </p:cNvPicPr>
          <p:nvPr/>
        </p:nvPicPr>
        <p:blipFill rotWithShape="1">
          <a:blip r:embed="rId2">
            <a:extLst>
              <a:ext uri="{28A0092B-C50C-407E-A947-70E740481C1C}">
                <a14:useLocalDpi xmlns:a14="http://schemas.microsoft.com/office/drawing/2010/main"/>
              </a:ext>
            </a:extLst>
          </a:blip>
          <a:srcRect r="606"/>
          <a:stretch/>
        </p:blipFill>
        <p:spPr>
          <a:xfrm>
            <a:off x="408407" y="311384"/>
            <a:ext cx="1793773" cy="1795546"/>
          </a:xfrm>
          <a:prstGeom prst="rect">
            <a:avLst/>
          </a:prstGeom>
        </p:spPr>
      </p:pic>
      <p:sp>
        <p:nvSpPr>
          <p:cNvPr id="5" name="Rectangle 4"/>
          <p:cNvSpPr/>
          <p:nvPr/>
        </p:nvSpPr>
        <p:spPr>
          <a:xfrm>
            <a:off x="2514600" y="2528707"/>
            <a:ext cx="6308124" cy="2297680"/>
          </a:xfrm>
          <a:prstGeom prst="rect">
            <a:avLst/>
          </a:prstGeom>
        </p:spPr>
        <p:txBody>
          <a:bodyPr wrap="square">
            <a:spAutoFit/>
          </a:bodyPr>
          <a:lstStyle/>
          <a:p>
            <a:pPr>
              <a:lnSpc>
                <a:spcPct val="130000"/>
              </a:lnSpc>
            </a:pPr>
            <a:r>
              <a:rPr lang="en-US" sz="1600" b="1" dirty="0">
                <a:solidFill>
                  <a:srgbClr val="424242"/>
                </a:solidFill>
                <a:latin typeface="Helvetica Neue" charset="0"/>
                <a:ea typeface="Helvetica Neue" charset="0"/>
                <a:cs typeface="Helvetica Neue" charset="0"/>
              </a:rPr>
              <a:t>John Levenberg </a:t>
            </a:r>
            <a:r>
              <a:rPr lang="en-US" sz="1600" dirty="0">
                <a:solidFill>
                  <a:srgbClr val="424242"/>
                </a:solidFill>
                <a:latin typeface="Helvetica Neue Light" charset="0"/>
                <a:ea typeface="Helvetica Neue Light" charset="0"/>
                <a:cs typeface="Helvetica Neue Light" charset="0"/>
              </a:rPr>
              <a:t>- </a:t>
            </a:r>
            <a:r>
              <a:rPr lang="en-US" sz="1600" i="1" dirty="0">
                <a:solidFill>
                  <a:srgbClr val="424242"/>
                </a:solidFill>
                <a:latin typeface="Helvetica Neue Light" charset="0"/>
                <a:ea typeface="Helvetica Neue Light" charset="0"/>
                <a:cs typeface="Helvetica Neue Light" charset="0"/>
              </a:rPr>
              <a:t>Winemaker/Consultant</a:t>
            </a:r>
            <a:r>
              <a:rPr lang="en-US" sz="1600" dirty="0">
                <a:solidFill>
                  <a:srgbClr val="424242"/>
                </a:solidFill>
                <a:latin typeface="Helvetica Neue Light" charset="0"/>
                <a:ea typeface="Helvetica Neue Light" charset="0"/>
                <a:cs typeface="Helvetica Neue Light" charset="0"/>
              </a:rPr>
              <a:t> </a:t>
            </a:r>
          </a:p>
          <a:p>
            <a:pPr>
              <a:lnSpc>
                <a:spcPct val="130000"/>
              </a:lnSpc>
            </a:pPr>
            <a:r>
              <a:rPr lang="en-US" sz="1600" dirty="0">
                <a:solidFill>
                  <a:srgbClr val="424242"/>
                </a:solidFill>
                <a:latin typeface="Helvetica Neue Light" charset="0"/>
                <a:ea typeface="Helvetica Neue Light" charset="0"/>
                <a:cs typeface="Helvetica Neue Light" charset="0"/>
              </a:rPr>
              <a:t>John obtained his Masters in Viticulture &amp; Enology from UC Davis and spent the previous nine years working at wineries in California, France, and New Zealand. His accomplishments include the first L’Absolut de Quinault--rated as one of three best 2002 vintage wines in Bordeaux, France--and 23 wines rated 90+ points for Paul Hobbs Winery in California, including two 100-point wines.</a:t>
            </a:r>
          </a:p>
        </p:txBody>
      </p:sp>
      <p:sp>
        <p:nvSpPr>
          <p:cNvPr id="6" name="Rectangle 5"/>
          <p:cNvSpPr/>
          <p:nvPr/>
        </p:nvSpPr>
        <p:spPr>
          <a:xfrm>
            <a:off x="2514600" y="4954750"/>
            <a:ext cx="6406978" cy="1692771"/>
          </a:xfrm>
          <a:prstGeom prst="rect">
            <a:avLst/>
          </a:prstGeom>
        </p:spPr>
        <p:txBody>
          <a:bodyPr wrap="square">
            <a:spAutoFit/>
          </a:bodyPr>
          <a:lstStyle/>
          <a:p>
            <a:pPr>
              <a:lnSpc>
                <a:spcPct val="130000"/>
              </a:lnSpc>
            </a:pPr>
            <a:r>
              <a:rPr lang="en-US" sz="1600" b="1" dirty="0">
                <a:solidFill>
                  <a:srgbClr val="424242"/>
                </a:solidFill>
                <a:latin typeface="Helvetica Neue" charset="0"/>
                <a:ea typeface="Helvetica Neue" charset="0"/>
                <a:cs typeface="Helvetica Neue" charset="0"/>
              </a:rPr>
              <a:t>Brian Dickerson </a:t>
            </a:r>
            <a:r>
              <a:rPr lang="en-US" sz="1600" dirty="0">
                <a:solidFill>
                  <a:srgbClr val="424242"/>
                </a:solidFill>
                <a:latin typeface="Helvetica Neue Light" charset="0"/>
                <a:ea typeface="Helvetica Neue Light" charset="0"/>
                <a:cs typeface="Helvetica Neue Light" charset="0"/>
              </a:rPr>
              <a:t>- </a:t>
            </a:r>
            <a:r>
              <a:rPr lang="en-US" sz="1600" i="1" dirty="0">
                <a:solidFill>
                  <a:srgbClr val="424242"/>
                </a:solidFill>
                <a:latin typeface="Helvetica Neue Light" charset="0"/>
                <a:ea typeface="Helvetica Neue Light" charset="0"/>
                <a:cs typeface="Helvetica Neue Light" charset="0"/>
              </a:rPr>
              <a:t>Viticulturist/Consultant </a:t>
            </a:r>
            <a:endParaRPr lang="en-US" sz="1600" dirty="0">
              <a:solidFill>
                <a:srgbClr val="424242"/>
              </a:solidFill>
              <a:latin typeface="Helvetica Neue Light" charset="0"/>
              <a:ea typeface="Helvetica Neue Light" charset="0"/>
              <a:cs typeface="Helvetica Neue Light" charset="0"/>
            </a:endParaRPr>
          </a:p>
          <a:p>
            <a:pPr>
              <a:lnSpc>
                <a:spcPct val="130000"/>
              </a:lnSpc>
            </a:pPr>
            <a:r>
              <a:rPr lang="en-US" sz="1600" dirty="0">
                <a:solidFill>
                  <a:srgbClr val="424242"/>
                </a:solidFill>
                <a:latin typeface="Helvetica Neue Light" charset="0"/>
                <a:ea typeface="Helvetica Neue Light" charset="0"/>
                <a:cs typeface="Helvetica Neue Light" charset="0"/>
              </a:rPr>
              <a:t>Brian is a proven producer of some of the best grapes in the East Coast. In addition to managing the health of Casa Carmen vineyards, he is also manager of Dickerson Vineyards, Chateau Bu-De, and Quinine.</a:t>
            </a: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8407" y="2690385"/>
            <a:ext cx="1795118" cy="1795118"/>
          </a:xfrm>
          <a:prstGeom prst="rect">
            <a:avLst/>
          </a:prstGeom>
        </p:spPr>
      </p:pic>
      <p:sp>
        <p:nvSpPr>
          <p:cNvPr id="8" name="Rectangle 7"/>
          <p:cNvSpPr/>
          <p:nvPr/>
        </p:nvSpPr>
        <p:spPr>
          <a:xfrm>
            <a:off x="410141" y="4905115"/>
            <a:ext cx="1792039" cy="1792039"/>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6275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body" idx="1"/>
          </p:nvPr>
        </p:nvSpPr>
        <p:spPr>
          <a:xfrm>
            <a:off x="457200" y="983739"/>
            <a:ext cx="8229600" cy="4694373"/>
          </a:xfrm>
          <a:prstGeom prst="rect">
            <a:avLst/>
          </a:prstGeom>
        </p:spPr>
        <p:txBody>
          <a:bodyPr wrap="square" lIns="91425" tIns="91425" rIns="91425" bIns="91425" anchor="t" anchorCtr="0">
            <a:noAutofit/>
          </a:bodyPr>
          <a:lstStyle/>
          <a:p>
            <a:pPr lvl="0" algn="ctr">
              <a:buNone/>
            </a:pPr>
            <a:r>
              <a:rPr lang="en" b="1" dirty="0">
                <a:solidFill>
                  <a:srgbClr val="FF9900"/>
                </a:solidFill>
                <a:latin typeface="Proxima Nova"/>
                <a:ea typeface="Proxima Nova"/>
                <a:cs typeface="Proxima Nova"/>
                <a:sym typeface="Proxima Nova"/>
              </a:rPr>
              <a:t>THE REMAINING SLIDES WILL BE FEATURED ON THE PRIVATE -- OR “BUSINESS PLAN” -- HALF OF YOUR ONLINE CAMPAIGN. </a:t>
            </a:r>
          </a:p>
          <a:p>
            <a:pPr lvl="0" algn="ctr">
              <a:buNone/>
            </a:pPr>
            <a:endParaRPr lang="en" b="1" dirty="0">
              <a:solidFill>
                <a:srgbClr val="FF9900"/>
              </a:solidFill>
              <a:latin typeface="Proxima Nova"/>
              <a:ea typeface="Proxima Nova"/>
              <a:cs typeface="Proxima Nova"/>
              <a:sym typeface="Proxima Nova"/>
            </a:endParaRPr>
          </a:p>
          <a:p>
            <a:pPr lvl="0" algn="ctr">
              <a:buNone/>
            </a:pPr>
            <a:r>
              <a:rPr lang="en" b="1" dirty="0">
                <a:solidFill>
                  <a:srgbClr val="FF9900"/>
                </a:solidFill>
                <a:latin typeface="Proxima Nova"/>
                <a:ea typeface="Proxima Nova"/>
                <a:cs typeface="Proxima Nova"/>
                <a:sym typeface="Proxima Nova"/>
              </a:rPr>
              <a:t>ONCE YOUR PROFILE IS LAUNCHED AND LIVE, INVESTORS MUST REQUEST ACCESS TO VIEW THE REMAINING INFORMATION.</a:t>
            </a:r>
          </a:p>
        </p:txBody>
      </p:sp>
    </p:spTree>
    <p:extLst>
      <p:ext uri="{BB962C8B-B14F-4D97-AF65-F5344CB8AC3E}">
        <p14:creationId xmlns:p14="http://schemas.microsoft.com/office/powerpoint/2010/main" val="118256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223319"/>
            <a:ext cx="9144000" cy="224378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298736" y="263779"/>
            <a:ext cx="3905236"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Market Opportunity</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p:nvPicPr>
        <p:blipFill rotWithShape="1">
          <a:blip r:embed="rId2">
            <a:alphaModFix amt="52000"/>
            <a:extLst>
              <a:ext uri="{28A0092B-C50C-407E-A947-70E740481C1C}">
                <a14:useLocalDpi xmlns:a14="http://schemas.microsoft.com/office/drawing/2010/main"/>
              </a:ext>
            </a:extLst>
          </a:blip>
          <a:srcRect/>
          <a:stretch/>
        </p:blipFill>
        <p:spPr>
          <a:xfrm>
            <a:off x="0" y="1223319"/>
            <a:ext cx="9154836" cy="2243782"/>
          </a:xfrm>
          <a:prstGeom prst="rect">
            <a:avLst/>
          </a:prstGeom>
          <a:effectLst>
            <a:outerShdw blurRad="50800" dist="50800" dir="12180000" algn="ctr" rotWithShape="0">
              <a:srgbClr val="000000">
                <a:alpha val="43137"/>
              </a:srgbClr>
            </a:outerShdw>
          </a:effectLst>
        </p:spPr>
      </p:pic>
      <p:sp>
        <p:nvSpPr>
          <p:cNvPr id="6" name="Rectangle 5"/>
          <p:cNvSpPr/>
          <p:nvPr/>
        </p:nvSpPr>
        <p:spPr>
          <a:xfrm>
            <a:off x="320818" y="1929710"/>
            <a:ext cx="8502364" cy="1015663"/>
          </a:xfrm>
          <a:prstGeom prst="rect">
            <a:avLst/>
          </a:prstGeom>
        </p:spPr>
        <p:txBody>
          <a:bodyPr wrap="square">
            <a:spAutoFit/>
          </a:bodyPr>
          <a:lstStyle/>
          <a:p>
            <a:pPr algn="ctr"/>
            <a:r>
              <a:rPr lang="en-US" sz="2400" b="1" dirty="0">
                <a:solidFill>
                  <a:schemeClr val="bg1"/>
                </a:solidFill>
                <a:latin typeface="Helvetica Neue" charset="0"/>
                <a:ea typeface="Helvetica Neue" charset="0"/>
                <a:cs typeface="Helvetica Neue" charset="0"/>
              </a:rPr>
              <a:t>The Maryland wine industry is currently worth </a:t>
            </a:r>
          </a:p>
          <a:p>
            <a:pPr algn="ctr"/>
            <a:r>
              <a:rPr lang="en-US" sz="3600" b="1" dirty="0">
                <a:solidFill>
                  <a:schemeClr val="bg1"/>
                </a:solidFill>
                <a:latin typeface="Helvetica Neue" charset="0"/>
                <a:ea typeface="Helvetica Neue" charset="0"/>
                <a:cs typeface="Helvetica Neue" charset="0"/>
              </a:rPr>
              <a:t>$2.6 billion dollars</a:t>
            </a:r>
          </a:p>
        </p:txBody>
      </p:sp>
      <p:sp>
        <p:nvSpPr>
          <p:cNvPr id="7" name="Rectangle 6"/>
          <p:cNvSpPr/>
          <p:nvPr/>
        </p:nvSpPr>
        <p:spPr>
          <a:xfrm>
            <a:off x="298736" y="3759302"/>
            <a:ext cx="8489664" cy="2937599"/>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This is a figure that continues to grow at a steady rate each year. In the past two decades, wine consumption in America has more than doubled, with a current year-over-year growth of 1-3% in volume and 2-4% in value.</a:t>
            </a:r>
          </a:p>
          <a:p>
            <a:pPr>
              <a:lnSpc>
                <a:spcPct val="130000"/>
              </a:lnSpc>
            </a:pPr>
            <a:br>
              <a:rPr lang="en-US" sz="1600" dirty="0">
                <a:solidFill>
                  <a:srgbClr val="424242"/>
                </a:solidFill>
                <a:latin typeface="Helvetica Neue Light" charset="0"/>
                <a:ea typeface="Helvetica Neue Light" charset="0"/>
                <a:cs typeface="Helvetica Neue Light" charset="0"/>
              </a:rPr>
            </a:br>
            <a:r>
              <a:rPr lang="en-US" sz="1600" dirty="0">
                <a:solidFill>
                  <a:srgbClr val="424242"/>
                </a:solidFill>
                <a:latin typeface="Helvetica Neue Light" charset="0"/>
                <a:ea typeface="Helvetica Neue Light" charset="0"/>
                <a:cs typeface="Helvetica Neue Light" charset="0"/>
              </a:rPr>
              <a:t>The Maryland wine industry has followed suit, but </a:t>
            </a:r>
            <a:r>
              <a:rPr lang="en-US" sz="1600" b="1" dirty="0">
                <a:solidFill>
                  <a:srgbClr val="424242"/>
                </a:solidFill>
                <a:latin typeface="Helvetica Neue" charset="0"/>
                <a:ea typeface="Helvetica Neue" charset="0"/>
                <a:cs typeface="Helvetica Neue" charset="0"/>
              </a:rPr>
              <a:t>only 3% of wine consumed comes from local wineries.</a:t>
            </a:r>
          </a:p>
          <a:p>
            <a:pPr>
              <a:lnSpc>
                <a:spcPct val="130000"/>
              </a:lnSpc>
            </a:pPr>
            <a:br>
              <a:rPr lang="en-US" sz="1600" dirty="0">
                <a:solidFill>
                  <a:srgbClr val="424242"/>
                </a:solidFill>
                <a:latin typeface="Helvetica Neue Light" charset="0"/>
                <a:ea typeface="Helvetica Neue Light" charset="0"/>
                <a:cs typeface="Helvetica Neue Light" charset="0"/>
              </a:rPr>
            </a:br>
            <a:r>
              <a:rPr lang="en-US" sz="1600" dirty="0">
                <a:solidFill>
                  <a:srgbClr val="424242"/>
                </a:solidFill>
                <a:latin typeface="Helvetica Neue Light" charset="0"/>
                <a:ea typeface="Helvetica Neue Light" charset="0"/>
                <a:cs typeface="Helvetica Neue Light" charset="0"/>
              </a:rPr>
              <a:t>Casa Carmen stands poised to command a significant segment of the market as Maryland continues to grow as a wine region and receive traction as a producer of premium wines.</a:t>
            </a:r>
            <a:endParaRPr lang="en-US" sz="1600" u="sng" dirty="0">
              <a:solidFill>
                <a:srgbClr val="424242"/>
              </a:solidFill>
              <a:latin typeface="Helvetica Neue Light" charset="0"/>
              <a:ea typeface="Helvetica Neue Light" charset="0"/>
              <a:cs typeface="Helvetica Neue Light" charset="0"/>
            </a:endParaRPr>
          </a:p>
        </p:txBody>
      </p:sp>
    </p:spTree>
    <p:extLst>
      <p:ext uri="{BB962C8B-B14F-4D97-AF65-F5344CB8AC3E}">
        <p14:creationId xmlns:p14="http://schemas.microsoft.com/office/powerpoint/2010/main" val="1117664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36" y="263779"/>
            <a:ext cx="5019323"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Sales and Revenue Stream</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98736" y="1122861"/>
            <a:ext cx="8730964" cy="696986"/>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Casa Carmen, Inc. will continuously produce three blended wines, one red, one white and one rosé, adding two new products in each year of operation. </a:t>
            </a:r>
          </a:p>
        </p:txBody>
      </p:sp>
      <p:sp>
        <p:nvSpPr>
          <p:cNvPr id="5" name="Rectangle 4"/>
          <p:cNvSpPr/>
          <p:nvPr/>
        </p:nvSpPr>
        <p:spPr>
          <a:xfrm>
            <a:off x="298736" y="5414775"/>
            <a:ext cx="8730964" cy="1017073"/>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Our strategy to take Casa Carmen wines to market will rely heavily on selling directly to consumers. We plan on maintaining a heavy presence at farmers’ markets and wine festivals to increase brand awareness. Local restaurants and stores will also carry our wines.</a:t>
            </a:r>
          </a:p>
        </p:txBody>
      </p:sp>
      <p:sp>
        <p:nvSpPr>
          <p:cNvPr id="6" name="Rectangle 5"/>
          <p:cNvSpPr/>
          <p:nvPr/>
        </p:nvSpPr>
        <p:spPr>
          <a:xfrm>
            <a:off x="0" y="2038865"/>
            <a:ext cx="9144000" cy="318804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2">
            <a:alphaModFix amt="54000"/>
            <a:extLst>
              <a:ext uri="{28A0092B-C50C-407E-A947-70E740481C1C}">
                <a14:useLocalDpi xmlns:a14="http://schemas.microsoft.com/office/drawing/2010/main"/>
              </a:ext>
            </a:extLst>
          </a:blip>
          <a:srcRect/>
          <a:stretch/>
        </p:blipFill>
        <p:spPr>
          <a:xfrm>
            <a:off x="0" y="2038865"/>
            <a:ext cx="9144000" cy="3188043"/>
          </a:xfrm>
          <a:prstGeom prst="rect">
            <a:avLst/>
          </a:prstGeom>
        </p:spPr>
      </p:pic>
      <p:sp>
        <p:nvSpPr>
          <p:cNvPr id="8" name="Rectangle 7"/>
          <p:cNvSpPr/>
          <p:nvPr/>
        </p:nvSpPr>
        <p:spPr>
          <a:xfrm>
            <a:off x="320818" y="3125054"/>
            <a:ext cx="8502364" cy="1015663"/>
          </a:xfrm>
          <a:prstGeom prst="rect">
            <a:avLst/>
          </a:prstGeom>
        </p:spPr>
        <p:txBody>
          <a:bodyPr wrap="square">
            <a:spAutoFit/>
          </a:bodyPr>
          <a:lstStyle/>
          <a:p>
            <a:pPr algn="ctr"/>
            <a:r>
              <a:rPr lang="en-US" sz="2400" b="1" dirty="0">
                <a:solidFill>
                  <a:schemeClr val="bg1"/>
                </a:solidFill>
                <a:latin typeface="Helvetica Neue" charset="0"/>
                <a:ea typeface="Helvetica Neue" charset="0"/>
                <a:cs typeface="Helvetica Neue" charset="0"/>
              </a:rPr>
              <a:t>The first vintage will be available in </a:t>
            </a:r>
          </a:p>
          <a:p>
            <a:pPr algn="ctr"/>
            <a:r>
              <a:rPr lang="en-US" sz="3600" b="1" dirty="0">
                <a:solidFill>
                  <a:schemeClr val="bg1"/>
                </a:solidFill>
                <a:latin typeface="Helvetica Neue" charset="0"/>
                <a:ea typeface="Helvetica Neue" charset="0"/>
                <a:cs typeface="Helvetica Neue" charset="0"/>
              </a:rPr>
              <a:t>Summer 2018.</a:t>
            </a:r>
          </a:p>
        </p:txBody>
      </p:sp>
    </p:spTree>
    <p:extLst>
      <p:ext uri="{BB962C8B-B14F-4D97-AF65-F5344CB8AC3E}">
        <p14:creationId xmlns:p14="http://schemas.microsoft.com/office/powerpoint/2010/main" val="1831180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07525"/>
            <a:ext cx="9144000" cy="369467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2">
            <a:alphaModFix amt="48000"/>
            <a:extLst>
              <a:ext uri="{28A0092B-C50C-407E-A947-70E740481C1C}">
                <a14:useLocalDpi xmlns:a14="http://schemas.microsoft.com/office/drawing/2010/main"/>
              </a:ext>
            </a:extLst>
          </a:blip>
          <a:srcRect/>
          <a:stretch/>
        </p:blipFill>
        <p:spPr>
          <a:xfrm>
            <a:off x="0" y="1507525"/>
            <a:ext cx="9144000" cy="3694670"/>
          </a:xfrm>
          <a:prstGeom prst="rect">
            <a:avLst/>
          </a:prstGeom>
        </p:spPr>
      </p:pic>
      <p:sp>
        <p:nvSpPr>
          <p:cNvPr id="2" name="Rectangle 1"/>
          <p:cNvSpPr/>
          <p:nvPr/>
        </p:nvSpPr>
        <p:spPr>
          <a:xfrm>
            <a:off x="298736" y="233861"/>
            <a:ext cx="8489664" cy="1017073"/>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The main point of sale will be our renovated tasting room and cellar, opening </a:t>
            </a:r>
            <a:r>
              <a:rPr lang="en-US" sz="1600" u="sng" dirty="0">
                <a:solidFill>
                  <a:srgbClr val="424242"/>
                </a:solidFill>
                <a:latin typeface="Helvetica Neue Light" charset="0"/>
                <a:ea typeface="Helvetica Neue Light" charset="0"/>
                <a:cs typeface="Helvetica Neue Light" charset="0"/>
              </a:rPr>
              <a:t>by appointment in Summer 2018 and to the public Summer 2019.</a:t>
            </a:r>
            <a:r>
              <a:rPr lang="en-US" sz="1600" dirty="0">
                <a:solidFill>
                  <a:srgbClr val="424242"/>
                </a:solidFill>
                <a:latin typeface="Helvetica Neue Light" charset="0"/>
                <a:ea typeface="Helvetica Neue Light" charset="0"/>
                <a:cs typeface="Helvetica Neue Light" charset="0"/>
              </a:rPr>
              <a:t> Full wine tastings will be available for $25 with complimentary Spanish-style tapas, a winery experience unique to Casa Carmen.</a:t>
            </a:r>
            <a:endParaRPr lang="en-US" sz="1600" u="sng" dirty="0">
              <a:solidFill>
                <a:srgbClr val="424242"/>
              </a:solidFill>
              <a:latin typeface="Helvetica Neue Light" charset="0"/>
              <a:ea typeface="Helvetica Neue Light" charset="0"/>
              <a:cs typeface="Helvetica Neue Light" charset="0"/>
            </a:endParaRPr>
          </a:p>
        </p:txBody>
      </p:sp>
      <p:sp>
        <p:nvSpPr>
          <p:cNvPr id="5" name="Rectangle 4"/>
          <p:cNvSpPr/>
          <p:nvPr/>
        </p:nvSpPr>
        <p:spPr>
          <a:xfrm>
            <a:off x="1439333" y="2422297"/>
            <a:ext cx="6265333" cy="1865126"/>
          </a:xfrm>
          <a:prstGeom prst="rect">
            <a:avLst/>
          </a:prstGeom>
        </p:spPr>
        <p:txBody>
          <a:bodyPr wrap="square">
            <a:spAutoFit/>
          </a:bodyPr>
          <a:lstStyle/>
          <a:p>
            <a:pPr algn="ctr">
              <a:lnSpc>
                <a:spcPct val="120000"/>
              </a:lnSpc>
            </a:pPr>
            <a:r>
              <a:rPr lang="en-US" sz="2400" b="1" dirty="0">
                <a:solidFill>
                  <a:schemeClr val="bg1"/>
                </a:solidFill>
                <a:latin typeface="Helvetica Neue" charset="0"/>
                <a:ea typeface="Helvetica Neue" charset="0"/>
                <a:cs typeface="Helvetica Neue" charset="0"/>
              </a:rPr>
              <a:t>We were taught good wine should be shared with good food and friends. We want our customers to feel like part of the Casa Carmen family.</a:t>
            </a:r>
          </a:p>
        </p:txBody>
      </p:sp>
      <p:sp>
        <p:nvSpPr>
          <p:cNvPr id="6" name="Rectangle 5"/>
          <p:cNvSpPr/>
          <p:nvPr/>
        </p:nvSpPr>
        <p:spPr>
          <a:xfrm>
            <a:off x="298736" y="5423411"/>
            <a:ext cx="8489664" cy="1017073"/>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Based on these core sales methods, along with wine club memberships, tours, and on-site events, </a:t>
            </a:r>
            <a:r>
              <a:rPr lang="en-US" sz="1600" u="sng" dirty="0">
                <a:solidFill>
                  <a:srgbClr val="424242"/>
                </a:solidFill>
                <a:latin typeface="Helvetica Neue Light" charset="0"/>
                <a:ea typeface="Helvetica Neue Light" charset="0"/>
                <a:cs typeface="Helvetica Neue Light" charset="0"/>
              </a:rPr>
              <a:t>our projections estimate profitability by third year of operation.</a:t>
            </a:r>
            <a:r>
              <a:rPr lang="en-US" sz="1600" dirty="0">
                <a:solidFill>
                  <a:srgbClr val="424242"/>
                </a:solidFill>
                <a:latin typeface="Helvetica Neue Light" charset="0"/>
                <a:ea typeface="Helvetica Neue Light" charset="0"/>
                <a:cs typeface="Helvetica Neue Light" charset="0"/>
              </a:rPr>
              <a:t> We intend to increase wine production to 2,000 cases annually by year five.</a:t>
            </a:r>
          </a:p>
        </p:txBody>
      </p:sp>
    </p:spTree>
    <p:extLst>
      <p:ext uri="{BB962C8B-B14F-4D97-AF65-F5344CB8AC3E}">
        <p14:creationId xmlns:p14="http://schemas.microsoft.com/office/powerpoint/2010/main" val="539447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36" y="263779"/>
            <a:ext cx="5359159"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Unique Market Competition</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98736" y="1122861"/>
            <a:ext cx="8730964" cy="697307"/>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Unlike most industries, </a:t>
            </a:r>
            <a:r>
              <a:rPr lang="en-US" sz="1600" b="1" u="sng" dirty="0">
                <a:solidFill>
                  <a:srgbClr val="424242"/>
                </a:solidFill>
                <a:latin typeface="Helvetica Neue" charset="0"/>
                <a:ea typeface="Helvetica Neue" charset="0"/>
                <a:cs typeface="Helvetica Neue" charset="0"/>
              </a:rPr>
              <a:t>other wineries in the region are not our competitors, but our partners.</a:t>
            </a:r>
          </a:p>
        </p:txBody>
      </p:sp>
      <p:sp>
        <p:nvSpPr>
          <p:cNvPr id="5" name="Rectangle 4"/>
          <p:cNvSpPr/>
          <p:nvPr/>
        </p:nvSpPr>
        <p:spPr>
          <a:xfrm>
            <a:off x="298736" y="2011912"/>
            <a:ext cx="8730964" cy="1337161"/>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Because only 3% of the Maryland wine market currently belongs to local wines, there is significant opportunity for all winemakers to capture a larger segment of the market. The best way to achieve this is through </a:t>
            </a:r>
            <a:r>
              <a:rPr lang="en-US" sz="1600" i="1" u="sng" dirty="0">
                <a:solidFill>
                  <a:srgbClr val="424242"/>
                </a:solidFill>
                <a:latin typeface="Helvetica Neue Light" charset="0"/>
                <a:ea typeface="Helvetica Neue Light" charset="0"/>
                <a:cs typeface="Helvetica Neue Light" charset="0"/>
              </a:rPr>
              <a:t>collaboration</a:t>
            </a:r>
            <a:r>
              <a:rPr lang="en-US" sz="1600" dirty="0">
                <a:solidFill>
                  <a:srgbClr val="424242"/>
                </a:solidFill>
                <a:latin typeface="Helvetica Neue Light" charset="0"/>
                <a:ea typeface="Helvetica Neue Light" charset="0"/>
                <a:cs typeface="Helvetica Neue Light" charset="0"/>
              </a:rPr>
              <a:t> that will increase the quality of Maryland wine and expand its influence.</a:t>
            </a:r>
          </a:p>
        </p:txBody>
      </p:sp>
      <p:sp>
        <p:nvSpPr>
          <p:cNvPr id="6" name="Rectangle 5"/>
          <p:cNvSpPr/>
          <p:nvPr/>
        </p:nvSpPr>
        <p:spPr>
          <a:xfrm>
            <a:off x="298736" y="3559958"/>
            <a:ext cx="8730964" cy="1017073"/>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For example, during the first two years of operation Casa Carmen will crush and ferment its grapes at the facilities of partner winery Crow Vineyards before finishing and storing the wine on Casa Carmen premises.</a:t>
            </a:r>
          </a:p>
        </p:txBody>
      </p:sp>
      <p:sp>
        <p:nvSpPr>
          <p:cNvPr id="7" name="Rectangle 6"/>
          <p:cNvSpPr/>
          <p:nvPr/>
        </p:nvSpPr>
        <p:spPr>
          <a:xfrm>
            <a:off x="298736" y="4830837"/>
            <a:ext cx="4557469" cy="1692771"/>
          </a:xfrm>
          <a:prstGeom prst="rect">
            <a:avLst/>
          </a:prstGeom>
        </p:spPr>
        <p:txBody>
          <a:bodyPr wrap="square">
            <a:spAutoFit/>
          </a:bodyPr>
          <a:lstStyle/>
          <a:p>
            <a:pPr>
              <a:lnSpc>
                <a:spcPct val="130000"/>
              </a:lnSpc>
            </a:pPr>
            <a:r>
              <a:rPr lang="en-US" sz="1600" b="1" dirty="0">
                <a:solidFill>
                  <a:srgbClr val="424242"/>
                </a:solidFill>
                <a:latin typeface="Helvetica Neue" charset="0"/>
                <a:ea typeface="Helvetica Neue" charset="0"/>
                <a:cs typeface="Helvetica Neue" charset="0"/>
              </a:rPr>
              <a:t>In addition, we’ve partnered with both Crow Vineyards and Broken Spoke Winery to ensure each winery produces wines without overlap. </a:t>
            </a:r>
            <a:r>
              <a:rPr lang="en-US" sz="1600" dirty="0">
                <a:solidFill>
                  <a:srgbClr val="424242"/>
                </a:solidFill>
                <a:latin typeface="Helvetica Neue Light" charset="0"/>
                <a:ea typeface="Helvetica Neue Light" charset="0"/>
                <a:cs typeface="Helvetica Neue Light" charset="0"/>
              </a:rPr>
              <a:t>Comparable versions of our old-world, dry blends are not produced by our partners.</a:t>
            </a:r>
          </a:p>
        </p:txBody>
      </p:sp>
      <p:grpSp>
        <p:nvGrpSpPr>
          <p:cNvPr id="10" name="Group 9"/>
          <p:cNvGrpSpPr/>
          <p:nvPr/>
        </p:nvGrpSpPr>
        <p:grpSpPr>
          <a:xfrm>
            <a:off x="5078449" y="4830837"/>
            <a:ext cx="3569621" cy="1692771"/>
            <a:chOff x="4979596" y="4830837"/>
            <a:chExt cx="2169396" cy="1028762"/>
          </a:xfrm>
        </p:grpSpPr>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79596" y="4830837"/>
              <a:ext cx="1003300" cy="10033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45692" y="4856299"/>
              <a:ext cx="1003300" cy="1003300"/>
            </a:xfrm>
            <a:prstGeom prst="rect">
              <a:avLst/>
            </a:prstGeom>
          </p:spPr>
        </p:pic>
      </p:grpSp>
    </p:spTree>
    <p:extLst>
      <p:ext uri="{BB962C8B-B14F-4D97-AF65-F5344CB8AC3E}">
        <p14:creationId xmlns:p14="http://schemas.microsoft.com/office/powerpoint/2010/main" val="770260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2129676"/>
            <a:ext cx="9144000" cy="4728324"/>
          </a:xfrm>
          <a:prstGeom prst="rect">
            <a:avLst/>
          </a:prstGeom>
        </p:spPr>
      </p:pic>
      <p:sp>
        <p:nvSpPr>
          <p:cNvPr id="2" name="Rectangle 1"/>
          <p:cNvSpPr/>
          <p:nvPr/>
        </p:nvSpPr>
        <p:spPr>
          <a:xfrm>
            <a:off x="298736" y="263779"/>
            <a:ext cx="5485797"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What We’ve Got in the Cellar</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98736" y="1122861"/>
            <a:ext cx="8476774" cy="732508"/>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In addition to the annual release of a blended white, a blended red, and a blended rosé, we plan to release some special wines in the coming years:</a:t>
            </a:r>
          </a:p>
        </p:txBody>
      </p:sp>
      <p:sp>
        <p:nvSpPr>
          <p:cNvPr id="5" name="Rectangle 4"/>
          <p:cNvSpPr/>
          <p:nvPr/>
        </p:nvSpPr>
        <p:spPr>
          <a:xfrm>
            <a:off x="626842" y="2636322"/>
            <a:ext cx="2327715" cy="4221678"/>
          </a:xfrm>
          <a:prstGeom prst="rect">
            <a:avLst/>
          </a:prstGeom>
          <a:solidFill>
            <a:schemeClr val="tx1">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lt1">
                  <a:alpha val="41000"/>
                </a:schemeClr>
              </a:solidFill>
            </a:endParaRPr>
          </a:p>
        </p:txBody>
      </p:sp>
      <p:sp>
        <p:nvSpPr>
          <p:cNvPr id="6" name="Rectangle 5"/>
          <p:cNvSpPr/>
          <p:nvPr/>
        </p:nvSpPr>
        <p:spPr>
          <a:xfrm>
            <a:off x="3408142" y="2636322"/>
            <a:ext cx="2327715" cy="4221678"/>
          </a:xfrm>
          <a:prstGeom prst="rect">
            <a:avLst/>
          </a:prstGeom>
          <a:solidFill>
            <a:schemeClr val="tx1">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lt1">
                  <a:alpha val="41000"/>
                </a:schemeClr>
              </a:solidFill>
            </a:endParaRPr>
          </a:p>
        </p:txBody>
      </p:sp>
      <p:sp>
        <p:nvSpPr>
          <p:cNvPr id="7" name="Rectangle 6"/>
          <p:cNvSpPr/>
          <p:nvPr/>
        </p:nvSpPr>
        <p:spPr>
          <a:xfrm>
            <a:off x="6189442" y="2636322"/>
            <a:ext cx="2327715" cy="4221678"/>
          </a:xfrm>
          <a:prstGeom prst="rect">
            <a:avLst/>
          </a:prstGeom>
          <a:solidFill>
            <a:schemeClr val="tx1">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lt1">
                  <a:alpha val="41000"/>
                </a:schemeClr>
              </a:solidFill>
            </a:endParaRPr>
          </a:p>
        </p:txBody>
      </p:sp>
      <p:sp>
        <p:nvSpPr>
          <p:cNvPr id="8" name="Rectangle 7"/>
          <p:cNvSpPr/>
          <p:nvPr/>
        </p:nvSpPr>
        <p:spPr>
          <a:xfrm>
            <a:off x="626842" y="2636322"/>
            <a:ext cx="2327715" cy="688768"/>
          </a:xfrm>
          <a:prstGeom prst="rect">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408142" y="2636322"/>
            <a:ext cx="2327715" cy="688768"/>
          </a:xfrm>
          <a:prstGeom prst="rect">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189442" y="2636322"/>
            <a:ext cx="2327715" cy="688768"/>
          </a:xfrm>
          <a:prstGeom prst="rect">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1452306" y="2796040"/>
            <a:ext cx="697627" cy="369332"/>
          </a:xfrm>
          <a:prstGeom prst="rect">
            <a:avLst/>
          </a:prstGeom>
        </p:spPr>
        <p:txBody>
          <a:bodyPr wrap="none">
            <a:spAutoFit/>
          </a:bodyPr>
          <a:lstStyle/>
          <a:p>
            <a:pPr algn="ctr"/>
            <a:r>
              <a:rPr lang="is-IS" b="1" dirty="0">
                <a:solidFill>
                  <a:schemeClr val="bg1"/>
                </a:solidFill>
                <a:latin typeface="Helvetica Neue" charset="0"/>
                <a:ea typeface="Helvetica Neue" charset="0"/>
                <a:cs typeface="Helvetica Neue" charset="0"/>
              </a:rPr>
              <a:t>2019</a:t>
            </a:r>
            <a:endParaRPr lang="en-US" b="1" dirty="0">
              <a:solidFill>
                <a:schemeClr val="bg1"/>
              </a:solidFill>
              <a:latin typeface="Helvetica Neue" charset="0"/>
              <a:ea typeface="Helvetica Neue" charset="0"/>
              <a:cs typeface="Helvetica Neue" charset="0"/>
            </a:endParaRPr>
          </a:p>
        </p:txBody>
      </p:sp>
      <p:sp>
        <p:nvSpPr>
          <p:cNvPr id="12" name="Rectangle 11"/>
          <p:cNvSpPr/>
          <p:nvPr/>
        </p:nvSpPr>
        <p:spPr>
          <a:xfrm>
            <a:off x="4223185" y="2796040"/>
            <a:ext cx="697627" cy="369332"/>
          </a:xfrm>
          <a:prstGeom prst="rect">
            <a:avLst/>
          </a:prstGeom>
        </p:spPr>
        <p:txBody>
          <a:bodyPr wrap="none">
            <a:spAutoFit/>
          </a:bodyPr>
          <a:lstStyle/>
          <a:p>
            <a:pPr algn="ctr"/>
            <a:r>
              <a:rPr lang="is-IS" b="1" dirty="0">
                <a:solidFill>
                  <a:schemeClr val="bg1"/>
                </a:solidFill>
                <a:latin typeface="Helvetica Neue" charset="0"/>
                <a:ea typeface="Helvetica Neue" charset="0"/>
                <a:cs typeface="Helvetica Neue" charset="0"/>
              </a:rPr>
              <a:t>2020</a:t>
            </a:r>
            <a:endParaRPr lang="en-US" b="1" dirty="0">
              <a:solidFill>
                <a:schemeClr val="bg1"/>
              </a:solidFill>
              <a:latin typeface="Helvetica Neue" charset="0"/>
              <a:ea typeface="Helvetica Neue" charset="0"/>
              <a:cs typeface="Helvetica Neue" charset="0"/>
            </a:endParaRPr>
          </a:p>
        </p:txBody>
      </p:sp>
      <p:sp>
        <p:nvSpPr>
          <p:cNvPr id="13" name="Rectangle 12"/>
          <p:cNvSpPr/>
          <p:nvPr/>
        </p:nvSpPr>
        <p:spPr>
          <a:xfrm>
            <a:off x="7004485" y="2796040"/>
            <a:ext cx="697627" cy="369332"/>
          </a:xfrm>
          <a:prstGeom prst="rect">
            <a:avLst/>
          </a:prstGeom>
        </p:spPr>
        <p:txBody>
          <a:bodyPr wrap="none">
            <a:spAutoFit/>
          </a:bodyPr>
          <a:lstStyle/>
          <a:p>
            <a:pPr algn="ctr"/>
            <a:r>
              <a:rPr lang="is-IS" b="1" dirty="0">
                <a:solidFill>
                  <a:schemeClr val="bg1"/>
                </a:solidFill>
                <a:latin typeface="Helvetica Neue" charset="0"/>
                <a:ea typeface="Helvetica Neue" charset="0"/>
                <a:cs typeface="Helvetica Neue" charset="0"/>
              </a:rPr>
              <a:t>2021</a:t>
            </a:r>
            <a:endParaRPr lang="en-US" b="1" dirty="0">
              <a:solidFill>
                <a:schemeClr val="bg1"/>
              </a:solidFill>
              <a:latin typeface="Helvetica Neue" charset="0"/>
              <a:ea typeface="Helvetica Neue" charset="0"/>
              <a:cs typeface="Helvetica Neue" charset="0"/>
            </a:endParaRPr>
          </a:p>
        </p:txBody>
      </p:sp>
      <p:sp>
        <p:nvSpPr>
          <p:cNvPr id="15" name="Rectangle 14"/>
          <p:cNvSpPr/>
          <p:nvPr/>
        </p:nvSpPr>
        <p:spPr>
          <a:xfrm>
            <a:off x="802259" y="3739789"/>
            <a:ext cx="1988442" cy="1052596"/>
          </a:xfrm>
          <a:prstGeom prst="rect">
            <a:avLst/>
          </a:prstGeom>
        </p:spPr>
        <p:txBody>
          <a:bodyPr wrap="square">
            <a:spAutoFit/>
          </a:bodyPr>
          <a:lstStyle/>
          <a:p>
            <a:pPr algn="ctr">
              <a:lnSpc>
                <a:spcPct val="130000"/>
              </a:lnSpc>
            </a:pPr>
            <a:r>
              <a:rPr lang="en-US" sz="1600" dirty="0">
                <a:solidFill>
                  <a:schemeClr val="bg1"/>
                </a:solidFill>
                <a:latin typeface="Helvetica Neue Light" charset="0"/>
                <a:ea typeface="Helvetica Neue Light" charset="0"/>
                <a:cs typeface="Helvetica Neue Light" charset="0"/>
              </a:rPr>
              <a:t>Reserve Red</a:t>
            </a:r>
          </a:p>
          <a:p>
            <a:pPr algn="ctr">
              <a:lnSpc>
                <a:spcPct val="130000"/>
              </a:lnSpc>
            </a:pPr>
            <a:endParaRPr lang="en-US" sz="1600" dirty="0">
              <a:solidFill>
                <a:schemeClr val="bg1"/>
              </a:solidFill>
              <a:latin typeface="Helvetica Neue Light" charset="0"/>
              <a:ea typeface="Helvetica Neue Light" charset="0"/>
              <a:cs typeface="Helvetica Neue Light" charset="0"/>
            </a:endParaRPr>
          </a:p>
          <a:p>
            <a:pPr algn="ctr">
              <a:lnSpc>
                <a:spcPct val="130000"/>
              </a:lnSpc>
            </a:pPr>
            <a:r>
              <a:rPr lang="en-US" sz="1600" dirty="0">
                <a:solidFill>
                  <a:schemeClr val="bg1"/>
                </a:solidFill>
                <a:latin typeface="Helvetica Neue Light" charset="0"/>
                <a:ea typeface="Helvetica Neue Light" charset="0"/>
                <a:cs typeface="Helvetica Neue Light" charset="0"/>
              </a:rPr>
              <a:t>Reserve White</a:t>
            </a:r>
          </a:p>
        </p:txBody>
      </p:sp>
      <p:sp>
        <p:nvSpPr>
          <p:cNvPr id="16" name="Rectangle 15"/>
          <p:cNvSpPr/>
          <p:nvPr/>
        </p:nvSpPr>
        <p:spPr>
          <a:xfrm>
            <a:off x="3577779" y="3694565"/>
            <a:ext cx="1988442" cy="1052596"/>
          </a:xfrm>
          <a:prstGeom prst="rect">
            <a:avLst/>
          </a:prstGeom>
        </p:spPr>
        <p:txBody>
          <a:bodyPr wrap="square">
            <a:spAutoFit/>
          </a:bodyPr>
          <a:lstStyle/>
          <a:p>
            <a:pPr algn="ctr">
              <a:lnSpc>
                <a:spcPct val="130000"/>
              </a:lnSpc>
            </a:pPr>
            <a:r>
              <a:rPr lang="en-US" sz="1600" dirty="0">
                <a:solidFill>
                  <a:schemeClr val="bg1"/>
                </a:solidFill>
                <a:latin typeface="Helvetica Neue Light" charset="0"/>
                <a:ea typeface="Helvetica Neue Light" charset="0"/>
                <a:cs typeface="Helvetica Neue Light" charset="0"/>
              </a:rPr>
              <a:t>Sparkling Wine</a:t>
            </a:r>
          </a:p>
          <a:p>
            <a:pPr algn="ctr">
              <a:lnSpc>
                <a:spcPct val="130000"/>
              </a:lnSpc>
            </a:pPr>
            <a:endParaRPr lang="en-US" sz="1600" dirty="0">
              <a:solidFill>
                <a:schemeClr val="bg1"/>
              </a:solidFill>
              <a:latin typeface="Helvetica Neue Light" charset="0"/>
              <a:ea typeface="Helvetica Neue Light" charset="0"/>
              <a:cs typeface="Helvetica Neue Light" charset="0"/>
            </a:endParaRPr>
          </a:p>
          <a:p>
            <a:pPr algn="ctr">
              <a:lnSpc>
                <a:spcPct val="130000"/>
              </a:lnSpc>
            </a:pPr>
            <a:r>
              <a:rPr lang="en-US" sz="1600" dirty="0">
                <a:solidFill>
                  <a:schemeClr val="bg1"/>
                </a:solidFill>
                <a:latin typeface="Helvetica Neue Light" charset="0"/>
                <a:ea typeface="Helvetica Neue Light" charset="0"/>
                <a:cs typeface="Helvetica Neue Light" charset="0"/>
              </a:rPr>
              <a:t>Reserve Rosé</a:t>
            </a:r>
          </a:p>
        </p:txBody>
      </p:sp>
      <p:sp>
        <p:nvSpPr>
          <p:cNvPr id="17" name="Rectangle 16"/>
          <p:cNvSpPr/>
          <p:nvPr/>
        </p:nvSpPr>
        <p:spPr>
          <a:xfrm>
            <a:off x="6359077" y="3694565"/>
            <a:ext cx="1988442" cy="1372683"/>
          </a:xfrm>
          <a:prstGeom prst="rect">
            <a:avLst/>
          </a:prstGeom>
        </p:spPr>
        <p:txBody>
          <a:bodyPr wrap="square">
            <a:spAutoFit/>
          </a:bodyPr>
          <a:lstStyle/>
          <a:p>
            <a:pPr algn="ctr">
              <a:lnSpc>
                <a:spcPct val="130000"/>
              </a:lnSpc>
            </a:pPr>
            <a:r>
              <a:rPr lang="en-US" sz="1600" dirty="0">
                <a:solidFill>
                  <a:schemeClr val="bg1"/>
                </a:solidFill>
                <a:latin typeface="Helvetica Neue Light" charset="0"/>
                <a:ea typeface="Helvetica Neue Light" charset="0"/>
                <a:cs typeface="Helvetica Neue Light" charset="0"/>
              </a:rPr>
              <a:t>Gran Reserva (Select Reserve)</a:t>
            </a:r>
          </a:p>
          <a:p>
            <a:pPr algn="ctr">
              <a:lnSpc>
                <a:spcPct val="130000"/>
              </a:lnSpc>
            </a:pPr>
            <a:endParaRPr lang="en-US" sz="1600" dirty="0">
              <a:solidFill>
                <a:schemeClr val="bg1"/>
              </a:solidFill>
              <a:latin typeface="Helvetica Neue Light" charset="0"/>
              <a:ea typeface="Helvetica Neue Light" charset="0"/>
              <a:cs typeface="Helvetica Neue Light" charset="0"/>
            </a:endParaRPr>
          </a:p>
          <a:p>
            <a:pPr algn="ctr">
              <a:lnSpc>
                <a:spcPct val="130000"/>
              </a:lnSpc>
            </a:pPr>
            <a:r>
              <a:rPr lang="en-US" sz="1600" dirty="0">
                <a:solidFill>
                  <a:schemeClr val="bg1"/>
                </a:solidFill>
                <a:latin typeface="Helvetica Neue Light" charset="0"/>
                <a:ea typeface="Helvetica Neue Light" charset="0"/>
                <a:cs typeface="Helvetica Neue Light" charset="0"/>
              </a:rPr>
              <a:t>Dry Sherry</a:t>
            </a:r>
          </a:p>
        </p:txBody>
      </p:sp>
    </p:spTree>
    <p:extLst>
      <p:ext uri="{BB962C8B-B14F-4D97-AF65-F5344CB8AC3E}">
        <p14:creationId xmlns:p14="http://schemas.microsoft.com/office/powerpoint/2010/main" val="1196538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36" y="263779"/>
            <a:ext cx="8268610"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The Proprietor’s Wine Club at Casa Carmen</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98736" y="1122861"/>
            <a:ext cx="5342043" cy="2332946"/>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Those interested in supporting Casa Carmen, Inc. will also join the Proprietor’s Wine Club. Only open to shareholders of the Company, the Proprietor’s Wine Club makes you part of the Casa Carmen family. In addition to the established benefits that come with being an investor, membership in the Proprietor’s Wine Club comes with a series of special perks:</a:t>
            </a:r>
          </a:p>
        </p:txBody>
      </p:sp>
      <p:sp>
        <p:nvSpPr>
          <p:cNvPr id="6" name="Oval 5"/>
          <p:cNvSpPr/>
          <p:nvPr/>
        </p:nvSpPr>
        <p:spPr>
          <a:xfrm>
            <a:off x="408407" y="3693665"/>
            <a:ext cx="373393" cy="373393"/>
          </a:xfrm>
          <a:prstGeom prst="ellipse">
            <a:avLst/>
          </a:prstGeom>
          <a:solidFill>
            <a:srgbClr val="8B0000"/>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81801" y="3678765"/>
            <a:ext cx="226604" cy="369332"/>
          </a:xfrm>
          <a:prstGeom prst="rect">
            <a:avLst/>
          </a:prstGeom>
          <a:noFill/>
        </p:spPr>
        <p:txBody>
          <a:bodyPr wrap="square" rtlCol="0">
            <a:spAutoFit/>
          </a:bodyPr>
          <a:lstStyle/>
          <a:p>
            <a:pPr algn="ctr"/>
            <a:r>
              <a:rPr lang="en-US" b="1">
                <a:solidFill>
                  <a:schemeClr val="bg1"/>
                </a:solidFill>
                <a:latin typeface="Helvetica Neue" charset="0"/>
                <a:ea typeface="Helvetica Neue" charset="0"/>
                <a:cs typeface="Helvetica Neue" charset="0"/>
              </a:rPr>
              <a:t>1</a:t>
            </a:r>
          </a:p>
        </p:txBody>
      </p:sp>
      <p:sp>
        <p:nvSpPr>
          <p:cNvPr id="8" name="Rectangle 7"/>
          <p:cNvSpPr/>
          <p:nvPr/>
        </p:nvSpPr>
        <p:spPr>
          <a:xfrm>
            <a:off x="843319" y="3647551"/>
            <a:ext cx="7634955" cy="412421"/>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Receive one case of wine per year, including limited release select and reserve wines.</a:t>
            </a:r>
          </a:p>
        </p:txBody>
      </p:sp>
      <p:sp>
        <p:nvSpPr>
          <p:cNvPr id="9" name="Oval 8"/>
          <p:cNvSpPr/>
          <p:nvPr/>
        </p:nvSpPr>
        <p:spPr>
          <a:xfrm>
            <a:off x="408407" y="4206803"/>
            <a:ext cx="373393" cy="373393"/>
          </a:xfrm>
          <a:prstGeom prst="ellipse">
            <a:avLst/>
          </a:prstGeom>
          <a:solidFill>
            <a:srgbClr val="8B0000"/>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481801" y="4191903"/>
            <a:ext cx="226604" cy="369332"/>
          </a:xfrm>
          <a:prstGeom prst="rect">
            <a:avLst/>
          </a:prstGeom>
          <a:noFill/>
        </p:spPr>
        <p:txBody>
          <a:bodyPr wrap="square" rtlCol="0">
            <a:spAutoFit/>
          </a:bodyPr>
          <a:lstStyle/>
          <a:p>
            <a:pPr algn="ctr"/>
            <a:r>
              <a:rPr lang="en-US" b="1" dirty="0">
                <a:solidFill>
                  <a:schemeClr val="bg1"/>
                </a:solidFill>
                <a:latin typeface="Helvetica Neue" charset="0"/>
                <a:ea typeface="Helvetica Neue" charset="0"/>
                <a:cs typeface="Helvetica Neue" charset="0"/>
              </a:rPr>
              <a:t>2</a:t>
            </a:r>
          </a:p>
        </p:txBody>
      </p:sp>
      <p:sp>
        <p:nvSpPr>
          <p:cNvPr id="11" name="Rectangle 10"/>
          <p:cNvSpPr/>
          <p:nvPr/>
        </p:nvSpPr>
        <p:spPr>
          <a:xfrm>
            <a:off x="843319" y="4172564"/>
            <a:ext cx="7634955" cy="386516"/>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Access free tastings at the winery for you and your guests.</a:t>
            </a:r>
          </a:p>
        </p:txBody>
      </p:sp>
      <p:sp>
        <p:nvSpPr>
          <p:cNvPr id="12" name="Oval 11"/>
          <p:cNvSpPr/>
          <p:nvPr/>
        </p:nvSpPr>
        <p:spPr>
          <a:xfrm>
            <a:off x="408407" y="4727951"/>
            <a:ext cx="373393" cy="373393"/>
          </a:xfrm>
          <a:prstGeom prst="ellipse">
            <a:avLst/>
          </a:prstGeom>
          <a:solidFill>
            <a:srgbClr val="8B0000"/>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481801" y="4713051"/>
            <a:ext cx="226604" cy="369332"/>
          </a:xfrm>
          <a:prstGeom prst="rect">
            <a:avLst/>
          </a:prstGeom>
          <a:noFill/>
        </p:spPr>
        <p:txBody>
          <a:bodyPr wrap="square" rtlCol="0">
            <a:spAutoFit/>
          </a:bodyPr>
          <a:lstStyle/>
          <a:p>
            <a:pPr algn="ctr"/>
            <a:r>
              <a:rPr lang="en-US" b="1" dirty="0">
                <a:solidFill>
                  <a:schemeClr val="bg1"/>
                </a:solidFill>
                <a:latin typeface="Helvetica Neue" charset="0"/>
                <a:ea typeface="Helvetica Neue" charset="0"/>
                <a:cs typeface="Helvetica Neue" charset="0"/>
              </a:rPr>
              <a:t>3</a:t>
            </a:r>
          </a:p>
        </p:txBody>
      </p:sp>
      <p:sp>
        <p:nvSpPr>
          <p:cNvPr id="14" name="Rectangle 13"/>
          <p:cNvSpPr/>
          <p:nvPr/>
        </p:nvSpPr>
        <p:spPr>
          <a:xfrm>
            <a:off x="843319" y="4693712"/>
            <a:ext cx="7634955" cy="386516"/>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Have your own personalized wine locker in the Casa Carmen cellar.</a:t>
            </a:r>
          </a:p>
        </p:txBody>
      </p:sp>
      <p:sp>
        <p:nvSpPr>
          <p:cNvPr id="15" name="Oval 14"/>
          <p:cNvSpPr/>
          <p:nvPr/>
        </p:nvSpPr>
        <p:spPr>
          <a:xfrm>
            <a:off x="408407" y="5369098"/>
            <a:ext cx="373393" cy="373393"/>
          </a:xfrm>
          <a:prstGeom prst="ellipse">
            <a:avLst/>
          </a:prstGeom>
          <a:solidFill>
            <a:srgbClr val="8B0000"/>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481801" y="5354198"/>
            <a:ext cx="226604" cy="369332"/>
          </a:xfrm>
          <a:prstGeom prst="rect">
            <a:avLst/>
          </a:prstGeom>
          <a:noFill/>
        </p:spPr>
        <p:txBody>
          <a:bodyPr wrap="square" rtlCol="0">
            <a:spAutoFit/>
          </a:bodyPr>
          <a:lstStyle/>
          <a:p>
            <a:pPr algn="ctr"/>
            <a:r>
              <a:rPr lang="en-US" b="1" dirty="0">
                <a:solidFill>
                  <a:schemeClr val="bg1"/>
                </a:solidFill>
                <a:latin typeface="Helvetica Neue" charset="0"/>
                <a:ea typeface="Helvetica Neue" charset="0"/>
                <a:cs typeface="Helvetica Neue" charset="0"/>
              </a:rPr>
              <a:t>4</a:t>
            </a:r>
          </a:p>
        </p:txBody>
      </p:sp>
      <p:sp>
        <p:nvSpPr>
          <p:cNvPr id="17" name="Rectangle 16"/>
          <p:cNvSpPr/>
          <p:nvPr/>
        </p:nvSpPr>
        <p:spPr>
          <a:xfrm>
            <a:off x="843319" y="5239858"/>
            <a:ext cx="8169345" cy="732508"/>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Be invited as our guest for select events at the winery open only to Proprietor’s Wine Club members.</a:t>
            </a:r>
          </a:p>
        </p:txBody>
      </p:sp>
      <p:sp>
        <p:nvSpPr>
          <p:cNvPr id="18" name="Oval 17"/>
          <p:cNvSpPr/>
          <p:nvPr/>
        </p:nvSpPr>
        <p:spPr>
          <a:xfrm>
            <a:off x="408407" y="6096850"/>
            <a:ext cx="373393" cy="373393"/>
          </a:xfrm>
          <a:prstGeom prst="ellipse">
            <a:avLst/>
          </a:prstGeom>
          <a:solidFill>
            <a:srgbClr val="8B0000"/>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469926" y="6081950"/>
            <a:ext cx="226604" cy="369332"/>
          </a:xfrm>
          <a:prstGeom prst="rect">
            <a:avLst/>
          </a:prstGeom>
          <a:noFill/>
        </p:spPr>
        <p:txBody>
          <a:bodyPr wrap="square" rtlCol="0">
            <a:spAutoFit/>
          </a:bodyPr>
          <a:lstStyle/>
          <a:p>
            <a:pPr algn="ctr"/>
            <a:r>
              <a:rPr lang="en-US" b="1" dirty="0">
                <a:solidFill>
                  <a:schemeClr val="bg1"/>
                </a:solidFill>
                <a:latin typeface="Helvetica Neue" charset="0"/>
                <a:ea typeface="Helvetica Neue" charset="0"/>
                <a:cs typeface="Helvetica Neue" charset="0"/>
              </a:rPr>
              <a:t>5</a:t>
            </a:r>
          </a:p>
        </p:txBody>
      </p:sp>
      <p:sp>
        <p:nvSpPr>
          <p:cNvPr id="20" name="Rectangle 19"/>
          <p:cNvSpPr/>
          <p:nvPr/>
        </p:nvSpPr>
        <p:spPr>
          <a:xfrm>
            <a:off x="843319" y="6074486"/>
            <a:ext cx="8169345" cy="376898"/>
          </a:xfrm>
          <a:prstGeom prst="rect">
            <a:avLst/>
          </a:prstGeom>
        </p:spPr>
        <p:txBody>
          <a:bodyPr wrap="square">
            <a:spAutoFit/>
          </a:bodyPr>
          <a:lstStyle/>
          <a:p>
            <a:pPr>
              <a:lnSpc>
                <a:spcPct val="130000"/>
              </a:lnSpc>
            </a:pPr>
            <a:r>
              <a:rPr lang="en-US" sz="1600">
                <a:solidFill>
                  <a:srgbClr val="424242"/>
                </a:solidFill>
                <a:latin typeface="Helvetica Neue Light" charset="0"/>
                <a:ea typeface="Helvetica Neue Light" charset="0"/>
                <a:cs typeface="Helvetica Neue Light" charset="0"/>
              </a:rPr>
              <a:t>Rent our Casa Carmen facilities at a reduced price for private events.</a:t>
            </a:r>
          </a:p>
        </p:txBody>
      </p:sp>
      <p:pic>
        <p:nvPicPr>
          <p:cNvPr id="21" name="Picture 20"/>
          <p:cNvPicPr>
            <a:picLocks noChangeAspect="1"/>
          </p:cNvPicPr>
          <p:nvPr/>
        </p:nvPicPr>
        <p:blipFill rotWithShape="1">
          <a:blip r:embed="rId2">
            <a:extLst>
              <a:ext uri="{28A0092B-C50C-407E-A947-70E740481C1C}">
                <a14:useLocalDpi xmlns:a14="http://schemas.microsoft.com/office/drawing/2010/main" val="0"/>
              </a:ext>
            </a:extLst>
          </a:blip>
          <a:srcRect l="13339" t="19039" r="16067" b="20646"/>
          <a:stretch/>
        </p:blipFill>
        <p:spPr>
          <a:xfrm>
            <a:off x="5758993" y="1271456"/>
            <a:ext cx="3017300" cy="1994258"/>
          </a:xfrm>
          <a:prstGeom prst="rect">
            <a:avLst/>
          </a:prstGeom>
        </p:spPr>
      </p:pic>
    </p:spTree>
    <p:extLst>
      <p:ext uri="{BB962C8B-B14F-4D97-AF65-F5344CB8AC3E}">
        <p14:creationId xmlns:p14="http://schemas.microsoft.com/office/powerpoint/2010/main" val="465071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36" y="263779"/>
            <a:ext cx="2165978" cy="584775"/>
          </a:xfrm>
          <a:prstGeom prst="rect">
            <a:avLst/>
          </a:prstGeom>
        </p:spPr>
        <p:txBody>
          <a:bodyPr wrap="none">
            <a:spAutoFit/>
          </a:bodyPr>
          <a:lstStyle/>
          <a:p>
            <a:r>
              <a:rPr lang="en-US" sz="3200" dirty="0">
                <a:solidFill>
                  <a:srgbClr val="8B0000"/>
                </a:solidFill>
                <a:latin typeface="Playfair Display" charset="0"/>
                <a:ea typeface="Playfair Display" charset="0"/>
                <a:cs typeface="Playfair Display" charset="0"/>
              </a:rPr>
              <a:t>Thank You</a:t>
            </a:r>
          </a:p>
        </p:txBody>
      </p:sp>
      <p:cxnSp>
        <p:nvCxnSpPr>
          <p:cNvPr id="3" name="Straight Connector 2"/>
          <p:cNvCxnSpPr/>
          <p:nvPr/>
        </p:nvCxnSpPr>
        <p:spPr>
          <a:xfrm>
            <a:off x="408407" y="931116"/>
            <a:ext cx="8321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298736" y="1122861"/>
            <a:ext cx="8476774" cy="1017073"/>
          </a:xfrm>
          <a:prstGeom prst="rect">
            <a:avLst/>
          </a:prstGeom>
        </p:spPr>
        <p:txBody>
          <a:bodyPr wrap="square">
            <a:spAutoFit/>
          </a:bodyPr>
          <a:lstStyle/>
          <a:p>
            <a:pPr>
              <a:lnSpc>
                <a:spcPct val="130000"/>
              </a:lnSpc>
            </a:pPr>
            <a:r>
              <a:rPr lang="en-US" sz="1600" dirty="0">
                <a:solidFill>
                  <a:srgbClr val="424242"/>
                </a:solidFill>
                <a:latin typeface="Helvetica Neue Light" charset="0"/>
                <a:ea typeface="Helvetica Neue Light" charset="0"/>
                <a:cs typeface="Helvetica Neue Light" charset="0"/>
              </a:rPr>
              <a:t>The Casa Carmen, Inc. family would like to thank you for taking the time to learn about our company and this investment opportunity. The Chesapeake Bay is a lovely place, and we’d be happy to have you join us at our vineyard. Our invitation will deliver value to shareholders via:</a:t>
            </a:r>
          </a:p>
        </p:txBody>
      </p:sp>
      <p:sp>
        <p:nvSpPr>
          <p:cNvPr id="5" name="Rectangle 4"/>
          <p:cNvSpPr/>
          <p:nvPr/>
        </p:nvSpPr>
        <p:spPr>
          <a:xfrm>
            <a:off x="298736" y="2331678"/>
            <a:ext cx="8476774" cy="2617511"/>
          </a:xfrm>
          <a:prstGeom prst="rect">
            <a:avLst/>
          </a:prstGeom>
        </p:spPr>
        <p:txBody>
          <a:bodyPr wrap="square">
            <a:spAutoFit/>
          </a:bodyPr>
          <a:lstStyle/>
          <a:p>
            <a:pPr>
              <a:lnSpc>
                <a:spcPct val="130000"/>
              </a:lnSpc>
            </a:pPr>
            <a:r>
              <a:rPr lang="en-US" sz="1600" b="1" dirty="0">
                <a:solidFill>
                  <a:srgbClr val="424242"/>
                </a:solidFill>
                <a:latin typeface="Helvetica Neue" charset="0"/>
                <a:ea typeface="Helvetica Neue" charset="0"/>
                <a:cs typeface="Helvetica Neue" charset="0"/>
              </a:rPr>
              <a:t>Equity in a winery committed to high quality </a:t>
            </a:r>
            <a:r>
              <a:rPr lang="en-US" sz="1600" dirty="0">
                <a:solidFill>
                  <a:srgbClr val="424242"/>
                </a:solidFill>
                <a:latin typeface="Helvetica Neue Light" charset="0"/>
                <a:ea typeface="Helvetica Neue Light" charset="0"/>
                <a:cs typeface="Helvetica Neue Light" charset="0"/>
              </a:rPr>
              <a:t>and led by world-renowned winemaker John Levenberg.</a:t>
            </a:r>
          </a:p>
          <a:p>
            <a:pPr>
              <a:lnSpc>
                <a:spcPct val="130000"/>
              </a:lnSpc>
            </a:pPr>
            <a:br>
              <a:rPr lang="en-US" sz="1600" dirty="0">
                <a:solidFill>
                  <a:srgbClr val="424242"/>
                </a:solidFill>
                <a:latin typeface="Helvetica Neue Light" charset="0"/>
                <a:ea typeface="Helvetica Neue Light" charset="0"/>
                <a:cs typeface="Helvetica Neue Light" charset="0"/>
              </a:rPr>
            </a:br>
            <a:r>
              <a:rPr lang="en-US" sz="1600" b="1" dirty="0">
                <a:solidFill>
                  <a:srgbClr val="424242"/>
                </a:solidFill>
                <a:latin typeface="Helvetica Neue" charset="0"/>
                <a:ea typeface="Helvetica Neue" charset="0"/>
                <a:cs typeface="Helvetica Neue" charset="0"/>
              </a:rPr>
              <a:t>The potential for significant ROI-explain? </a:t>
            </a:r>
            <a:r>
              <a:rPr lang="en-US" sz="1600" dirty="0">
                <a:solidFill>
                  <a:srgbClr val="424242"/>
                </a:solidFill>
                <a:latin typeface="Helvetica Neue Light" charset="0"/>
                <a:ea typeface="Helvetica Neue Light" charset="0"/>
                <a:cs typeface="Helvetica Neue Light" charset="0"/>
              </a:rPr>
              <a:t>as local wines continue to capture larger segments of the Maryland wine market.</a:t>
            </a:r>
          </a:p>
          <a:p>
            <a:pPr>
              <a:lnSpc>
                <a:spcPct val="130000"/>
              </a:lnSpc>
            </a:pPr>
            <a:br>
              <a:rPr lang="en-US" sz="1600" dirty="0">
                <a:solidFill>
                  <a:srgbClr val="424242"/>
                </a:solidFill>
                <a:latin typeface="Helvetica Neue Light" charset="0"/>
                <a:ea typeface="Helvetica Neue Light" charset="0"/>
                <a:cs typeface="Helvetica Neue Light" charset="0"/>
              </a:rPr>
            </a:br>
            <a:r>
              <a:rPr lang="en-US" sz="1600" b="1" dirty="0">
                <a:solidFill>
                  <a:srgbClr val="424242"/>
                </a:solidFill>
                <a:latin typeface="Helvetica Neue" charset="0"/>
                <a:ea typeface="Helvetica Neue" charset="0"/>
                <a:cs typeface="Helvetica Neue" charset="0"/>
              </a:rPr>
              <a:t>Access to the Proprietor’s Wine Club </a:t>
            </a:r>
            <a:r>
              <a:rPr lang="en-US" sz="1600" dirty="0">
                <a:solidFill>
                  <a:srgbClr val="424242"/>
                </a:solidFill>
                <a:latin typeface="Helvetica Neue Light" charset="0"/>
                <a:ea typeface="Helvetica Neue Light" charset="0"/>
                <a:cs typeface="Helvetica Neue Light" charset="0"/>
              </a:rPr>
              <a:t>with benefits including free wine releases, tastings, and a special place at Casa Carmen as our honored guest.</a:t>
            </a:r>
          </a:p>
        </p:txBody>
      </p:sp>
      <p:sp>
        <p:nvSpPr>
          <p:cNvPr id="6" name="Rectangle 5"/>
          <p:cNvSpPr/>
          <p:nvPr/>
        </p:nvSpPr>
        <p:spPr>
          <a:xfrm>
            <a:off x="0" y="5306059"/>
            <a:ext cx="9144000" cy="1551941"/>
          </a:xfrm>
          <a:prstGeom prst="rect">
            <a:avLst/>
          </a:prstGeom>
          <a:solidFill>
            <a:srgbClr val="424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2563918" y="5677072"/>
            <a:ext cx="4016164" cy="369332"/>
          </a:xfrm>
          <a:prstGeom prst="rect">
            <a:avLst/>
          </a:prstGeom>
        </p:spPr>
        <p:txBody>
          <a:bodyPr wrap="none">
            <a:spAutoFit/>
          </a:bodyPr>
          <a:lstStyle/>
          <a:p>
            <a:pPr algn="ctr"/>
            <a:r>
              <a:rPr lang="en-US" b="1">
                <a:solidFill>
                  <a:schemeClr val="bg1"/>
                </a:solidFill>
                <a:latin typeface="Helvetica Neue" charset="0"/>
                <a:ea typeface="Helvetica Neue" charset="0"/>
                <a:cs typeface="Helvetica Neue" charset="0"/>
              </a:rPr>
              <a:t>Felipe Pallares, Director/Proprietor</a:t>
            </a:r>
          </a:p>
        </p:txBody>
      </p:sp>
      <p:sp>
        <p:nvSpPr>
          <p:cNvPr id="8" name="Rectangle 7"/>
          <p:cNvSpPr/>
          <p:nvPr/>
        </p:nvSpPr>
        <p:spPr>
          <a:xfrm>
            <a:off x="0" y="6105330"/>
            <a:ext cx="9144000" cy="338554"/>
          </a:xfrm>
          <a:prstGeom prst="rect">
            <a:avLst/>
          </a:prstGeom>
        </p:spPr>
        <p:txBody>
          <a:bodyPr wrap="square">
            <a:spAutoFit/>
          </a:bodyPr>
          <a:lstStyle/>
          <a:p>
            <a:pPr algn="ctr"/>
            <a:r>
              <a:rPr lang="en-US" sz="1600" dirty="0">
                <a:solidFill>
                  <a:schemeClr val="bg1"/>
                </a:solidFill>
                <a:latin typeface="Helvetica Neue Light" charset="0"/>
                <a:ea typeface="Helvetica Neue Light" charset="0"/>
                <a:cs typeface="Helvetica Neue Light" charset="0"/>
              </a:rPr>
              <a:t>www.casacarmenwines.com</a:t>
            </a:r>
          </a:p>
        </p:txBody>
      </p:sp>
    </p:spTree>
    <p:extLst>
      <p:ext uri="{BB962C8B-B14F-4D97-AF65-F5344CB8AC3E}">
        <p14:creationId xmlns:p14="http://schemas.microsoft.com/office/powerpoint/2010/main" val="1486752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TotalTime>
  <Words>1715</Words>
  <Application>Microsoft Office PowerPoint</Application>
  <PresentationFormat>On-screen Show (4:3)</PresentationFormat>
  <Paragraphs>119</Paragraphs>
  <Slides>18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Helvetica Neue</vt:lpstr>
      <vt:lpstr>Helvetica Neue Light</vt:lpstr>
      <vt:lpstr>Playfair Display</vt:lpstr>
      <vt:lpstr>Proxima Nova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Camper</dc:creator>
  <cp:lastModifiedBy>Paul Camper</cp:lastModifiedBy>
  <cp:revision>40</cp:revision>
  <cp:lastPrinted>2017-10-23T18:38:43Z</cp:lastPrinted>
  <dcterms:created xsi:type="dcterms:W3CDTF">2017-10-23T12:43:53Z</dcterms:created>
  <dcterms:modified xsi:type="dcterms:W3CDTF">2019-01-03T17:43:59Z</dcterms:modified>
</cp:coreProperties>
</file>