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4"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Lst>
  <p:sldSz cx="9144000" cy="6858000" type="screen4x3"/>
  <p:notesSz cx="6858000" cy="9144000"/>
  <p:embeddedFontLst>
    <p:embeddedFont>
      <p:font typeface="Impact" panose="020B0806030902050204" pitchFamily="34" charset="0"/>
      <p:regular r:id="rId21"/>
    </p:embeddedFont>
    <p:embeddedFont>
      <p:font typeface="Proxima Nova" panose="020B0604020202020204" charset="0"/>
      <p:regular r:id="rId22"/>
      <p:bold r:id="rId23"/>
      <p:italic r:id="rId24"/>
      <p:boldItalic r:id="rId25"/>
    </p:embeddedFont>
    <p:embeddedFont>
      <p:font typeface="Roboto"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Tiff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418"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 name="Shape 38"/>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Shape 43"/>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 name="Shape 4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 name="Shape 19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1143224"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3" name="Shape 253"/>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685800" y="2111123"/>
            <a:ext cx="7772400" cy="1546499"/>
          </a:xfrm>
          <a:prstGeom prst="rect">
            <a:avLst/>
          </a:prstGeom>
        </p:spPr>
        <p:txBody>
          <a:bodyPr wrap="square"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1" name="Shape 11"/>
          <p:cNvSpPr txBox="1">
            <a:spLocks noGrp="1"/>
          </p:cNvSpPr>
          <p:nvPr>
            <p:ph type="subTitle" idx="1"/>
          </p:nvPr>
        </p:nvSpPr>
        <p:spPr>
          <a:xfrm>
            <a:off x="685800" y="3786738"/>
            <a:ext cx="7772400" cy="1046400"/>
          </a:xfrm>
          <a:prstGeom prst="rect">
            <a:avLst/>
          </a:prstGeom>
        </p:spPr>
        <p:txBody>
          <a:bodyPr wrap="square" lIns="91425" tIns="91425" rIns="91425" bIns="91425" anchor="t" anchorCtr="0"/>
          <a:lstStyle>
            <a:lvl1pPr lvl="0" algn="ctr">
              <a:spcBef>
                <a:spcPts val="0"/>
              </a:spcBef>
              <a:buClr>
                <a:schemeClr val="dk2"/>
              </a:buClr>
              <a:buNone/>
              <a:defRPr>
                <a:solidFill>
                  <a:schemeClr val="dk2"/>
                </a:solidFill>
              </a:defRPr>
            </a:lvl1pPr>
            <a:lvl2pPr lvl="1" algn="ctr">
              <a:spcBef>
                <a:spcPts val="0"/>
              </a:spcBef>
              <a:buClr>
                <a:schemeClr val="dk2"/>
              </a:buClr>
              <a:buSzPct val="100000"/>
              <a:buNone/>
              <a:defRPr sz="3000">
                <a:solidFill>
                  <a:schemeClr val="dk2"/>
                </a:solidFill>
              </a:defRPr>
            </a:lvl2pPr>
            <a:lvl3pPr lvl="2" algn="ctr">
              <a:spcBef>
                <a:spcPts val="0"/>
              </a:spcBef>
              <a:buClr>
                <a:schemeClr val="dk2"/>
              </a:buClr>
              <a:buSzPct val="100000"/>
              <a:buNone/>
              <a:defRPr sz="3000">
                <a:solidFill>
                  <a:schemeClr val="dk2"/>
                </a:solidFill>
              </a:defRPr>
            </a:lvl3pPr>
            <a:lvl4pPr lvl="3" algn="ctr">
              <a:spcBef>
                <a:spcPts val="0"/>
              </a:spcBef>
              <a:buClr>
                <a:schemeClr val="dk2"/>
              </a:buClr>
              <a:buSzPct val="100000"/>
              <a:buNone/>
              <a:defRPr sz="3000">
                <a:solidFill>
                  <a:schemeClr val="dk2"/>
                </a:solidFill>
              </a:defRPr>
            </a:lvl4pPr>
            <a:lvl5pPr lvl="4" algn="ctr">
              <a:spcBef>
                <a:spcPts val="0"/>
              </a:spcBef>
              <a:buClr>
                <a:schemeClr val="dk2"/>
              </a:buClr>
              <a:buSzPct val="100000"/>
              <a:buNone/>
              <a:defRPr sz="3000">
                <a:solidFill>
                  <a:schemeClr val="dk2"/>
                </a:solidFill>
              </a:defRPr>
            </a:lvl5pPr>
            <a:lvl6pPr lvl="5" algn="ctr">
              <a:spcBef>
                <a:spcPts val="0"/>
              </a:spcBef>
              <a:buClr>
                <a:schemeClr val="dk2"/>
              </a:buClr>
              <a:buSzPct val="100000"/>
              <a:buNone/>
              <a:defRPr sz="3000">
                <a:solidFill>
                  <a:schemeClr val="dk2"/>
                </a:solidFill>
              </a:defRPr>
            </a:lvl6pPr>
            <a:lvl7pPr lvl="6" algn="ctr">
              <a:spcBef>
                <a:spcPts val="0"/>
              </a:spcBef>
              <a:buClr>
                <a:schemeClr val="dk2"/>
              </a:buClr>
              <a:buSzPct val="100000"/>
              <a:buNone/>
              <a:defRPr sz="3000">
                <a:solidFill>
                  <a:schemeClr val="dk2"/>
                </a:solidFill>
              </a:defRPr>
            </a:lvl7pPr>
            <a:lvl8pPr lvl="7" algn="ctr">
              <a:spcBef>
                <a:spcPts val="0"/>
              </a:spcBef>
              <a:buClr>
                <a:schemeClr val="dk2"/>
              </a:buClr>
              <a:buSzPct val="100000"/>
              <a:buNone/>
              <a:defRPr sz="3000">
                <a:solidFill>
                  <a:schemeClr val="dk2"/>
                </a:solidFill>
              </a:defRPr>
            </a:lvl8pPr>
            <a:lvl9pPr lvl="8" algn="ctr">
              <a:spcBef>
                <a:spcPts val="0"/>
              </a:spcBef>
              <a:buClr>
                <a:schemeClr val="dk2"/>
              </a:buClr>
              <a:buSzPct val="100000"/>
              <a:buNone/>
              <a:defRPr sz="3000">
                <a:solidFill>
                  <a:schemeClr val="dk2"/>
                </a:solidFill>
              </a:defRPr>
            </a:lvl9pPr>
          </a:lstStyle>
          <a:p>
            <a:endParaRPr/>
          </a:p>
        </p:txBody>
      </p:sp>
      <p:sp>
        <p:nvSpPr>
          <p:cNvPr id="12" name="Shape 12"/>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p:spPr>
        <p:txBody>
          <a:bodyPr wrap="square"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 name="Shape 15"/>
          <p:cNvSpPr txBox="1">
            <a:spLocks noGrp="1"/>
          </p:cNvSpPr>
          <p:nvPr>
            <p:ph type="body" idx="1"/>
          </p:nvPr>
        </p:nvSpPr>
        <p:spPr>
          <a:xfrm>
            <a:off x="457200" y="1600200"/>
            <a:ext cx="8229600" cy="4967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 name="Shape 16"/>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p:spPr>
        <p:txBody>
          <a:bodyPr wrap="square"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457200" y="1600200"/>
            <a:ext cx="3994500" cy="4967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2"/>
          </p:nvPr>
        </p:nvSpPr>
        <p:spPr>
          <a:xfrm>
            <a:off x="4692273" y="1600200"/>
            <a:ext cx="3994500" cy="4967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00" y="274637"/>
            <a:ext cx="8229600" cy="1143000"/>
          </a:xfrm>
          <a:prstGeom prst="rect">
            <a:avLst/>
          </a:prstGeom>
        </p:spPr>
        <p:txBody>
          <a:bodyPr wrap="square"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5"/>
        <p:cNvGrpSpPr/>
        <p:nvPr/>
      </p:nvGrpSpPr>
      <p:grpSpPr>
        <a:xfrm>
          <a:off x="0" y="0"/>
          <a:ext cx="0" cy="0"/>
          <a:chOff x="0" y="0"/>
          <a:chExt cx="0" cy="0"/>
        </a:xfrm>
      </p:grpSpPr>
      <p:sp>
        <p:nvSpPr>
          <p:cNvPr id="26" name="Shape 26"/>
          <p:cNvSpPr txBox="1">
            <a:spLocks noGrp="1"/>
          </p:cNvSpPr>
          <p:nvPr>
            <p:ph type="body" idx="1"/>
          </p:nvPr>
        </p:nvSpPr>
        <p:spPr>
          <a:xfrm>
            <a:off x="457200" y="5875079"/>
            <a:ext cx="8229600" cy="692700"/>
          </a:xfrm>
          <a:prstGeom prst="rect">
            <a:avLst/>
          </a:prstGeom>
        </p:spPr>
        <p:txBody>
          <a:bodyPr wrap="square" lIns="91425" tIns="91425" rIns="91425" bIns="91425" anchor="t" anchorCtr="0"/>
          <a:lstStyle>
            <a:lvl1pPr lvl="0" algn="ctr">
              <a:spcBef>
                <a:spcPts val="360"/>
              </a:spcBef>
              <a:buSzPct val="100000"/>
              <a:buNone/>
              <a:defRPr sz="1800"/>
            </a:lvl1pPr>
          </a:lstStyle>
          <a:p>
            <a:endParaRPr/>
          </a:p>
        </p:txBody>
      </p:sp>
      <p:sp>
        <p:nvSpPr>
          <p:cNvPr id="27" name="Shape 27"/>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
        <p:cNvGrpSpPr/>
        <p:nvPr/>
      </p:nvGrpSpPr>
      <p:grpSpPr>
        <a:xfrm>
          <a:off x="0" y="0"/>
          <a:ext cx="0" cy="0"/>
          <a:chOff x="0" y="0"/>
          <a:chExt cx="0" cy="0"/>
        </a:xfrm>
      </p:grpSpPr>
      <p:sp>
        <p:nvSpPr>
          <p:cNvPr id="29" name="Shape 29"/>
          <p:cNvSpPr txBox="1">
            <a:spLocks noGrp="1"/>
          </p:cNvSpPr>
          <p:nvPr>
            <p:ph type="sldNum" idx="12"/>
          </p:nvPr>
        </p:nvSpPr>
        <p:spPr>
          <a:xfrm>
            <a:off x="8556791" y="6333134"/>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7"/>
            <a:ext cx="8229600" cy="1143000"/>
          </a:xfrm>
          <a:prstGeom prst="rect">
            <a:avLst/>
          </a:prstGeom>
          <a:noFill/>
          <a:ln>
            <a:noFill/>
          </a:ln>
        </p:spPr>
        <p:txBody>
          <a:bodyPr wrap="square" lIns="91425" tIns="91425" rIns="91425" bIns="91425" anchor="b" anchorCtr="0"/>
          <a:lstStyle>
            <a:lvl1pPr lvl="0">
              <a:spcBef>
                <a:spcPts val="0"/>
              </a:spcBef>
              <a:buClr>
                <a:schemeClr val="dk1"/>
              </a:buClr>
              <a:buSzPct val="100000"/>
              <a:buNone/>
              <a:defRPr sz="3600" b="1">
                <a:solidFill>
                  <a:schemeClr val="dk1"/>
                </a:solidFill>
              </a:defRPr>
            </a:lvl1pPr>
            <a:lvl2pPr lvl="1">
              <a:spcBef>
                <a:spcPts val="0"/>
              </a:spcBef>
              <a:buClr>
                <a:schemeClr val="dk1"/>
              </a:buClr>
              <a:buSzPct val="100000"/>
              <a:buNone/>
              <a:defRPr sz="3600" b="1">
                <a:solidFill>
                  <a:schemeClr val="dk1"/>
                </a:solidFill>
              </a:defRPr>
            </a:lvl2pPr>
            <a:lvl3pPr lvl="2">
              <a:spcBef>
                <a:spcPts val="0"/>
              </a:spcBef>
              <a:buClr>
                <a:schemeClr val="dk1"/>
              </a:buClr>
              <a:buSzPct val="100000"/>
              <a:buNone/>
              <a:defRPr sz="3600" b="1">
                <a:solidFill>
                  <a:schemeClr val="dk1"/>
                </a:solidFill>
              </a:defRPr>
            </a:lvl3pPr>
            <a:lvl4pPr lvl="3">
              <a:spcBef>
                <a:spcPts val="0"/>
              </a:spcBef>
              <a:buClr>
                <a:schemeClr val="dk1"/>
              </a:buClr>
              <a:buSzPct val="100000"/>
              <a:buNone/>
              <a:defRPr sz="3600" b="1">
                <a:solidFill>
                  <a:schemeClr val="dk1"/>
                </a:solidFill>
              </a:defRPr>
            </a:lvl4pPr>
            <a:lvl5pPr lvl="4">
              <a:spcBef>
                <a:spcPts val="0"/>
              </a:spcBef>
              <a:buClr>
                <a:schemeClr val="dk1"/>
              </a:buClr>
              <a:buSzPct val="100000"/>
              <a:buNone/>
              <a:defRPr sz="3600" b="1">
                <a:solidFill>
                  <a:schemeClr val="dk1"/>
                </a:solidFill>
              </a:defRPr>
            </a:lvl5pPr>
            <a:lvl6pPr lvl="5">
              <a:spcBef>
                <a:spcPts val="0"/>
              </a:spcBef>
              <a:buClr>
                <a:schemeClr val="dk1"/>
              </a:buClr>
              <a:buSzPct val="100000"/>
              <a:buNone/>
              <a:defRPr sz="3600" b="1">
                <a:solidFill>
                  <a:schemeClr val="dk1"/>
                </a:solidFill>
              </a:defRPr>
            </a:lvl6pPr>
            <a:lvl7pPr lvl="6">
              <a:spcBef>
                <a:spcPts val="0"/>
              </a:spcBef>
              <a:buClr>
                <a:schemeClr val="dk1"/>
              </a:buClr>
              <a:buSzPct val="100000"/>
              <a:buNone/>
              <a:defRPr sz="3600" b="1">
                <a:solidFill>
                  <a:schemeClr val="dk1"/>
                </a:solidFill>
              </a:defRPr>
            </a:lvl7pPr>
            <a:lvl8pPr lvl="7">
              <a:spcBef>
                <a:spcPts val="0"/>
              </a:spcBef>
              <a:buClr>
                <a:schemeClr val="dk1"/>
              </a:buClr>
              <a:buSzPct val="100000"/>
              <a:buNone/>
              <a:defRPr sz="3600" b="1">
                <a:solidFill>
                  <a:schemeClr val="dk1"/>
                </a:solidFill>
              </a:defRPr>
            </a:lvl8pPr>
            <a:lvl9pPr lvl="8">
              <a:spcBef>
                <a:spcPts val="0"/>
              </a:spcBef>
              <a:buClr>
                <a:schemeClr val="dk1"/>
              </a:buClr>
              <a:buSzPct val="100000"/>
              <a:buNone/>
              <a:defRPr sz="3600" b="1">
                <a:solidFill>
                  <a:schemeClr val="dk1"/>
                </a:solidFill>
              </a:defRPr>
            </a:lvl9pPr>
          </a:lstStyle>
          <a:p>
            <a:endParaRPr/>
          </a:p>
        </p:txBody>
      </p:sp>
      <p:sp>
        <p:nvSpPr>
          <p:cNvPr id="7" name="Shape 7"/>
          <p:cNvSpPr txBox="1">
            <a:spLocks noGrp="1"/>
          </p:cNvSpPr>
          <p:nvPr>
            <p:ph type="body" idx="1"/>
          </p:nvPr>
        </p:nvSpPr>
        <p:spPr>
          <a:xfrm>
            <a:off x="457200" y="1600200"/>
            <a:ext cx="8229600" cy="4967700"/>
          </a:xfrm>
          <a:prstGeom prst="rect">
            <a:avLst/>
          </a:prstGeom>
          <a:noFill/>
          <a:ln>
            <a:noFill/>
          </a:ln>
        </p:spPr>
        <p:txBody>
          <a:bodyPr wrap="square" lIns="91425" tIns="91425" rIns="91425" bIns="91425" anchor="t" anchorCtr="0"/>
          <a:lstStyle>
            <a:lvl1pPr lvl="0">
              <a:spcBef>
                <a:spcPts val="600"/>
              </a:spcBef>
              <a:buClr>
                <a:schemeClr val="dk1"/>
              </a:buClr>
              <a:buSzPct val="100000"/>
              <a:buChar char="●"/>
              <a:defRPr sz="3000">
                <a:solidFill>
                  <a:schemeClr val="dk1"/>
                </a:solidFill>
              </a:defRPr>
            </a:lvl1pPr>
            <a:lvl2pPr lvl="1">
              <a:spcBef>
                <a:spcPts val="480"/>
              </a:spcBef>
              <a:buClr>
                <a:schemeClr val="dk1"/>
              </a:buClr>
              <a:buSzPct val="100000"/>
              <a:buChar char="○"/>
              <a:defRPr sz="2400">
                <a:solidFill>
                  <a:schemeClr val="dk1"/>
                </a:solidFill>
              </a:defRPr>
            </a:lvl2pPr>
            <a:lvl3pPr lvl="2">
              <a:spcBef>
                <a:spcPts val="480"/>
              </a:spcBef>
              <a:buClr>
                <a:schemeClr val="dk1"/>
              </a:buClr>
              <a:buSzPct val="100000"/>
              <a:buChar char="■"/>
              <a:defRPr sz="2400">
                <a:solidFill>
                  <a:schemeClr val="dk1"/>
                </a:solidFill>
              </a:defRPr>
            </a:lvl3pPr>
            <a:lvl4pPr lvl="3">
              <a:spcBef>
                <a:spcPts val="360"/>
              </a:spcBef>
              <a:buClr>
                <a:schemeClr val="dk1"/>
              </a:buClr>
              <a:buSzPct val="100000"/>
              <a:buChar char="●"/>
              <a:defRPr sz="1800">
                <a:solidFill>
                  <a:schemeClr val="dk1"/>
                </a:solidFill>
              </a:defRPr>
            </a:lvl4pPr>
            <a:lvl5pPr lvl="4">
              <a:spcBef>
                <a:spcPts val="360"/>
              </a:spcBef>
              <a:buClr>
                <a:schemeClr val="dk1"/>
              </a:buClr>
              <a:buSzPct val="100000"/>
              <a:buChar char="○"/>
              <a:defRPr sz="1800">
                <a:solidFill>
                  <a:schemeClr val="dk1"/>
                </a:solidFill>
              </a:defRPr>
            </a:lvl5pPr>
            <a:lvl6pPr lvl="5">
              <a:spcBef>
                <a:spcPts val="360"/>
              </a:spcBef>
              <a:buClr>
                <a:schemeClr val="dk1"/>
              </a:buClr>
              <a:buSzPct val="100000"/>
              <a:buChar char="■"/>
              <a:defRPr sz="1800">
                <a:solidFill>
                  <a:schemeClr val="dk1"/>
                </a:solidFill>
              </a:defRPr>
            </a:lvl6pPr>
            <a:lvl7pPr lvl="6">
              <a:spcBef>
                <a:spcPts val="360"/>
              </a:spcBef>
              <a:buClr>
                <a:schemeClr val="dk1"/>
              </a:buClr>
              <a:buSzPct val="100000"/>
              <a:buChar char="●"/>
              <a:defRPr sz="1800">
                <a:solidFill>
                  <a:schemeClr val="dk1"/>
                </a:solidFill>
              </a:defRPr>
            </a:lvl7pPr>
            <a:lvl8pPr lvl="7">
              <a:spcBef>
                <a:spcPts val="360"/>
              </a:spcBef>
              <a:buClr>
                <a:schemeClr val="dk1"/>
              </a:buClr>
              <a:buSzPct val="100000"/>
              <a:buChar char="○"/>
              <a:defRPr sz="1800">
                <a:solidFill>
                  <a:schemeClr val="dk1"/>
                </a:solidFill>
              </a:defRPr>
            </a:lvl8pPr>
            <a:lvl9pPr lvl="8">
              <a:spcBef>
                <a:spcPts val="360"/>
              </a:spcBef>
              <a:buClr>
                <a:schemeClr val="dk1"/>
              </a:buClr>
              <a:buSzPct val="100000"/>
              <a:buChar char="■"/>
              <a:defRPr sz="1800">
                <a:solidFill>
                  <a:schemeClr val="dk1"/>
                </a:solidFill>
              </a:defRPr>
            </a:lvl9pPr>
          </a:lstStyle>
          <a:p>
            <a:endParaRPr/>
          </a:p>
        </p:txBody>
      </p:sp>
      <p:sp>
        <p:nvSpPr>
          <p:cNvPr id="8" name="Shape 8"/>
          <p:cNvSpPr txBox="1">
            <a:spLocks noGrp="1"/>
          </p:cNvSpPr>
          <p:nvPr>
            <p:ph type="sldNum" idx="12"/>
          </p:nvPr>
        </p:nvSpPr>
        <p:spPr>
          <a:xfrm>
            <a:off x="8556791" y="6333134"/>
            <a:ext cx="548700" cy="5247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300">
                <a:solidFill>
                  <a:schemeClr val="dk1"/>
                </a:solidFill>
              </a:rPr>
              <a:t>‹#›</a:t>
            </a:fld>
            <a:endParaRPr lang="en" sz="1300">
              <a:solidFill>
                <a:schemeClr val="dk1"/>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pic>
        <p:nvPicPr>
          <p:cNvPr id="40" name="Shape 40"/>
          <p:cNvPicPr preferRelativeResize="0"/>
          <p:nvPr/>
        </p:nvPicPr>
        <p:blipFill>
          <a:blip r:embed="rId3">
            <a:alphaModFix/>
          </a:blip>
          <a:stretch>
            <a:fillRect/>
          </a:stretch>
        </p:blipFill>
        <p:spPr>
          <a:xfrm>
            <a:off x="0" y="0"/>
            <a:ext cx="9144000" cy="6858000"/>
          </a:xfrm>
          <a:prstGeom prst="rect">
            <a:avLst/>
          </a:prstGeom>
          <a:noFill/>
          <a:ln>
            <a:noFill/>
          </a:ln>
        </p:spPr>
      </p:pic>
      <p:cxnSp>
        <p:nvCxnSpPr>
          <p:cNvPr id="41" name="Shape 41"/>
          <p:cNvCxnSpPr/>
          <p:nvPr/>
        </p:nvCxnSpPr>
        <p:spPr>
          <a:xfrm flipH="1">
            <a:off x="2131675" y="1875975"/>
            <a:ext cx="7123500" cy="5088300"/>
          </a:xfrm>
          <a:prstGeom prst="straightConnector1">
            <a:avLst/>
          </a:prstGeom>
          <a:noFill/>
          <a:ln w="76200" cap="flat" cmpd="sng">
            <a:solidFill>
              <a:srgbClr val="A39560"/>
            </a:solidFill>
            <a:prstDash val="solid"/>
            <a:round/>
            <a:headEnd type="none" w="lg" len="lg"/>
            <a:tailEnd type="none" w="lg" len="lg"/>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pic>
        <p:nvPicPr>
          <p:cNvPr id="46" name="Shape 46"/>
          <p:cNvPicPr preferRelativeResize="0"/>
          <p:nvPr/>
        </p:nvPicPr>
        <p:blipFill>
          <a:blip r:embed="rId3">
            <a:alphaModFix/>
          </a:blip>
          <a:stretch>
            <a:fillRect/>
          </a:stretch>
        </p:blipFill>
        <p:spPr>
          <a:xfrm>
            <a:off x="0" y="3429000"/>
            <a:ext cx="9144000" cy="3429000"/>
          </a:xfrm>
          <a:prstGeom prst="rect">
            <a:avLst/>
          </a:prstGeom>
          <a:noFill/>
          <a:ln>
            <a:noFill/>
          </a:ln>
        </p:spPr>
      </p:pic>
      <p:sp>
        <p:nvSpPr>
          <p:cNvPr id="47" name="Shape 47"/>
          <p:cNvSpPr/>
          <p:nvPr/>
        </p:nvSpPr>
        <p:spPr>
          <a:xfrm>
            <a:off x="4486675" y="1145325"/>
            <a:ext cx="4320000" cy="43584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48" name="Shape 48"/>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49" name="Shape 49"/>
          <p:cNvSpPr txBox="1">
            <a:spLocks noGrp="1"/>
          </p:cNvSpPr>
          <p:nvPr>
            <p:ph type="body" idx="1"/>
          </p:nvPr>
        </p:nvSpPr>
        <p:spPr>
          <a:xfrm>
            <a:off x="418743" y="1077675"/>
            <a:ext cx="3901200" cy="2452500"/>
          </a:xfrm>
          <a:prstGeom prst="rect">
            <a:avLst/>
          </a:prstGeom>
        </p:spPr>
        <p:txBody>
          <a:bodyPr wrap="square" lIns="91425" tIns="91425" rIns="91425" bIns="91425" anchor="t" anchorCtr="0">
            <a:noAutofit/>
          </a:bodyPr>
          <a:lstStyle/>
          <a:p>
            <a:pPr lvl="0" rtl="0">
              <a:lnSpc>
                <a:spcPct val="115000"/>
              </a:lnSpc>
              <a:spcBef>
                <a:spcPts val="0"/>
              </a:spcBef>
              <a:buClr>
                <a:schemeClr val="dk1"/>
              </a:buClr>
              <a:buSzPct val="68750"/>
              <a:buFont typeface="Arial"/>
              <a:buNone/>
            </a:pPr>
            <a:r>
              <a:rPr lang="en" sz="1600">
                <a:latin typeface="Roboto"/>
                <a:ea typeface="Roboto"/>
                <a:cs typeface="Roboto"/>
                <a:sym typeface="Roboto"/>
              </a:rPr>
              <a:t>Dented Brick Distillery is a fully operational and truly craft distillery. Our spirits are distilled from 100% organic, locally sourced ingredients and artesian well water located on-site at the distillery. Each batch is handcrafted with passion and skill to bring you authentic</a:t>
            </a:r>
            <a:br>
              <a:rPr lang="en" sz="1600">
                <a:latin typeface="Roboto"/>
                <a:ea typeface="Roboto"/>
                <a:cs typeface="Roboto"/>
                <a:sym typeface="Roboto"/>
              </a:rPr>
            </a:br>
            <a:r>
              <a:rPr lang="en" sz="1600">
                <a:latin typeface="Roboto"/>
                <a:ea typeface="Roboto"/>
                <a:cs typeface="Roboto"/>
                <a:sym typeface="Roboto"/>
              </a:rPr>
              <a:t>artisan spirits.</a:t>
            </a:r>
          </a:p>
          <a:p>
            <a:pPr lvl="0" rtl="0">
              <a:lnSpc>
                <a:spcPct val="115000"/>
              </a:lnSpc>
              <a:spcBef>
                <a:spcPts val="0"/>
              </a:spcBef>
              <a:buNone/>
            </a:pPr>
            <a:endParaRPr sz="1400">
              <a:latin typeface="Proxima Nova"/>
              <a:ea typeface="Proxima Nova"/>
              <a:cs typeface="Proxima Nova"/>
              <a:sym typeface="Proxima Nova"/>
            </a:endParaRPr>
          </a:p>
          <a:p>
            <a:pPr lvl="0" rtl="0">
              <a:lnSpc>
                <a:spcPct val="115000"/>
              </a:lnSpc>
              <a:spcBef>
                <a:spcPts val="0"/>
              </a:spcBef>
              <a:buNone/>
            </a:pPr>
            <a:endParaRPr sz="1400" b="1">
              <a:latin typeface="Proxima Nova"/>
              <a:ea typeface="Proxima Nova"/>
              <a:cs typeface="Proxima Nova"/>
              <a:sym typeface="Proxima Nova"/>
            </a:endParaRPr>
          </a:p>
          <a:p>
            <a:pPr lvl="0" rtl="0">
              <a:lnSpc>
                <a:spcPct val="115000"/>
              </a:lnSpc>
              <a:spcBef>
                <a:spcPts val="0"/>
              </a:spcBef>
              <a:buNone/>
            </a:pPr>
            <a:endParaRPr sz="1400" b="1">
              <a:latin typeface="Proxima Nova"/>
              <a:ea typeface="Proxima Nova"/>
              <a:cs typeface="Proxima Nova"/>
              <a:sym typeface="Proxima Nova"/>
            </a:endParaRPr>
          </a:p>
          <a:p>
            <a:pPr lvl="0" rtl="0">
              <a:lnSpc>
                <a:spcPct val="115000"/>
              </a:lnSpc>
              <a:spcBef>
                <a:spcPts val="0"/>
              </a:spcBef>
              <a:buNone/>
            </a:pPr>
            <a:endParaRPr sz="1400">
              <a:latin typeface="Proxima Nova"/>
              <a:ea typeface="Proxima Nova"/>
              <a:cs typeface="Proxima Nova"/>
              <a:sym typeface="Proxima Nova"/>
            </a:endParaRPr>
          </a:p>
          <a:p>
            <a:pPr lvl="0" rtl="0">
              <a:lnSpc>
                <a:spcPct val="115000"/>
              </a:lnSpc>
              <a:spcBef>
                <a:spcPts val="0"/>
              </a:spcBef>
              <a:buNone/>
            </a:pPr>
            <a:endParaRPr sz="1400">
              <a:latin typeface="Proxima Nova"/>
              <a:ea typeface="Proxima Nova"/>
              <a:cs typeface="Proxima Nova"/>
              <a:sym typeface="Proxima Nova"/>
            </a:endParaRPr>
          </a:p>
          <a:p>
            <a:pPr lvl="0" rtl="0">
              <a:lnSpc>
                <a:spcPct val="115000"/>
              </a:lnSpc>
              <a:spcBef>
                <a:spcPts val="0"/>
              </a:spcBef>
              <a:buNone/>
            </a:pPr>
            <a:endParaRPr sz="1400">
              <a:latin typeface="Proxima Nova"/>
              <a:ea typeface="Proxima Nova"/>
              <a:cs typeface="Proxima Nova"/>
              <a:sym typeface="Proxima Nova"/>
            </a:endParaRPr>
          </a:p>
          <a:p>
            <a:pPr lvl="0" rtl="0">
              <a:lnSpc>
                <a:spcPct val="115000"/>
              </a:lnSpc>
              <a:spcBef>
                <a:spcPts val="0"/>
              </a:spcBef>
              <a:buNone/>
            </a:pPr>
            <a:endParaRPr sz="1400" b="1">
              <a:latin typeface="Proxima Nova"/>
              <a:ea typeface="Proxima Nova"/>
              <a:cs typeface="Proxima Nova"/>
              <a:sym typeface="Proxima Nova"/>
            </a:endParaRPr>
          </a:p>
          <a:p>
            <a:pPr lvl="0" rtl="0">
              <a:lnSpc>
                <a:spcPct val="115000"/>
              </a:lnSpc>
              <a:spcBef>
                <a:spcPts val="0"/>
              </a:spcBef>
              <a:buNone/>
            </a:pPr>
            <a:endParaRPr sz="1100">
              <a:latin typeface="Proxima Nova"/>
              <a:ea typeface="Proxima Nova"/>
              <a:cs typeface="Proxima Nova"/>
              <a:sym typeface="Proxima Nova"/>
            </a:endParaRPr>
          </a:p>
          <a:p>
            <a:pPr lvl="0" rtl="0">
              <a:lnSpc>
                <a:spcPct val="115000"/>
              </a:lnSpc>
              <a:spcBef>
                <a:spcPts val="0"/>
              </a:spcBef>
              <a:buNone/>
            </a:pPr>
            <a:endParaRPr sz="1400">
              <a:latin typeface="Proxima Nova"/>
              <a:ea typeface="Proxima Nova"/>
              <a:cs typeface="Proxima Nova"/>
              <a:sym typeface="Proxima Nova"/>
            </a:endParaRPr>
          </a:p>
          <a:p>
            <a:pPr lvl="0" rtl="0">
              <a:lnSpc>
                <a:spcPct val="115000"/>
              </a:lnSpc>
              <a:spcBef>
                <a:spcPts val="0"/>
              </a:spcBef>
              <a:buClr>
                <a:schemeClr val="dk1"/>
              </a:buClr>
              <a:buSzPct val="78571"/>
              <a:buFont typeface="Arial"/>
              <a:buNone/>
            </a:pPr>
            <a:endParaRPr sz="1400">
              <a:latin typeface="Proxima Nova"/>
              <a:ea typeface="Proxima Nova"/>
              <a:cs typeface="Proxima Nova"/>
              <a:sym typeface="Proxima Nova"/>
            </a:endParaRPr>
          </a:p>
        </p:txBody>
      </p:sp>
      <p:sp>
        <p:nvSpPr>
          <p:cNvPr id="50" name="Shape 50"/>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a:spcBef>
                <a:spcPts val="0"/>
              </a:spcBef>
              <a:buNone/>
            </a:pPr>
            <a:r>
              <a:rPr lang="en">
                <a:solidFill>
                  <a:schemeClr val="lt1"/>
                </a:solidFill>
                <a:latin typeface="Impact"/>
                <a:ea typeface="Impact"/>
                <a:cs typeface="Impact"/>
                <a:sym typeface="Impact"/>
              </a:rPr>
              <a:t>DENTED BRICK DISTILLERY: KEY FACTS</a:t>
            </a:r>
          </a:p>
        </p:txBody>
      </p:sp>
      <p:cxnSp>
        <p:nvCxnSpPr>
          <p:cNvPr id="51" name="Shape 51"/>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52" name="Shape 52"/>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53" name="Shape 53"/>
          <p:cNvSpPr txBox="1"/>
          <p:nvPr/>
        </p:nvSpPr>
        <p:spPr>
          <a:xfrm>
            <a:off x="4819125" y="1475550"/>
            <a:ext cx="3717600" cy="36579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sz="2400" b="1">
                <a:solidFill>
                  <a:schemeClr val="dk1"/>
                </a:solidFill>
                <a:latin typeface="Roboto"/>
                <a:ea typeface="Roboto"/>
                <a:cs typeface="Roboto"/>
                <a:sym typeface="Roboto"/>
              </a:rPr>
              <a:t>Key Highlights:</a:t>
            </a:r>
            <a:r>
              <a:rPr lang="en" sz="1600" b="1">
                <a:solidFill>
                  <a:schemeClr val="dk1"/>
                </a:solidFill>
                <a:latin typeface="Roboto"/>
                <a:ea typeface="Roboto"/>
                <a:cs typeface="Roboto"/>
                <a:sym typeface="Roboto"/>
              </a:rPr>
              <a:t> </a:t>
            </a:r>
          </a:p>
          <a:p>
            <a:pPr marL="457200" lvl="0" indent="-330200" rtl="0">
              <a:lnSpc>
                <a:spcPct val="115000"/>
              </a:lnSpc>
              <a:spcBef>
                <a:spcPts val="0"/>
              </a:spcBef>
              <a:buClr>
                <a:schemeClr val="dk1"/>
              </a:buClr>
              <a:buSzPct val="100000"/>
              <a:buFont typeface="Roboto"/>
              <a:buChar char="-"/>
            </a:pPr>
            <a:r>
              <a:rPr lang="en" sz="1600">
                <a:solidFill>
                  <a:schemeClr val="dk1"/>
                </a:solidFill>
                <a:latin typeface="Roboto"/>
                <a:ea typeface="Roboto"/>
                <a:cs typeface="Roboto"/>
                <a:sym typeface="Roboto"/>
              </a:rPr>
              <a:t>Fully operational distillery</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with on-site artesian well.</a:t>
            </a:r>
          </a:p>
          <a:p>
            <a:pPr marL="457200" lvl="0" indent="-330200" rtl="0">
              <a:lnSpc>
                <a:spcPct val="115000"/>
              </a:lnSpc>
              <a:spcBef>
                <a:spcPts val="0"/>
              </a:spcBef>
              <a:buClr>
                <a:schemeClr val="dk1"/>
              </a:buClr>
              <a:buSzPct val="100000"/>
              <a:buFont typeface="Roboto"/>
              <a:buChar char="-"/>
            </a:pPr>
            <a:r>
              <a:rPr lang="en" sz="1600">
                <a:solidFill>
                  <a:schemeClr val="dk1"/>
                </a:solidFill>
                <a:latin typeface="Roboto"/>
                <a:ea typeface="Roboto"/>
                <a:cs typeface="Roboto"/>
                <a:sym typeface="Roboto"/>
              </a:rPr>
              <a:t>Multiple awards at international</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spirits competitions.</a:t>
            </a:r>
          </a:p>
          <a:p>
            <a:pPr marL="457200" lvl="0" indent="-330200" rtl="0">
              <a:lnSpc>
                <a:spcPct val="115000"/>
              </a:lnSpc>
              <a:spcBef>
                <a:spcPts val="0"/>
              </a:spcBef>
              <a:buClr>
                <a:schemeClr val="dk1"/>
              </a:buClr>
              <a:buSzPct val="100000"/>
              <a:buFont typeface="Roboto"/>
              <a:buChar char="-"/>
            </a:pPr>
            <a:r>
              <a:rPr lang="en" sz="1600">
                <a:solidFill>
                  <a:schemeClr val="dk1"/>
                </a:solidFill>
                <a:latin typeface="Roboto"/>
                <a:ea typeface="Roboto"/>
                <a:cs typeface="Roboto"/>
                <a:sym typeface="Roboto"/>
              </a:rPr>
              <a:t>Strategic wholesale partnerships</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for coverage in all 50 states.</a:t>
            </a:r>
          </a:p>
          <a:p>
            <a:pPr marL="457200" lvl="0" indent="-330200" rtl="0">
              <a:lnSpc>
                <a:spcPct val="115000"/>
              </a:lnSpc>
              <a:spcBef>
                <a:spcPts val="0"/>
              </a:spcBef>
              <a:buClr>
                <a:schemeClr val="dk1"/>
              </a:buClr>
              <a:buSzPct val="100000"/>
              <a:buFont typeface="Roboto"/>
              <a:buChar char="-"/>
            </a:pPr>
            <a:r>
              <a:rPr lang="en" sz="1600">
                <a:solidFill>
                  <a:schemeClr val="dk1"/>
                </a:solidFill>
                <a:latin typeface="Roboto"/>
                <a:ea typeface="Roboto"/>
                <a:cs typeface="Roboto"/>
                <a:sym typeface="Roboto"/>
              </a:rPr>
              <a:t>American-made, Utah-based,</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authentic spirits.</a:t>
            </a:r>
          </a:p>
          <a:p>
            <a:pPr lvl="0" rtl="0">
              <a:lnSpc>
                <a:spcPct val="115000"/>
              </a:lnSpc>
              <a:spcBef>
                <a:spcPts val="0"/>
              </a:spcBef>
              <a:buNone/>
            </a:pPr>
            <a:endParaRPr sz="1600" b="1">
              <a:solidFill>
                <a:schemeClr val="dk1"/>
              </a:solidFill>
              <a:latin typeface="Roboto"/>
              <a:ea typeface="Roboto"/>
              <a:cs typeface="Roboto"/>
              <a:sym typeface="Roboto"/>
            </a:endParaRPr>
          </a:p>
          <a:p>
            <a:pPr lvl="0" rtl="0">
              <a:lnSpc>
                <a:spcPct val="115000"/>
              </a:lnSpc>
              <a:spcBef>
                <a:spcPts val="0"/>
              </a:spcBef>
              <a:buNone/>
            </a:pPr>
            <a:r>
              <a:rPr lang="en" sz="1600" b="1">
                <a:solidFill>
                  <a:schemeClr val="dk1"/>
                </a:solidFill>
                <a:latin typeface="Roboto"/>
                <a:ea typeface="Roboto"/>
                <a:cs typeface="Roboto"/>
                <a:sym typeface="Roboto"/>
              </a:rPr>
              <a:t>Industry  -  </a:t>
            </a:r>
            <a:r>
              <a:rPr lang="en" sz="1600">
                <a:solidFill>
                  <a:schemeClr val="dk1"/>
                </a:solidFill>
                <a:latin typeface="Roboto"/>
                <a:ea typeface="Roboto"/>
                <a:cs typeface="Roboto"/>
                <a:sym typeface="Roboto"/>
              </a:rPr>
              <a:t>Value &amp; Premium Spirits</a:t>
            </a:r>
          </a:p>
          <a:p>
            <a:pPr lvl="0" rtl="0">
              <a:lnSpc>
                <a:spcPct val="115000"/>
              </a:lnSpc>
              <a:spcBef>
                <a:spcPts val="0"/>
              </a:spcBef>
              <a:buNone/>
            </a:pPr>
            <a:r>
              <a:rPr lang="en" sz="1600" b="1">
                <a:solidFill>
                  <a:schemeClr val="dk1"/>
                </a:solidFill>
                <a:latin typeface="Roboto"/>
                <a:ea typeface="Roboto"/>
                <a:cs typeface="Roboto"/>
                <a:sym typeface="Roboto"/>
              </a:rPr>
              <a:t>Market Size  -  </a:t>
            </a:r>
            <a:r>
              <a:rPr lang="en" sz="1600">
                <a:solidFill>
                  <a:schemeClr val="dk1"/>
                </a:solidFill>
                <a:latin typeface="Roboto"/>
                <a:ea typeface="Roboto"/>
                <a:cs typeface="Roboto"/>
                <a:sym typeface="Roboto"/>
              </a:rPr>
              <a:t>$11.6 billion</a:t>
            </a:r>
          </a:p>
          <a:p>
            <a:pPr lvl="0" rtl="0">
              <a:lnSpc>
                <a:spcPct val="115000"/>
              </a:lnSpc>
              <a:spcBef>
                <a:spcPts val="0"/>
              </a:spcBef>
              <a:buNone/>
            </a:pPr>
            <a:r>
              <a:rPr lang="en" sz="1600" b="1">
                <a:solidFill>
                  <a:schemeClr val="dk1"/>
                </a:solidFill>
                <a:latin typeface="Roboto"/>
                <a:ea typeface="Roboto"/>
                <a:cs typeface="Roboto"/>
                <a:sym typeface="Roboto"/>
              </a:rPr>
              <a:t>Target Customer  -  </a:t>
            </a:r>
            <a:r>
              <a:rPr lang="en" sz="1600">
                <a:solidFill>
                  <a:schemeClr val="dk1"/>
                </a:solidFill>
                <a:latin typeface="Roboto"/>
                <a:ea typeface="Roboto"/>
                <a:cs typeface="Roboto"/>
                <a:sym typeface="Roboto"/>
              </a:rPr>
              <a:t>Millennials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58" name="Shape 58"/>
          <p:cNvPicPr preferRelativeResize="0"/>
          <p:nvPr/>
        </p:nvPicPr>
        <p:blipFill>
          <a:blip r:embed="rId3">
            <a:alphaModFix/>
          </a:blip>
          <a:stretch>
            <a:fillRect/>
          </a:stretch>
        </p:blipFill>
        <p:spPr>
          <a:xfrm>
            <a:off x="-39038" y="1360712"/>
            <a:ext cx="9230630" cy="5516725"/>
          </a:xfrm>
          <a:prstGeom prst="rect">
            <a:avLst/>
          </a:prstGeom>
          <a:noFill/>
          <a:ln>
            <a:noFill/>
          </a:ln>
        </p:spPr>
      </p:pic>
      <p:sp>
        <p:nvSpPr>
          <p:cNvPr id="59" name="Shape 59"/>
          <p:cNvSpPr/>
          <p:nvPr/>
        </p:nvSpPr>
        <p:spPr>
          <a:xfrm>
            <a:off x="381000" y="1093125"/>
            <a:ext cx="8388000" cy="27639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60" name="Shape 60"/>
          <p:cNvSpPr txBox="1">
            <a:spLocks noGrp="1"/>
          </p:cNvSpPr>
          <p:nvPr>
            <p:ph type="body" idx="1"/>
          </p:nvPr>
        </p:nvSpPr>
        <p:spPr>
          <a:xfrm>
            <a:off x="663000" y="1149375"/>
            <a:ext cx="7977600" cy="2346600"/>
          </a:xfrm>
          <a:prstGeom prst="rect">
            <a:avLst/>
          </a:prstGeom>
        </p:spPr>
        <p:txBody>
          <a:bodyPr wrap="square" lIns="91425" tIns="91425" rIns="91425" bIns="91425" anchor="t" anchorCtr="0">
            <a:noAutofit/>
          </a:bodyPr>
          <a:lstStyle/>
          <a:p>
            <a:pPr lvl="0" algn="l" rtl="0">
              <a:lnSpc>
                <a:spcPct val="115000"/>
              </a:lnSpc>
              <a:spcBef>
                <a:spcPts val="0"/>
              </a:spcBef>
              <a:buNone/>
            </a:pPr>
            <a:r>
              <a:rPr lang="en" sz="1600">
                <a:latin typeface="Roboto"/>
                <a:ea typeface="Roboto"/>
                <a:cs typeface="Roboto"/>
                <a:sym typeface="Roboto"/>
              </a:rPr>
              <a:t>The spirits industry has been consistently trending up over the past decade. </a:t>
            </a:r>
          </a:p>
          <a:p>
            <a:pPr lvl="0" algn="l" rtl="0">
              <a:lnSpc>
                <a:spcPct val="115000"/>
              </a:lnSpc>
              <a:spcBef>
                <a:spcPts val="0"/>
              </a:spcBef>
              <a:buNone/>
            </a:pPr>
            <a:endParaRPr sz="1600" b="1">
              <a:latin typeface="Roboto"/>
              <a:ea typeface="Roboto"/>
              <a:cs typeface="Roboto"/>
              <a:sym typeface="Roboto"/>
            </a:endParaRPr>
          </a:p>
          <a:p>
            <a:pPr lvl="0" algn="l" rtl="0">
              <a:lnSpc>
                <a:spcPct val="115000"/>
              </a:lnSpc>
              <a:spcBef>
                <a:spcPts val="0"/>
              </a:spcBef>
              <a:buNone/>
            </a:pPr>
            <a:endParaRPr sz="1600" b="1">
              <a:latin typeface="Roboto"/>
              <a:ea typeface="Roboto"/>
              <a:cs typeface="Roboto"/>
              <a:sym typeface="Roboto"/>
            </a:endParaRPr>
          </a:p>
          <a:p>
            <a:pPr lvl="0" algn="l" rtl="0">
              <a:lnSpc>
                <a:spcPct val="115000"/>
              </a:lnSpc>
              <a:spcBef>
                <a:spcPts val="0"/>
              </a:spcBef>
              <a:buNone/>
            </a:pPr>
            <a:endParaRPr sz="1600" b="1">
              <a:latin typeface="Roboto"/>
              <a:ea typeface="Roboto"/>
              <a:cs typeface="Roboto"/>
              <a:sym typeface="Roboto"/>
            </a:endParaRPr>
          </a:p>
          <a:p>
            <a:pPr lvl="0" algn="l" rtl="0">
              <a:lnSpc>
                <a:spcPct val="115000"/>
              </a:lnSpc>
              <a:spcBef>
                <a:spcPts val="0"/>
              </a:spcBef>
              <a:buNone/>
            </a:pPr>
            <a:endParaRPr sz="1600" b="1">
              <a:latin typeface="Roboto"/>
              <a:ea typeface="Roboto"/>
              <a:cs typeface="Roboto"/>
              <a:sym typeface="Roboto"/>
            </a:endParaRPr>
          </a:p>
          <a:p>
            <a:pPr lvl="0" algn="l" rtl="0">
              <a:lnSpc>
                <a:spcPct val="115000"/>
              </a:lnSpc>
              <a:spcBef>
                <a:spcPts val="0"/>
              </a:spcBef>
              <a:buNone/>
            </a:pPr>
            <a:endParaRPr sz="1600">
              <a:latin typeface="Roboto"/>
              <a:ea typeface="Roboto"/>
              <a:cs typeface="Roboto"/>
              <a:sym typeface="Roboto"/>
            </a:endParaRPr>
          </a:p>
          <a:p>
            <a:pPr lvl="0" rtl="0">
              <a:lnSpc>
                <a:spcPct val="115000"/>
              </a:lnSpc>
              <a:spcBef>
                <a:spcPts val="0"/>
              </a:spcBef>
              <a:buNone/>
            </a:pPr>
            <a:endParaRPr sz="1600">
              <a:latin typeface="Roboto"/>
              <a:ea typeface="Roboto"/>
              <a:cs typeface="Roboto"/>
              <a:sym typeface="Roboto"/>
            </a:endParaRPr>
          </a:p>
          <a:p>
            <a:pPr lvl="0" rtl="0">
              <a:lnSpc>
                <a:spcPct val="115000"/>
              </a:lnSpc>
              <a:spcBef>
                <a:spcPts val="0"/>
              </a:spcBef>
              <a:buClr>
                <a:schemeClr val="dk1"/>
              </a:buClr>
              <a:buSzPct val="68750"/>
              <a:buFont typeface="Arial"/>
              <a:buNone/>
            </a:pPr>
            <a:r>
              <a:rPr lang="en" sz="1600">
                <a:latin typeface="Roboto"/>
                <a:ea typeface="Roboto"/>
                <a:cs typeface="Roboto"/>
                <a:sym typeface="Roboto"/>
              </a:rPr>
              <a:t>Millennials are driving this shift, by becoming more </a:t>
            </a:r>
            <a:r>
              <a:rPr lang="en" sz="1600" b="1">
                <a:latin typeface="Roboto"/>
                <a:ea typeface="Roboto"/>
                <a:cs typeface="Roboto"/>
                <a:sym typeface="Roboto"/>
              </a:rPr>
              <a:t>savvy</a:t>
            </a:r>
            <a:r>
              <a:rPr lang="en" sz="1600">
                <a:latin typeface="Roboto"/>
                <a:ea typeface="Roboto"/>
                <a:cs typeface="Roboto"/>
                <a:sym typeface="Roboto"/>
              </a:rPr>
              <a:t> about their purchases and searching for </a:t>
            </a:r>
            <a:r>
              <a:rPr lang="en" sz="1600" b="1">
                <a:latin typeface="Roboto"/>
                <a:ea typeface="Roboto"/>
                <a:cs typeface="Roboto"/>
                <a:sym typeface="Roboto"/>
              </a:rPr>
              <a:t>quality</a:t>
            </a:r>
            <a:r>
              <a:rPr lang="en" sz="1600">
                <a:latin typeface="Roboto"/>
                <a:ea typeface="Roboto"/>
                <a:cs typeface="Roboto"/>
                <a:sym typeface="Roboto"/>
              </a:rPr>
              <a:t> they can </a:t>
            </a:r>
            <a:r>
              <a:rPr lang="en" sz="1600" b="1">
                <a:latin typeface="Roboto"/>
                <a:ea typeface="Roboto"/>
                <a:cs typeface="Roboto"/>
                <a:sym typeface="Roboto"/>
              </a:rPr>
              <a:t>trust.</a:t>
            </a:r>
          </a:p>
        </p:txBody>
      </p:sp>
      <p:sp>
        <p:nvSpPr>
          <p:cNvPr id="61" name="Shape 61"/>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62" name="Shape 62"/>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THE SEARCH FOR CRAFT BRANDS</a:t>
            </a:r>
          </a:p>
        </p:txBody>
      </p:sp>
      <p:cxnSp>
        <p:nvCxnSpPr>
          <p:cNvPr id="63" name="Shape 63"/>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64" name="Shape 64"/>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65" name="Shape 65"/>
          <p:cNvSpPr txBox="1"/>
          <p:nvPr/>
        </p:nvSpPr>
        <p:spPr>
          <a:xfrm>
            <a:off x="1300024" y="5988450"/>
            <a:ext cx="7782300" cy="896400"/>
          </a:xfrm>
          <a:prstGeom prst="rect">
            <a:avLst/>
          </a:prstGeom>
          <a:noFill/>
          <a:ln>
            <a:noFill/>
          </a:ln>
        </p:spPr>
        <p:txBody>
          <a:bodyPr wrap="square" lIns="91425" tIns="91425" rIns="91425" bIns="91425" anchor="ctr" anchorCtr="0">
            <a:noAutofit/>
          </a:bodyPr>
          <a:lstStyle/>
          <a:p>
            <a:pPr lvl="0" algn="r" rtl="0">
              <a:lnSpc>
                <a:spcPct val="115000"/>
              </a:lnSpc>
              <a:spcBef>
                <a:spcPts val="0"/>
              </a:spcBef>
              <a:buNone/>
            </a:pPr>
            <a:r>
              <a:rPr lang="en" sz="1800">
                <a:solidFill>
                  <a:srgbClr val="A39560"/>
                </a:solidFill>
                <a:latin typeface="Roboto"/>
                <a:ea typeface="Roboto"/>
                <a:cs typeface="Roboto"/>
                <a:sym typeface="Roboto"/>
              </a:rPr>
              <a:t>They’re not just looking for something flashy and new…</a:t>
            </a:r>
          </a:p>
          <a:p>
            <a:pPr lvl="0" algn="r" rtl="0">
              <a:lnSpc>
                <a:spcPct val="115000"/>
              </a:lnSpc>
              <a:spcBef>
                <a:spcPts val="0"/>
              </a:spcBef>
              <a:buNone/>
            </a:pPr>
            <a:r>
              <a:rPr lang="en" sz="2800" b="1">
                <a:solidFill>
                  <a:srgbClr val="A39560"/>
                </a:solidFill>
                <a:latin typeface="Roboto"/>
                <a:ea typeface="Roboto"/>
                <a:cs typeface="Roboto"/>
                <a:sym typeface="Roboto"/>
              </a:rPr>
              <a:t>They’re searching for something authentic.</a:t>
            </a:r>
          </a:p>
        </p:txBody>
      </p:sp>
      <p:sp>
        <p:nvSpPr>
          <p:cNvPr id="66" name="Shape 66"/>
          <p:cNvSpPr txBox="1"/>
          <p:nvPr/>
        </p:nvSpPr>
        <p:spPr>
          <a:xfrm>
            <a:off x="2819400" y="1623674"/>
            <a:ext cx="5821200" cy="13980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sz="1600" b="1">
                <a:solidFill>
                  <a:schemeClr val="dk1"/>
                </a:solidFill>
                <a:latin typeface="Roboto"/>
                <a:ea typeface="Roboto"/>
                <a:cs typeface="Roboto"/>
                <a:sym typeface="Roboto"/>
              </a:rPr>
              <a:t>Spirits now command nearly 36% of the alcohol market</a:t>
            </a:r>
            <a:r>
              <a:rPr lang="en" sz="1600">
                <a:solidFill>
                  <a:schemeClr val="dk1"/>
                </a:solidFill>
                <a:latin typeface="Roboto"/>
                <a:ea typeface="Roboto"/>
                <a:cs typeface="Roboto"/>
                <a:sym typeface="Roboto"/>
              </a:rPr>
              <a:t>,</a:t>
            </a:r>
            <a:br>
              <a:rPr lang="en" sz="1600">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with craft and small batch products such as Tito’s</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Handmade Vodka and Hendrick’s Gin becoming</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especially attractive brands.</a:t>
            </a:r>
          </a:p>
        </p:txBody>
      </p:sp>
      <p:pic>
        <p:nvPicPr>
          <p:cNvPr id="67" name="Shape 67"/>
          <p:cNvPicPr preferRelativeResize="0"/>
          <p:nvPr/>
        </p:nvPicPr>
        <p:blipFill>
          <a:blip r:embed="rId4">
            <a:alphaModFix/>
          </a:blip>
          <a:stretch>
            <a:fillRect/>
          </a:stretch>
        </p:blipFill>
        <p:spPr>
          <a:xfrm>
            <a:off x="958762" y="1502328"/>
            <a:ext cx="1609725" cy="1666875"/>
          </a:xfrm>
          <a:prstGeom prst="rect">
            <a:avLst/>
          </a:prstGeom>
          <a:noFill/>
          <a:ln>
            <a:noFill/>
          </a:ln>
        </p:spPr>
      </p:pic>
      <p:sp>
        <p:nvSpPr>
          <p:cNvPr id="68" name="Shape 68"/>
          <p:cNvSpPr txBox="1"/>
          <p:nvPr/>
        </p:nvSpPr>
        <p:spPr>
          <a:xfrm>
            <a:off x="971800" y="1917529"/>
            <a:ext cx="1609799" cy="896400"/>
          </a:xfrm>
          <a:prstGeom prst="rect">
            <a:avLst/>
          </a:prstGeom>
          <a:noFill/>
          <a:ln>
            <a:noFill/>
          </a:ln>
        </p:spPr>
        <p:txBody>
          <a:bodyPr wrap="square" lIns="91425" tIns="91425" rIns="91425" bIns="91425" anchor="ctr" anchorCtr="0">
            <a:noAutofit/>
          </a:bodyPr>
          <a:lstStyle/>
          <a:p>
            <a:pPr lvl="0" algn="ctr" rtl="0">
              <a:lnSpc>
                <a:spcPct val="115000"/>
              </a:lnSpc>
              <a:spcBef>
                <a:spcPts val="0"/>
              </a:spcBef>
              <a:buNone/>
            </a:pPr>
            <a:r>
              <a:rPr lang="en" sz="3000" b="1">
                <a:solidFill>
                  <a:srgbClr val="A39560"/>
                </a:solidFill>
                <a:latin typeface="Roboto"/>
                <a:ea typeface="Roboto"/>
                <a:cs typeface="Roboto"/>
                <a:sym typeface="Roboto"/>
              </a:rPr>
              <a:t>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Shape 73"/>
          <p:cNvPicPr preferRelativeResize="0"/>
          <p:nvPr/>
        </p:nvPicPr>
        <p:blipFill rotWithShape="1">
          <a:blip r:embed="rId3">
            <a:alphaModFix/>
          </a:blip>
          <a:srcRect t="7961" r="5087" b="11858"/>
          <a:stretch/>
        </p:blipFill>
        <p:spPr>
          <a:xfrm>
            <a:off x="2576050" y="261400"/>
            <a:ext cx="6581575" cy="6722049"/>
          </a:xfrm>
          <a:prstGeom prst="rect">
            <a:avLst/>
          </a:prstGeom>
          <a:noFill/>
          <a:ln>
            <a:noFill/>
          </a:ln>
        </p:spPr>
      </p:pic>
      <p:sp>
        <p:nvSpPr>
          <p:cNvPr id="74" name="Shape 74"/>
          <p:cNvSpPr/>
          <p:nvPr/>
        </p:nvSpPr>
        <p:spPr>
          <a:xfrm>
            <a:off x="378000" y="1511150"/>
            <a:ext cx="5970600" cy="27639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75" name="Shape 75"/>
          <p:cNvSpPr txBox="1">
            <a:spLocks noGrp="1"/>
          </p:cNvSpPr>
          <p:nvPr>
            <p:ph type="body" idx="1"/>
          </p:nvPr>
        </p:nvSpPr>
        <p:spPr>
          <a:xfrm>
            <a:off x="574350" y="1650350"/>
            <a:ext cx="5577900" cy="2333100"/>
          </a:xfrm>
          <a:prstGeom prst="rect">
            <a:avLst/>
          </a:prstGeom>
        </p:spPr>
        <p:txBody>
          <a:bodyPr wrap="square" lIns="91425" tIns="91425" rIns="91425" bIns="91425" anchor="t" anchorCtr="0">
            <a:noAutofit/>
          </a:bodyPr>
          <a:lstStyle/>
          <a:p>
            <a:pPr lvl="0" rtl="0">
              <a:lnSpc>
                <a:spcPct val="115000"/>
              </a:lnSpc>
              <a:spcBef>
                <a:spcPts val="0"/>
              </a:spcBef>
              <a:buNone/>
            </a:pPr>
            <a:r>
              <a:rPr lang="en" sz="2000" b="1">
                <a:latin typeface="Roboto"/>
                <a:ea typeface="Roboto"/>
                <a:cs typeface="Roboto"/>
                <a:sym typeface="Roboto"/>
              </a:rPr>
              <a:t>Dented Brick Distillery</a:t>
            </a:r>
            <a:br>
              <a:rPr lang="en" sz="2000" b="1">
                <a:latin typeface="Roboto"/>
                <a:ea typeface="Roboto"/>
                <a:cs typeface="Roboto"/>
                <a:sym typeface="Roboto"/>
              </a:rPr>
            </a:br>
            <a:r>
              <a:rPr lang="en" sz="2000" b="1">
                <a:latin typeface="Roboto"/>
                <a:ea typeface="Roboto"/>
                <a:cs typeface="Roboto"/>
                <a:sym typeface="Roboto"/>
              </a:rPr>
              <a:t>is built on authenticity. </a:t>
            </a:r>
          </a:p>
          <a:p>
            <a:pPr marL="457200" lvl="0" indent="-330200" rtl="0">
              <a:lnSpc>
                <a:spcPct val="115000"/>
              </a:lnSpc>
              <a:spcBef>
                <a:spcPts val="0"/>
              </a:spcBef>
              <a:buSzPct val="100000"/>
              <a:buFont typeface="Roboto"/>
              <a:buChar char="-"/>
            </a:pPr>
            <a:r>
              <a:rPr lang="en" sz="1600">
                <a:latin typeface="Roboto"/>
                <a:ea typeface="Roboto"/>
                <a:cs typeface="Roboto"/>
                <a:sym typeface="Roboto"/>
              </a:rPr>
              <a:t>100% organic, locally sourced ingredients</a:t>
            </a:r>
          </a:p>
          <a:p>
            <a:pPr marL="457200" lvl="0" indent="-330200" rtl="0">
              <a:lnSpc>
                <a:spcPct val="115000"/>
              </a:lnSpc>
              <a:spcBef>
                <a:spcPts val="0"/>
              </a:spcBef>
              <a:buSzPct val="100000"/>
              <a:buFont typeface="Roboto"/>
              <a:buChar char="-"/>
            </a:pPr>
            <a:r>
              <a:rPr lang="en" sz="1600">
                <a:latin typeface="Roboto"/>
                <a:ea typeface="Roboto"/>
                <a:cs typeface="Roboto"/>
                <a:sym typeface="Roboto"/>
              </a:rPr>
              <a:t>Artesian water from the Salt Lake aquifer</a:t>
            </a:r>
          </a:p>
          <a:p>
            <a:pPr marL="457200" lvl="0" indent="-330200" rtl="0">
              <a:lnSpc>
                <a:spcPct val="115000"/>
              </a:lnSpc>
              <a:spcBef>
                <a:spcPts val="0"/>
              </a:spcBef>
              <a:buSzPct val="100000"/>
              <a:buFont typeface="Roboto"/>
              <a:buChar char="-"/>
            </a:pPr>
            <a:r>
              <a:rPr lang="en" sz="1600">
                <a:latin typeface="Roboto"/>
                <a:ea typeface="Roboto"/>
                <a:cs typeface="Roboto"/>
                <a:sym typeface="Roboto"/>
              </a:rPr>
              <a:t>An experienced head distiller</a:t>
            </a:r>
          </a:p>
          <a:p>
            <a:pPr marL="457200" lvl="0" indent="-330200" rtl="0">
              <a:lnSpc>
                <a:spcPct val="115000"/>
              </a:lnSpc>
              <a:spcBef>
                <a:spcPts val="0"/>
              </a:spcBef>
              <a:buSzPct val="100000"/>
              <a:buFont typeface="Roboto"/>
              <a:buChar char="-"/>
            </a:pPr>
            <a:r>
              <a:rPr lang="en" sz="1600">
                <a:latin typeface="Roboto"/>
                <a:ea typeface="Roboto"/>
                <a:cs typeface="Roboto"/>
                <a:sym typeface="Roboto"/>
              </a:rPr>
              <a:t>A portfolio of spirits inspired by historic Utah figures</a:t>
            </a:r>
          </a:p>
          <a:p>
            <a:pPr marL="457200" lvl="0" indent="-330200" rtl="0">
              <a:lnSpc>
                <a:spcPct val="115000"/>
              </a:lnSpc>
              <a:spcBef>
                <a:spcPts val="0"/>
              </a:spcBef>
              <a:buSzPct val="100000"/>
              <a:buFont typeface="Roboto"/>
              <a:buChar char="-"/>
            </a:pPr>
            <a:r>
              <a:rPr lang="en" sz="1600">
                <a:latin typeface="Roboto"/>
                <a:ea typeface="Roboto"/>
                <a:cs typeface="Roboto"/>
                <a:sym typeface="Roboto"/>
              </a:rPr>
              <a:t>A distillery built with even the dented bricks</a:t>
            </a:r>
          </a:p>
          <a:p>
            <a:pPr lvl="0">
              <a:spcBef>
                <a:spcPts val="0"/>
              </a:spcBef>
              <a:buNone/>
            </a:pPr>
            <a:endParaRPr sz="1600">
              <a:latin typeface="Proxima Nova"/>
              <a:ea typeface="Proxima Nova"/>
              <a:cs typeface="Proxima Nova"/>
              <a:sym typeface="Proxima Nova"/>
            </a:endParaRPr>
          </a:p>
        </p:txBody>
      </p:sp>
      <p:sp>
        <p:nvSpPr>
          <p:cNvPr id="76" name="Shape 76"/>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77" name="Shape 77"/>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AUTHENTIC CRAFT SPIRITS</a:t>
            </a:r>
          </a:p>
        </p:txBody>
      </p:sp>
      <p:cxnSp>
        <p:nvCxnSpPr>
          <p:cNvPr id="78" name="Shape 78"/>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79" name="Shape 79"/>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80" name="Shape 80"/>
          <p:cNvSpPr txBox="1"/>
          <p:nvPr/>
        </p:nvSpPr>
        <p:spPr>
          <a:xfrm>
            <a:off x="574350" y="3983450"/>
            <a:ext cx="5007600" cy="3000000"/>
          </a:xfrm>
          <a:prstGeom prst="rect">
            <a:avLst/>
          </a:prstGeom>
          <a:noFill/>
          <a:ln>
            <a:noFill/>
          </a:ln>
        </p:spPr>
        <p:txBody>
          <a:bodyPr wrap="square" lIns="91425" tIns="91425" rIns="91425" bIns="91425" anchor="ctr" anchorCtr="0">
            <a:noAutofit/>
          </a:bodyPr>
          <a:lstStyle/>
          <a:p>
            <a:pPr lvl="0" rtl="0">
              <a:lnSpc>
                <a:spcPct val="115000"/>
              </a:lnSpc>
              <a:spcBef>
                <a:spcPts val="600"/>
              </a:spcBef>
              <a:buNone/>
            </a:pPr>
            <a:r>
              <a:rPr lang="en" sz="2200" i="1">
                <a:solidFill>
                  <a:srgbClr val="A39560"/>
                </a:solidFill>
                <a:latin typeface="Roboto"/>
                <a:ea typeface="Roboto"/>
                <a:cs typeface="Roboto"/>
                <a:sym typeface="Roboto"/>
              </a:rPr>
              <a:t>Every aspect of</a:t>
            </a:r>
            <a:br>
              <a:rPr lang="en" sz="2200" i="1">
                <a:solidFill>
                  <a:srgbClr val="A39560"/>
                </a:solidFill>
                <a:latin typeface="Roboto"/>
                <a:ea typeface="Roboto"/>
                <a:cs typeface="Roboto"/>
                <a:sym typeface="Roboto"/>
              </a:rPr>
            </a:br>
            <a:r>
              <a:rPr lang="en" sz="2200" i="1">
                <a:solidFill>
                  <a:srgbClr val="A39560"/>
                </a:solidFill>
                <a:latin typeface="Roboto"/>
                <a:ea typeface="Roboto"/>
                <a:cs typeface="Roboto"/>
                <a:sym typeface="Roboto"/>
              </a:rPr>
              <a:t>Dented Brick is designed to</a:t>
            </a:r>
            <a:br>
              <a:rPr lang="en" sz="2200" i="1">
                <a:solidFill>
                  <a:srgbClr val="A39560"/>
                </a:solidFill>
                <a:latin typeface="Roboto"/>
                <a:ea typeface="Roboto"/>
                <a:cs typeface="Roboto"/>
                <a:sym typeface="Roboto"/>
              </a:rPr>
            </a:br>
            <a:r>
              <a:rPr lang="en" sz="2200" i="1">
                <a:solidFill>
                  <a:srgbClr val="A39560"/>
                </a:solidFill>
                <a:latin typeface="Roboto"/>
                <a:ea typeface="Roboto"/>
                <a:cs typeface="Roboto"/>
                <a:sym typeface="Roboto"/>
              </a:rPr>
              <a:t>deliver handcrafted spirits.</a:t>
            </a:r>
            <a:br>
              <a:rPr lang="en" sz="2200">
                <a:solidFill>
                  <a:srgbClr val="A39560"/>
                </a:solidFill>
                <a:latin typeface="Roboto"/>
                <a:ea typeface="Roboto"/>
                <a:cs typeface="Roboto"/>
                <a:sym typeface="Roboto"/>
              </a:rPr>
            </a:br>
            <a:r>
              <a:rPr lang="en" sz="2800" b="1">
                <a:solidFill>
                  <a:srgbClr val="A39560"/>
                </a:solidFill>
                <a:latin typeface="Roboto"/>
                <a:ea typeface="Roboto"/>
                <a:cs typeface="Roboto"/>
                <a:sym typeface="Roboto"/>
              </a:rPr>
              <a:t>From grain to glass.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Shape 85"/>
          <p:cNvPicPr preferRelativeResize="0"/>
          <p:nvPr/>
        </p:nvPicPr>
        <p:blipFill>
          <a:blip r:embed="rId3">
            <a:alphaModFix/>
          </a:blip>
          <a:stretch>
            <a:fillRect/>
          </a:stretch>
        </p:blipFill>
        <p:spPr>
          <a:xfrm>
            <a:off x="3000" y="1093126"/>
            <a:ext cx="9144000" cy="5804296"/>
          </a:xfrm>
          <a:prstGeom prst="rect">
            <a:avLst/>
          </a:prstGeom>
          <a:noFill/>
          <a:ln>
            <a:noFill/>
          </a:ln>
        </p:spPr>
      </p:pic>
      <p:sp>
        <p:nvSpPr>
          <p:cNvPr id="86" name="Shape 86"/>
          <p:cNvSpPr/>
          <p:nvPr/>
        </p:nvSpPr>
        <p:spPr>
          <a:xfrm>
            <a:off x="381000" y="1093125"/>
            <a:ext cx="8388000" cy="40842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87" name="Shape 87"/>
          <p:cNvSpPr txBox="1">
            <a:spLocks noGrp="1"/>
          </p:cNvSpPr>
          <p:nvPr>
            <p:ph type="body" idx="1"/>
          </p:nvPr>
        </p:nvSpPr>
        <p:spPr>
          <a:xfrm>
            <a:off x="842300" y="1230900"/>
            <a:ext cx="7857600" cy="4390800"/>
          </a:xfrm>
          <a:prstGeom prst="rect">
            <a:avLst/>
          </a:prstGeom>
        </p:spPr>
        <p:txBody>
          <a:bodyPr wrap="square" lIns="91425" tIns="91425" rIns="91425" bIns="91425" anchor="t" anchorCtr="0">
            <a:noAutofit/>
          </a:bodyPr>
          <a:lstStyle/>
          <a:p>
            <a:pPr lvl="0" rtl="0">
              <a:lnSpc>
                <a:spcPct val="115000"/>
              </a:lnSpc>
              <a:spcBef>
                <a:spcPts val="0"/>
              </a:spcBef>
              <a:buNone/>
            </a:pPr>
            <a:r>
              <a:rPr lang="en" sz="1600">
                <a:latin typeface="Roboto"/>
                <a:ea typeface="Roboto"/>
                <a:cs typeface="Roboto"/>
                <a:sym typeface="Roboto"/>
              </a:rPr>
              <a:t>Our fully operational distillery sits on the site of 19th-century distiller Hugh Moon’s operations. </a:t>
            </a:r>
            <a:br>
              <a:rPr lang="en" sz="1600">
                <a:latin typeface="Roboto"/>
                <a:ea typeface="Roboto"/>
                <a:cs typeface="Roboto"/>
                <a:sym typeface="Roboto"/>
              </a:rPr>
            </a:br>
            <a:br>
              <a:rPr lang="en" sz="1600">
                <a:latin typeface="Roboto"/>
                <a:ea typeface="Roboto"/>
                <a:cs typeface="Roboto"/>
                <a:sym typeface="Roboto"/>
              </a:rPr>
            </a:br>
            <a:r>
              <a:rPr lang="en" sz="1600">
                <a:latin typeface="Roboto"/>
                <a:ea typeface="Roboto"/>
                <a:cs typeface="Roboto"/>
                <a:sym typeface="Roboto"/>
              </a:rPr>
              <a:t>A noted entrepreneur, Moon sold his spirits to church leader Brigham Young and his Mormon followers, and they all agreed that his product, distilled from local grain and water, was the best.</a:t>
            </a:r>
            <a:br>
              <a:rPr lang="en" sz="1600">
                <a:latin typeface="Roboto"/>
                <a:ea typeface="Roboto"/>
                <a:cs typeface="Roboto"/>
                <a:sym typeface="Roboto"/>
              </a:rPr>
            </a:br>
            <a:br>
              <a:rPr lang="en" sz="1600">
                <a:latin typeface="Roboto"/>
                <a:ea typeface="Roboto"/>
                <a:cs typeface="Roboto"/>
                <a:sym typeface="Roboto"/>
              </a:rPr>
            </a:br>
            <a:r>
              <a:rPr lang="en" sz="1600">
                <a:latin typeface="Roboto"/>
                <a:ea typeface="Roboto"/>
                <a:cs typeface="Roboto"/>
                <a:sym typeface="Roboto"/>
              </a:rPr>
              <a:t>When we first visited the historical site of Hugh Moon’s spirits operations, we found an old brick house. Built in 1919, it still stood as an inspiration to us. The house had character, and an artesian well that drew from the Salt Lake aquifer was in the backyard.</a:t>
            </a:r>
            <a:br>
              <a:rPr lang="en" sz="1600">
                <a:latin typeface="Roboto"/>
                <a:ea typeface="Roboto"/>
                <a:cs typeface="Roboto"/>
                <a:sym typeface="Roboto"/>
              </a:rPr>
            </a:br>
            <a:br>
              <a:rPr lang="en" sz="1600">
                <a:latin typeface="Roboto"/>
                <a:ea typeface="Roboto"/>
                <a:cs typeface="Roboto"/>
                <a:sym typeface="Roboto"/>
              </a:rPr>
            </a:br>
            <a:r>
              <a:rPr lang="en" sz="1600">
                <a:latin typeface="Roboto"/>
                <a:ea typeface="Roboto"/>
                <a:cs typeface="Roboto"/>
                <a:sym typeface="Roboto"/>
              </a:rPr>
              <a:t>As we stood on the front porch, we knew we were in the right place.</a:t>
            </a:r>
          </a:p>
          <a:p>
            <a:pPr lvl="0" rtl="0">
              <a:spcBef>
                <a:spcPts val="0"/>
              </a:spcBef>
              <a:buNone/>
            </a:pPr>
            <a:endParaRPr sz="1600">
              <a:latin typeface="Proxima Nova"/>
              <a:ea typeface="Proxima Nova"/>
              <a:cs typeface="Proxima Nova"/>
              <a:sym typeface="Proxima Nova"/>
            </a:endParaRPr>
          </a:p>
        </p:txBody>
      </p:sp>
      <p:sp>
        <p:nvSpPr>
          <p:cNvPr id="88" name="Shape 88"/>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89" name="Shape 89"/>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OUR DENTED BRICKS: A HISTORY</a:t>
            </a:r>
          </a:p>
        </p:txBody>
      </p:sp>
      <p:cxnSp>
        <p:nvCxnSpPr>
          <p:cNvPr id="90" name="Shape 90"/>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91" name="Shape 91"/>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Shape 96"/>
          <p:cNvPicPr preferRelativeResize="0"/>
          <p:nvPr/>
        </p:nvPicPr>
        <p:blipFill>
          <a:blip r:embed="rId3">
            <a:alphaModFix/>
          </a:blip>
          <a:stretch>
            <a:fillRect/>
          </a:stretch>
        </p:blipFill>
        <p:spPr>
          <a:xfrm>
            <a:off x="3000" y="1093126"/>
            <a:ext cx="9144000" cy="5804296"/>
          </a:xfrm>
          <a:prstGeom prst="rect">
            <a:avLst/>
          </a:prstGeom>
          <a:noFill/>
          <a:ln>
            <a:noFill/>
          </a:ln>
        </p:spPr>
      </p:pic>
      <p:sp>
        <p:nvSpPr>
          <p:cNvPr id="97" name="Shape 97"/>
          <p:cNvSpPr/>
          <p:nvPr/>
        </p:nvSpPr>
        <p:spPr>
          <a:xfrm>
            <a:off x="381000" y="1334787"/>
            <a:ext cx="8388000" cy="27495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98" name="Shape 98"/>
          <p:cNvSpPr txBox="1">
            <a:spLocks noGrp="1"/>
          </p:cNvSpPr>
          <p:nvPr>
            <p:ph type="body" idx="1"/>
          </p:nvPr>
        </p:nvSpPr>
        <p:spPr>
          <a:xfrm>
            <a:off x="924987" y="1399901"/>
            <a:ext cx="7500600" cy="2698800"/>
          </a:xfrm>
          <a:prstGeom prst="rect">
            <a:avLst/>
          </a:prstGeom>
        </p:spPr>
        <p:txBody>
          <a:bodyPr wrap="square" lIns="91425" tIns="91425" rIns="91425" bIns="91425" anchor="t" anchorCtr="0">
            <a:noAutofit/>
          </a:bodyPr>
          <a:lstStyle/>
          <a:p>
            <a:pPr lvl="0" rtl="0">
              <a:lnSpc>
                <a:spcPct val="115000"/>
              </a:lnSpc>
              <a:spcBef>
                <a:spcPts val="0"/>
              </a:spcBef>
              <a:buNone/>
            </a:pPr>
            <a:r>
              <a:rPr lang="en" sz="1600">
                <a:latin typeface="Roboto"/>
                <a:ea typeface="Roboto"/>
                <a:cs typeface="Roboto"/>
                <a:sym typeface="Roboto"/>
              </a:rPr>
              <a:t>We pulled down the house by hand and kept every brick--even the dented ones. Those bricks laid the foundation of our distillery, and Hugh Moon inspired our spirits. We even plan on naming our white whiskey after him</a:t>
            </a:r>
            <a:br>
              <a:rPr lang="en" sz="1600">
                <a:latin typeface="Roboto"/>
                <a:ea typeface="Roboto"/>
                <a:cs typeface="Roboto"/>
                <a:sym typeface="Roboto"/>
              </a:rPr>
            </a:br>
            <a:br>
              <a:rPr lang="en" sz="1600">
                <a:latin typeface="Roboto"/>
                <a:ea typeface="Roboto"/>
                <a:cs typeface="Roboto"/>
                <a:sym typeface="Roboto"/>
              </a:rPr>
            </a:br>
            <a:r>
              <a:rPr lang="en" sz="1600">
                <a:latin typeface="Roboto"/>
                <a:ea typeface="Roboto"/>
                <a:cs typeface="Roboto"/>
                <a:sym typeface="Roboto"/>
              </a:rPr>
              <a:t>Every batch of Dented Brick spirits is handcrafted with passion in the spirit of</a:t>
            </a:r>
            <a:br>
              <a:rPr lang="en" sz="1600">
                <a:latin typeface="Roboto"/>
                <a:ea typeface="Roboto"/>
                <a:cs typeface="Roboto"/>
                <a:sym typeface="Roboto"/>
              </a:rPr>
            </a:br>
            <a:r>
              <a:rPr lang="en" sz="1600">
                <a:latin typeface="Roboto"/>
                <a:ea typeface="Roboto"/>
                <a:cs typeface="Roboto"/>
                <a:sym typeface="Roboto"/>
              </a:rPr>
              <a:t>Salt Lake history. </a:t>
            </a:r>
          </a:p>
          <a:p>
            <a:pPr lvl="0" rtl="0">
              <a:spcBef>
                <a:spcPts val="0"/>
              </a:spcBef>
              <a:buNone/>
            </a:pPr>
            <a:endParaRPr sz="1600">
              <a:latin typeface="Proxima Nova"/>
              <a:ea typeface="Proxima Nova"/>
              <a:cs typeface="Proxima Nova"/>
              <a:sym typeface="Proxima Nova"/>
            </a:endParaRPr>
          </a:p>
        </p:txBody>
      </p:sp>
      <p:sp>
        <p:nvSpPr>
          <p:cNvPr id="99" name="Shape 99"/>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00" name="Shape 100"/>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OUR DENTED BRICKS: A HISTORY </a:t>
            </a:r>
            <a:r>
              <a:rPr lang="en">
                <a:solidFill>
                  <a:srgbClr val="A39560"/>
                </a:solidFill>
                <a:latin typeface="Impact"/>
                <a:ea typeface="Impact"/>
                <a:cs typeface="Impact"/>
                <a:sym typeface="Impact"/>
              </a:rPr>
              <a:t>(CONTINUED)</a:t>
            </a:r>
          </a:p>
        </p:txBody>
      </p:sp>
      <p:cxnSp>
        <p:nvCxnSpPr>
          <p:cNvPr id="101" name="Shape 101"/>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02" name="Shape 102"/>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103" name="Shape 103"/>
          <p:cNvSpPr txBox="1"/>
          <p:nvPr/>
        </p:nvSpPr>
        <p:spPr>
          <a:xfrm>
            <a:off x="381075" y="3267801"/>
            <a:ext cx="8388000" cy="740399"/>
          </a:xfrm>
          <a:prstGeom prst="rect">
            <a:avLst/>
          </a:prstGeom>
          <a:noFill/>
          <a:ln>
            <a:noFill/>
          </a:ln>
        </p:spPr>
        <p:txBody>
          <a:bodyPr wrap="square" lIns="91425" tIns="91425" rIns="91425" bIns="91425" anchor="ctr" anchorCtr="0">
            <a:noAutofit/>
          </a:bodyPr>
          <a:lstStyle/>
          <a:p>
            <a:pPr lvl="0" algn="ctr" rtl="0">
              <a:lnSpc>
                <a:spcPct val="115000"/>
              </a:lnSpc>
              <a:spcBef>
                <a:spcPts val="600"/>
              </a:spcBef>
              <a:buNone/>
            </a:pPr>
            <a:r>
              <a:rPr lang="en" sz="2800" b="1">
                <a:solidFill>
                  <a:srgbClr val="A39560"/>
                </a:solidFill>
                <a:latin typeface="Roboto"/>
                <a:ea typeface="Roboto"/>
                <a:cs typeface="Roboto"/>
                <a:sym typeface="Roboto"/>
              </a:rPr>
              <a:t>We aim to deliver only the truest craft spirits.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Shape 108"/>
          <p:cNvPicPr preferRelativeResize="0"/>
          <p:nvPr/>
        </p:nvPicPr>
        <p:blipFill rotWithShape="1">
          <a:blip r:embed="rId3">
            <a:alphaModFix/>
          </a:blip>
          <a:srcRect l="6500" r="7853"/>
          <a:stretch/>
        </p:blipFill>
        <p:spPr>
          <a:xfrm>
            <a:off x="0" y="766450"/>
            <a:ext cx="4361280" cy="6091549"/>
          </a:xfrm>
          <a:prstGeom prst="rect">
            <a:avLst/>
          </a:prstGeom>
          <a:noFill/>
          <a:ln>
            <a:noFill/>
          </a:ln>
        </p:spPr>
      </p:pic>
      <p:sp>
        <p:nvSpPr>
          <p:cNvPr id="109" name="Shape 109"/>
          <p:cNvSpPr/>
          <p:nvPr/>
        </p:nvSpPr>
        <p:spPr>
          <a:xfrm>
            <a:off x="2338375" y="1360938"/>
            <a:ext cx="6819300" cy="50565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10" name="Shape 110"/>
          <p:cNvSpPr txBox="1">
            <a:spLocks noGrp="1"/>
          </p:cNvSpPr>
          <p:nvPr>
            <p:ph type="body" idx="1"/>
          </p:nvPr>
        </p:nvSpPr>
        <p:spPr>
          <a:xfrm>
            <a:off x="2607225" y="1449663"/>
            <a:ext cx="6460800" cy="4967700"/>
          </a:xfrm>
          <a:prstGeom prst="rect">
            <a:avLst/>
          </a:prstGeom>
        </p:spPr>
        <p:txBody>
          <a:bodyPr wrap="square" lIns="91425" tIns="91425" rIns="91425" bIns="91425" anchor="t" anchorCtr="0">
            <a:noAutofit/>
          </a:bodyPr>
          <a:lstStyle/>
          <a:p>
            <a:pPr lvl="0" rtl="0">
              <a:lnSpc>
                <a:spcPct val="115000"/>
              </a:lnSpc>
              <a:spcBef>
                <a:spcPts val="0"/>
              </a:spcBef>
              <a:buNone/>
            </a:pPr>
            <a:r>
              <a:rPr lang="en" sz="2200" b="1">
                <a:solidFill>
                  <a:srgbClr val="000000"/>
                </a:solidFill>
                <a:highlight>
                  <a:srgbClr val="FFFFFF"/>
                </a:highlight>
                <a:latin typeface="Roboto"/>
                <a:ea typeface="Roboto"/>
                <a:cs typeface="Roboto"/>
                <a:sym typeface="Roboto"/>
              </a:rPr>
              <a:t>Antelope Island Rum</a:t>
            </a:r>
          </a:p>
          <a:p>
            <a:pPr lvl="0" rtl="0">
              <a:lnSpc>
                <a:spcPct val="115000"/>
              </a:lnSpc>
              <a:spcBef>
                <a:spcPts val="0"/>
              </a:spcBef>
              <a:buNone/>
            </a:pPr>
            <a:r>
              <a:rPr lang="en" sz="1400" i="1">
                <a:solidFill>
                  <a:srgbClr val="A39560"/>
                </a:solidFill>
                <a:highlight>
                  <a:srgbClr val="FFFFFF"/>
                </a:highlight>
                <a:latin typeface="Roboto"/>
                <a:ea typeface="Roboto"/>
                <a:cs typeface="Roboto"/>
                <a:sym typeface="Roboto"/>
              </a:rPr>
              <a:t>Though only a patch of land in Great Salt Lake, Antelope Island and its herds of grazing pronghorn inspired our take on island rum. Firmly rooted in rum making history, our flavor comes from the highest quality organic sugar cane, rich molasses, aromatic yeast, and repure water.</a:t>
            </a:r>
            <a:br>
              <a:rPr lang="en" sz="1600">
                <a:solidFill>
                  <a:srgbClr val="000000"/>
                </a:solidFill>
                <a:latin typeface="Roboto"/>
                <a:ea typeface="Roboto"/>
                <a:cs typeface="Roboto"/>
                <a:sym typeface="Roboto"/>
              </a:rPr>
            </a:br>
            <a:endParaRPr lang="en" sz="1600">
              <a:solidFill>
                <a:srgbClr val="000000"/>
              </a:solidFill>
              <a:latin typeface="Roboto"/>
              <a:ea typeface="Roboto"/>
              <a:cs typeface="Roboto"/>
              <a:sym typeface="Roboto"/>
            </a:endParaRPr>
          </a:p>
          <a:p>
            <a:pPr lvl="0" rtl="0">
              <a:lnSpc>
                <a:spcPct val="115000"/>
              </a:lnSpc>
              <a:spcBef>
                <a:spcPts val="0"/>
              </a:spcBef>
              <a:buNone/>
            </a:pPr>
            <a:r>
              <a:rPr lang="en" sz="2200" b="1">
                <a:solidFill>
                  <a:srgbClr val="282828"/>
                </a:solidFill>
                <a:highlight>
                  <a:srgbClr val="FFFFFF"/>
                </a:highlight>
                <a:latin typeface="Roboto"/>
                <a:ea typeface="Roboto"/>
                <a:cs typeface="Roboto"/>
                <a:sym typeface="Roboto"/>
              </a:rPr>
              <a:t>Carl Ethan Akeley Gin</a:t>
            </a:r>
            <a:br>
              <a:rPr lang="en" sz="1800" b="1">
                <a:solidFill>
                  <a:srgbClr val="282828"/>
                </a:solidFill>
                <a:highlight>
                  <a:srgbClr val="FFFFFF"/>
                </a:highlight>
                <a:latin typeface="Roboto"/>
                <a:ea typeface="Roboto"/>
                <a:cs typeface="Roboto"/>
                <a:sym typeface="Roboto"/>
              </a:rPr>
            </a:br>
            <a:r>
              <a:rPr lang="en" sz="1400" i="1">
                <a:solidFill>
                  <a:srgbClr val="A39560"/>
                </a:solidFill>
                <a:highlight>
                  <a:srgbClr val="FFFFFF"/>
                </a:highlight>
                <a:latin typeface="Roboto"/>
                <a:ea typeface="Roboto"/>
                <a:cs typeface="Roboto"/>
                <a:sym typeface="Roboto"/>
              </a:rPr>
              <a:t>Akeley Gin is an innovative "rooibos tea gin” with a deep flavor profile unlike any other. The spirit is made in house from a short list of botanicals, with Utah-grown, organic, and non-GMO wheat and rye.</a:t>
            </a:r>
            <a:br>
              <a:rPr lang="en" sz="1600">
                <a:solidFill>
                  <a:srgbClr val="474747"/>
                </a:solidFill>
                <a:highlight>
                  <a:srgbClr val="FFFFFF"/>
                </a:highlight>
                <a:latin typeface="Roboto"/>
                <a:ea typeface="Roboto"/>
                <a:cs typeface="Roboto"/>
                <a:sym typeface="Roboto"/>
              </a:rPr>
            </a:br>
            <a:endParaRPr lang="en" sz="1600">
              <a:solidFill>
                <a:srgbClr val="474747"/>
              </a:solidFill>
              <a:highlight>
                <a:srgbClr val="FFFFFF"/>
              </a:highlight>
              <a:latin typeface="Roboto"/>
              <a:ea typeface="Roboto"/>
              <a:cs typeface="Roboto"/>
              <a:sym typeface="Roboto"/>
            </a:endParaRPr>
          </a:p>
          <a:p>
            <a:pPr lvl="0" rtl="0">
              <a:lnSpc>
                <a:spcPct val="115000"/>
              </a:lnSpc>
              <a:spcBef>
                <a:spcPts val="0"/>
              </a:spcBef>
              <a:buNone/>
            </a:pPr>
            <a:r>
              <a:rPr lang="en" sz="2200" b="1">
                <a:solidFill>
                  <a:srgbClr val="282828"/>
                </a:solidFill>
                <a:highlight>
                  <a:srgbClr val="FFFFFF"/>
                </a:highlight>
                <a:latin typeface="Roboto"/>
                <a:ea typeface="Roboto"/>
                <a:cs typeface="Roboto"/>
                <a:sym typeface="Roboto"/>
              </a:rPr>
              <a:t>Roofraiser Vodka</a:t>
            </a:r>
          </a:p>
          <a:p>
            <a:pPr lvl="0" rtl="0">
              <a:lnSpc>
                <a:spcPct val="115000"/>
              </a:lnSpc>
              <a:spcBef>
                <a:spcPts val="0"/>
              </a:spcBef>
              <a:spcAft>
                <a:spcPts val="800"/>
              </a:spcAft>
              <a:buNone/>
            </a:pPr>
            <a:r>
              <a:rPr lang="en" sz="1600" i="1">
                <a:solidFill>
                  <a:srgbClr val="A39560"/>
                </a:solidFill>
                <a:highlight>
                  <a:srgbClr val="FFFFFF"/>
                </a:highlight>
                <a:latin typeface="Roboto"/>
                <a:ea typeface="Roboto"/>
                <a:cs typeface="Roboto"/>
                <a:sym typeface="Roboto"/>
              </a:rPr>
              <a:t>When we tried to fit our pot still in the distillery, it was too tall. So we </a:t>
            </a:r>
            <a:r>
              <a:rPr lang="en" sz="1400" i="1">
                <a:solidFill>
                  <a:srgbClr val="A39560"/>
                </a:solidFill>
                <a:highlight>
                  <a:srgbClr val="FFFFFF"/>
                </a:highlight>
                <a:latin typeface="Roboto"/>
                <a:ea typeface="Roboto"/>
                <a:cs typeface="Roboto"/>
                <a:sym typeface="Roboto"/>
              </a:rPr>
              <a:t>raised the roof. Our vodka is as simple as that. It starts sweet, finishes rye, and proves the benefit of handcrafting with non-GMO, organic wheat and rye and artesian well water.</a:t>
            </a:r>
          </a:p>
        </p:txBody>
      </p:sp>
      <p:sp>
        <p:nvSpPr>
          <p:cNvPr id="111" name="Shape 111"/>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12" name="Shape 112"/>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THE SPIRITS OF DENTED BRICK</a:t>
            </a:r>
          </a:p>
        </p:txBody>
      </p:sp>
      <p:cxnSp>
        <p:nvCxnSpPr>
          <p:cNvPr id="113" name="Shape 113"/>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14" name="Shape 114"/>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Shape 119"/>
          <p:cNvPicPr preferRelativeResize="0"/>
          <p:nvPr/>
        </p:nvPicPr>
        <p:blipFill rotWithShape="1">
          <a:blip r:embed="rId3">
            <a:alphaModFix/>
          </a:blip>
          <a:srcRect r="18039"/>
          <a:stretch/>
        </p:blipFill>
        <p:spPr>
          <a:xfrm>
            <a:off x="0" y="766450"/>
            <a:ext cx="9144000" cy="5011874"/>
          </a:xfrm>
          <a:prstGeom prst="rect">
            <a:avLst/>
          </a:prstGeom>
          <a:noFill/>
          <a:ln>
            <a:noFill/>
          </a:ln>
        </p:spPr>
      </p:pic>
      <p:sp>
        <p:nvSpPr>
          <p:cNvPr id="120" name="Shape 120"/>
          <p:cNvSpPr/>
          <p:nvPr/>
        </p:nvSpPr>
        <p:spPr>
          <a:xfrm>
            <a:off x="350662" y="3165750"/>
            <a:ext cx="8490900" cy="39831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21" name="Shape 121"/>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22" name="Shape 122"/>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THE SPIRIT AWARD</a:t>
            </a:r>
          </a:p>
        </p:txBody>
      </p:sp>
      <p:cxnSp>
        <p:nvCxnSpPr>
          <p:cNvPr id="123" name="Shape 123"/>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24" name="Shape 124"/>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125" name="Shape 125"/>
          <p:cNvSpPr txBox="1">
            <a:spLocks noGrp="1"/>
          </p:cNvSpPr>
          <p:nvPr>
            <p:ph type="body" idx="1"/>
          </p:nvPr>
        </p:nvSpPr>
        <p:spPr>
          <a:xfrm>
            <a:off x="3217974" y="3051000"/>
            <a:ext cx="2817000" cy="2635200"/>
          </a:xfrm>
          <a:prstGeom prst="rect">
            <a:avLst/>
          </a:prstGeom>
        </p:spPr>
        <p:txBody>
          <a:bodyPr wrap="square" lIns="91425" tIns="91425" rIns="91425" bIns="91425" anchor="t" anchorCtr="0">
            <a:noAutofit/>
          </a:bodyPr>
          <a:lstStyle/>
          <a:p>
            <a:pPr lvl="0" algn="ctr" rtl="0">
              <a:spcBef>
                <a:spcPts val="0"/>
              </a:spcBef>
              <a:buClr>
                <a:schemeClr val="dk1"/>
              </a:buClr>
              <a:buSzPct val="68750"/>
              <a:buFont typeface="Arial"/>
              <a:buNone/>
            </a:pPr>
            <a:endParaRPr sz="1600">
              <a:solidFill>
                <a:srgbClr val="000000"/>
              </a:solidFill>
              <a:latin typeface="Roboto"/>
              <a:ea typeface="Roboto"/>
              <a:cs typeface="Roboto"/>
              <a:sym typeface="Roboto"/>
            </a:endParaRPr>
          </a:p>
          <a:p>
            <a:pPr lvl="0" algn="ctr" rtl="0">
              <a:lnSpc>
                <a:spcPct val="115000"/>
              </a:lnSpc>
              <a:spcBef>
                <a:spcPts val="0"/>
              </a:spcBef>
              <a:buNone/>
            </a:pPr>
            <a:r>
              <a:rPr lang="en" sz="2000" b="1">
                <a:solidFill>
                  <a:srgbClr val="282828"/>
                </a:solidFill>
                <a:latin typeface="Roboto"/>
                <a:ea typeface="Roboto"/>
                <a:cs typeface="Roboto"/>
                <a:sym typeface="Roboto"/>
              </a:rPr>
              <a:t>Carl Ethan Akeley Gin</a:t>
            </a:r>
          </a:p>
          <a:p>
            <a:pPr lvl="0" algn="ctr" rtl="0">
              <a:lnSpc>
                <a:spcPct val="115000"/>
              </a:lnSpc>
              <a:spcBef>
                <a:spcPts val="0"/>
              </a:spcBef>
              <a:buNone/>
            </a:pPr>
            <a:endParaRPr sz="2000" b="1">
              <a:solidFill>
                <a:srgbClr val="282828"/>
              </a:solidFill>
              <a:latin typeface="Roboto"/>
              <a:ea typeface="Roboto"/>
              <a:cs typeface="Roboto"/>
              <a:sym typeface="Roboto"/>
            </a:endParaRPr>
          </a:p>
          <a:p>
            <a:pPr lvl="0" algn="ctr" rtl="0">
              <a:lnSpc>
                <a:spcPct val="115000"/>
              </a:lnSpc>
              <a:spcBef>
                <a:spcPts val="0"/>
              </a:spcBef>
              <a:buNone/>
            </a:pPr>
            <a:r>
              <a:rPr lang="en" sz="1400" b="1" i="1">
                <a:solidFill>
                  <a:srgbClr val="A39560"/>
                </a:solidFill>
                <a:latin typeface="Roboto"/>
                <a:ea typeface="Roboto"/>
                <a:cs typeface="Roboto"/>
                <a:sym typeface="Roboto"/>
              </a:rPr>
              <a:t>Silver Medal</a:t>
            </a:r>
          </a:p>
          <a:p>
            <a:pPr lvl="0" algn="ctr" rtl="0">
              <a:lnSpc>
                <a:spcPct val="115000"/>
              </a:lnSpc>
              <a:spcBef>
                <a:spcPts val="0"/>
              </a:spcBef>
              <a:buNone/>
            </a:pPr>
            <a:r>
              <a:rPr lang="en" sz="1400" i="1">
                <a:solidFill>
                  <a:srgbClr val="A39560"/>
                </a:solidFill>
                <a:latin typeface="Roboto"/>
                <a:ea typeface="Roboto"/>
                <a:cs typeface="Roboto"/>
                <a:sym typeface="Roboto"/>
              </a:rPr>
              <a:t>SIP Awards</a:t>
            </a:r>
          </a:p>
          <a:p>
            <a:pPr lvl="0" algn="ctr" rtl="0">
              <a:lnSpc>
                <a:spcPct val="115000"/>
              </a:lnSpc>
              <a:spcBef>
                <a:spcPts val="0"/>
              </a:spcBef>
              <a:buClr>
                <a:srgbClr val="000000"/>
              </a:buClr>
              <a:buSzPct val="68750"/>
              <a:buFont typeface="Arial"/>
              <a:buNone/>
            </a:pPr>
            <a:endParaRPr sz="1600" i="1">
              <a:solidFill>
                <a:srgbClr val="A39560"/>
              </a:solidFill>
              <a:highlight>
                <a:srgbClr val="FFFFFF"/>
              </a:highlight>
              <a:latin typeface="Roboto"/>
              <a:ea typeface="Roboto"/>
              <a:cs typeface="Roboto"/>
              <a:sym typeface="Roboto"/>
            </a:endParaRPr>
          </a:p>
          <a:p>
            <a:pPr lvl="0" algn="ctr" rtl="0">
              <a:lnSpc>
                <a:spcPct val="115000"/>
              </a:lnSpc>
              <a:spcBef>
                <a:spcPts val="0"/>
              </a:spcBef>
              <a:buNone/>
            </a:pPr>
            <a:r>
              <a:rPr lang="en" sz="1400" b="1" i="1">
                <a:solidFill>
                  <a:srgbClr val="A39560"/>
                </a:solidFill>
                <a:latin typeface="Roboto"/>
                <a:ea typeface="Roboto"/>
                <a:cs typeface="Roboto"/>
                <a:sym typeface="Roboto"/>
              </a:rPr>
              <a:t>Gold Medal</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San Diego Spirit and</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Cocktail Competition</a:t>
            </a:r>
          </a:p>
          <a:p>
            <a:pPr lvl="0" algn="ctr" rtl="0">
              <a:lnSpc>
                <a:spcPct val="115000"/>
              </a:lnSpc>
              <a:spcBef>
                <a:spcPts val="0"/>
              </a:spcBef>
              <a:buNone/>
            </a:pPr>
            <a:endParaRPr sz="1600" i="1">
              <a:solidFill>
                <a:srgbClr val="A39560"/>
              </a:solidFill>
              <a:highlight>
                <a:srgbClr val="FFFFFF"/>
              </a:highlight>
              <a:latin typeface="Roboto"/>
              <a:ea typeface="Roboto"/>
              <a:cs typeface="Roboto"/>
              <a:sym typeface="Roboto"/>
            </a:endParaRPr>
          </a:p>
          <a:p>
            <a:pPr lvl="0" algn="ctr" rtl="0">
              <a:spcBef>
                <a:spcPts val="0"/>
              </a:spcBef>
              <a:buClr>
                <a:schemeClr val="dk1"/>
              </a:buClr>
              <a:buSzPct val="78571"/>
              <a:buFont typeface="Arial"/>
              <a:buNone/>
            </a:pPr>
            <a:r>
              <a:rPr lang="en" sz="1400" b="1" i="1">
                <a:solidFill>
                  <a:srgbClr val="A39560"/>
                </a:solidFill>
                <a:latin typeface="Roboto"/>
                <a:ea typeface="Roboto"/>
                <a:cs typeface="Roboto"/>
                <a:sym typeface="Roboto"/>
              </a:rPr>
              <a:t>Silver Medal</a:t>
            </a:r>
          </a:p>
          <a:p>
            <a:pPr lvl="0" algn="ctr" rtl="0">
              <a:lnSpc>
                <a:spcPct val="115000"/>
              </a:lnSpc>
              <a:spcBef>
                <a:spcPts val="0"/>
              </a:spcBef>
              <a:buNone/>
            </a:pPr>
            <a:r>
              <a:rPr lang="en" sz="1400" i="1">
                <a:solidFill>
                  <a:srgbClr val="A39560"/>
                </a:solidFill>
                <a:latin typeface="Roboto"/>
                <a:ea typeface="Roboto"/>
                <a:cs typeface="Roboto"/>
                <a:sym typeface="Roboto"/>
              </a:rPr>
              <a:t>New York International</a:t>
            </a:r>
          </a:p>
          <a:p>
            <a:pPr lvl="0" algn="ctr" rtl="0">
              <a:lnSpc>
                <a:spcPct val="115000"/>
              </a:lnSpc>
              <a:spcBef>
                <a:spcPts val="0"/>
              </a:spcBef>
              <a:buNone/>
            </a:pPr>
            <a:r>
              <a:rPr lang="en" sz="1400" i="1">
                <a:solidFill>
                  <a:srgbClr val="A39560"/>
                </a:solidFill>
                <a:latin typeface="Roboto"/>
                <a:ea typeface="Roboto"/>
                <a:cs typeface="Roboto"/>
                <a:sym typeface="Roboto"/>
              </a:rPr>
              <a:t>Spirits Competition</a:t>
            </a:r>
          </a:p>
        </p:txBody>
      </p:sp>
      <p:sp>
        <p:nvSpPr>
          <p:cNvPr id="126" name="Shape 126"/>
          <p:cNvSpPr txBox="1"/>
          <p:nvPr/>
        </p:nvSpPr>
        <p:spPr>
          <a:xfrm>
            <a:off x="-52113" y="3442061"/>
            <a:ext cx="3000000" cy="3000000"/>
          </a:xfrm>
          <a:prstGeom prst="rect">
            <a:avLst/>
          </a:prstGeom>
          <a:noFill/>
          <a:ln>
            <a:noFill/>
          </a:ln>
        </p:spPr>
        <p:txBody>
          <a:bodyPr wrap="square" lIns="91425" tIns="91425" rIns="91425" bIns="91425" anchor="ctr" anchorCtr="0">
            <a:noAutofit/>
          </a:bodyPr>
          <a:lstStyle/>
          <a:p>
            <a:pPr lvl="0" algn="r" rtl="0">
              <a:lnSpc>
                <a:spcPct val="115000"/>
              </a:lnSpc>
              <a:spcBef>
                <a:spcPts val="0"/>
              </a:spcBef>
              <a:buNone/>
            </a:pPr>
            <a:r>
              <a:rPr lang="en" sz="2000" b="1">
                <a:solidFill>
                  <a:schemeClr val="dk1"/>
                </a:solidFill>
                <a:latin typeface="Roboto"/>
                <a:ea typeface="Roboto"/>
                <a:cs typeface="Roboto"/>
                <a:sym typeface="Roboto"/>
              </a:rPr>
              <a:t>Antelope Island Rum</a:t>
            </a:r>
            <a:br>
              <a:rPr lang="en" sz="2200" b="1">
                <a:solidFill>
                  <a:schemeClr val="dk1"/>
                </a:solidFill>
                <a:latin typeface="Roboto"/>
                <a:ea typeface="Roboto"/>
                <a:cs typeface="Roboto"/>
                <a:sym typeface="Roboto"/>
              </a:rPr>
            </a:br>
            <a:br>
              <a:rPr lang="en" sz="2200" b="1">
                <a:solidFill>
                  <a:schemeClr val="dk1"/>
                </a:solidFill>
                <a:latin typeface="Roboto"/>
                <a:ea typeface="Roboto"/>
                <a:cs typeface="Roboto"/>
                <a:sym typeface="Roboto"/>
              </a:rPr>
            </a:br>
            <a:r>
              <a:rPr lang="en" b="1" i="1">
                <a:solidFill>
                  <a:srgbClr val="A39560"/>
                </a:solidFill>
                <a:latin typeface="Roboto"/>
                <a:ea typeface="Roboto"/>
                <a:cs typeface="Roboto"/>
                <a:sym typeface="Roboto"/>
              </a:rPr>
              <a:t>Platinum Medal</a:t>
            </a:r>
          </a:p>
          <a:p>
            <a:pPr lvl="0" algn="r" rtl="0">
              <a:lnSpc>
                <a:spcPct val="115000"/>
              </a:lnSpc>
              <a:spcBef>
                <a:spcPts val="0"/>
              </a:spcBef>
              <a:buNone/>
            </a:pPr>
            <a:r>
              <a:rPr lang="en" i="1">
                <a:solidFill>
                  <a:srgbClr val="A39560"/>
                </a:solidFill>
                <a:latin typeface="Roboto"/>
                <a:ea typeface="Roboto"/>
                <a:cs typeface="Roboto"/>
                <a:sym typeface="Roboto"/>
              </a:rPr>
              <a:t>SIP Awards</a:t>
            </a:r>
          </a:p>
          <a:p>
            <a:pPr lvl="0" algn="r" rtl="0">
              <a:lnSpc>
                <a:spcPct val="115000"/>
              </a:lnSpc>
              <a:spcBef>
                <a:spcPts val="0"/>
              </a:spcBef>
              <a:buNone/>
            </a:pPr>
            <a:endParaRPr sz="1600" i="1">
              <a:solidFill>
                <a:srgbClr val="A39560"/>
              </a:solidFill>
              <a:latin typeface="Roboto"/>
              <a:ea typeface="Roboto"/>
              <a:cs typeface="Roboto"/>
              <a:sym typeface="Roboto"/>
            </a:endParaRPr>
          </a:p>
          <a:p>
            <a:pPr lvl="0" algn="r" rtl="0">
              <a:spcBef>
                <a:spcPts val="0"/>
              </a:spcBef>
              <a:buNone/>
            </a:pPr>
            <a:r>
              <a:rPr lang="en" b="1" i="1">
                <a:solidFill>
                  <a:srgbClr val="A39560"/>
                </a:solidFill>
                <a:latin typeface="Roboto"/>
                <a:ea typeface="Roboto"/>
                <a:cs typeface="Roboto"/>
                <a:sym typeface="Roboto"/>
              </a:rPr>
              <a:t>Best of Class</a:t>
            </a:r>
          </a:p>
          <a:p>
            <a:pPr lvl="0" algn="r" rtl="0">
              <a:lnSpc>
                <a:spcPct val="115000"/>
              </a:lnSpc>
              <a:spcBef>
                <a:spcPts val="0"/>
              </a:spcBef>
              <a:buNone/>
            </a:pPr>
            <a:r>
              <a:rPr lang="en" i="1">
                <a:solidFill>
                  <a:srgbClr val="A39560"/>
                </a:solidFill>
                <a:latin typeface="Roboto"/>
                <a:ea typeface="Roboto"/>
                <a:cs typeface="Roboto"/>
                <a:sym typeface="Roboto"/>
              </a:rPr>
              <a:t>International Competition</a:t>
            </a:r>
          </a:p>
          <a:p>
            <a:pPr lvl="0" algn="r" rtl="0">
              <a:lnSpc>
                <a:spcPct val="115000"/>
              </a:lnSpc>
              <a:spcBef>
                <a:spcPts val="0"/>
              </a:spcBef>
              <a:buNone/>
            </a:pPr>
            <a:r>
              <a:rPr lang="en" i="1">
                <a:solidFill>
                  <a:srgbClr val="A39560"/>
                </a:solidFill>
                <a:latin typeface="Roboto"/>
                <a:ea typeface="Roboto"/>
                <a:cs typeface="Roboto"/>
                <a:sym typeface="Roboto"/>
              </a:rPr>
              <a:t>Miami, FL</a:t>
            </a:r>
          </a:p>
          <a:p>
            <a:pPr lvl="0" algn="r" rtl="0">
              <a:lnSpc>
                <a:spcPct val="115000"/>
              </a:lnSpc>
              <a:spcBef>
                <a:spcPts val="0"/>
              </a:spcBef>
              <a:buNone/>
            </a:pPr>
            <a:endParaRPr sz="1600" i="1">
              <a:solidFill>
                <a:srgbClr val="A39560"/>
              </a:solidFill>
              <a:latin typeface="Roboto"/>
              <a:ea typeface="Roboto"/>
              <a:cs typeface="Roboto"/>
              <a:sym typeface="Roboto"/>
            </a:endParaRPr>
          </a:p>
          <a:p>
            <a:pPr lvl="0" algn="r" rtl="0">
              <a:spcBef>
                <a:spcPts val="0"/>
              </a:spcBef>
              <a:buNone/>
            </a:pPr>
            <a:r>
              <a:rPr lang="en" b="1" i="1">
                <a:solidFill>
                  <a:srgbClr val="A39560"/>
                </a:solidFill>
                <a:latin typeface="Roboto"/>
                <a:ea typeface="Roboto"/>
                <a:cs typeface="Roboto"/>
                <a:sym typeface="Roboto"/>
              </a:rPr>
              <a:t>Gold Medal</a:t>
            </a:r>
          </a:p>
          <a:p>
            <a:pPr lvl="0" algn="r" rtl="0">
              <a:spcBef>
                <a:spcPts val="0"/>
              </a:spcBef>
              <a:buNone/>
            </a:pPr>
            <a:r>
              <a:rPr lang="en" i="1">
                <a:solidFill>
                  <a:srgbClr val="A39560"/>
                </a:solidFill>
                <a:latin typeface="Roboto"/>
                <a:ea typeface="Roboto"/>
                <a:cs typeface="Roboto"/>
                <a:sym typeface="Roboto"/>
              </a:rPr>
              <a:t>International Rum</a:t>
            </a:r>
          </a:p>
          <a:p>
            <a:pPr lvl="0" algn="r" rtl="0">
              <a:spcBef>
                <a:spcPts val="0"/>
              </a:spcBef>
              <a:buNone/>
            </a:pPr>
            <a:r>
              <a:rPr lang="en" i="1">
                <a:solidFill>
                  <a:srgbClr val="A39560"/>
                </a:solidFill>
                <a:latin typeface="Roboto"/>
                <a:ea typeface="Roboto"/>
                <a:cs typeface="Roboto"/>
                <a:sym typeface="Roboto"/>
              </a:rPr>
              <a:t>Competition Miami FL</a:t>
            </a:r>
          </a:p>
        </p:txBody>
      </p:sp>
      <p:sp>
        <p:nvSpPr>
          <p:cNvPr id="127" name="Shape 127"/>
          <p:cNvSpPr txBox="1"/>
          <p:nvPr/>
        </p:nvSpPr>
        <p:spPr>
          <a:xfrm>
            <a:off x="6351600" y="3533501"/>
            <a:ext cx="3000000" cy="30000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sz="2000" b="1">
                <a:solidFill>
                  <a:srgbClr val="282828"/>
                </a:solidFill>
                <a:latin typeface="Roboto"/>
                <a:ea typeface="Roboto"/>
                <a:cs typeface="Roboto"/>
                <a:sym typeface="Roboto"/>
              </a:rPr>
              <a:t>Roofraiser Vodka</a:t>
            </a:r>
          </a:p>
          <a:p>
            <a:pPr lvl="0" rtl="0">
              <a:lnSpc>
                <a:spcPct val="115000"/>
              </a:lnSpc>
              <a:spcBef>
                <a:spcPts val="0"/>
              </a:spcBef>
              <a:buNone/>
            </a:pPr>
            <a:endParaRPr sz="2200" b="1">
              <a:solidFill>
                <a:srgbClr val="282828"/>
              </a:solidFill>
              <a:latin typeface="Roboto"/>
              <a:ea typeface="Roboto"/>
              <a:cs typeface="Roboto"/>
              <a:sym typeface="Roboto"/>
            </a:endParaRPr>
          </a:p>
          <a:p>
            <a:pPr lvl="0" rtl="0">
              <a:spcBef>
                <a:spcPts val="0"/>
              </a:spcBef>
              <a:buNone/>
            </a:pPr>
            <a:r>
              <a:rPr lang="en" b="1" i="1">
                <a:solidFill>
                  <a:srgbClr val="A39560"/>
                </a:solidFill>
                <a:latin typeface="Roboto"/>
                <a:ea typeface="Roboto"/>
                <a:cs typeface="Roboto"/>
                <a:sym typeface="Roboto"/>
              </a:rPr>
              <a:t>Bronze Medal</a:t>
            </a:r>
          </a:p>
          <a:p>
            <a:pPr lvl="0">
              <a:spcBef>
                <a:spcPts val="0"/>
              </a:spcBef>
              <a:buNone/>
            </a:pPr>
            <a:r>
              <a:rPr lang="en" i="1">
                <a:solidFill>
                  <a:srgbClr val="A39560"/>
                </a:solidFill>
                <a:latin typeface="Roboto"/>
                <a:ea typeface="Roboto"/>
                <a:cs typeface="Roboto"/>
                <a:sym typeface="Roboto"/>
              </a:rPr>
              <a:t>San Francisco International</a:t>
            </a:r>
          </a:p>
          <a:p>
            <a:pPr lvl="0" rtl="0">
              <a:spcBef>
                <a:spcPts val="0"/>
              </a:spcBef>
              <a:buNone/>
            </a:pPr>
            <a:r>
              <a:rPr lang="en" i="1">
                <a:solidFill>
                  <a:srgbClr val="A39560"/>
                </a:solidFill>
                <a:latin typeface="Roboto"/>
                <a:ea typeface="Roboto"/>
                <a:cs typeface="Roboto"/>
                <a:sym typeface="Roboto"/>
              </a:rPr>
              <a:t>Spirits Competition</a:t>
            </a:r>
          </a:p>
          <a:p>
            <a:pPr lvl="0">
              <a:spcBef>
                <a:spcPts val="0"/>
              </a:spcBef>
              <a:buNone/>
            </a:pPr>
            <a:endParaRPr i="1">
              <a:solidFill>
                <a:srgbClr val="A39560"/>
              </a:solidFill>
              <a:latin typeface="Roboto"/>
              <a:ea typeface="Roboto"/>
              <a:cs typeface="Roboto"/>
              <a:sym typeface="Roboto"/>
            </a:endParaRPr>
          </a:p>
          <a:p>
            <a:pPr lvl="0">
              <a:spcBef>
                <a:spcPts val="0"/>
              </a:spcBef>
              <a:buNone/>
            </a:pPr>
            <a:r>
              <a:rPr lang="en" b="1" i="1">
                <a:solidFill>
                  <a:srgbClr val="A39560"/>
                </a:solidFill>
                <a:latin typeface="Roboto"/>
                <a:ea typeface="Roboto"/>
                <a:cs typeface="Roboto"/>
                <a:sym typeface="Roboto"/>
              </a:rPr>
              <a:t>Bronze Medal</a:t>
            </a:r>
          </a:p>
          <a:p>
            <a:pPr lvl="0">
              <a:spcBef>
                <a:spcPts val="0"/>
              </a:spcBef>
              <a:buNone/>
            </a:pPr>
            <a:r>
              <a:rPr lang="en" i="1">
                <a:solidFill>
                  <a:srgbClr val="A39560"/>
                </a:solidFill>
                <a:latin typeface="Roboto"/>
                <a:ea typeface="Roboto"/>
                <a:cs typeface="Roboto"/>
                <a:sym typeface="Roboto"/>
              </a:rPr>
              <a:t>American Craft Spirits</a:t>
            </a:r>
          </a:p>
          <a:p>
            <a:pPr lvl="0">
              <a:spcBef>
                <a:spcPts val="0"/>
              </a:spcBef>
              <a:buNone/>
            </a:pPr>
            <a:r>
              <a:rPr lang="en" i="1">
                <a:solidFill>
                  <a:srgbClr val="A39560"/>
                </a:solidFill>
                <a:latin typeface="Roboto"/>
                <a:ea typeface="Roboto"/>
                <a:cs typeface="Roboto"/>
                <a:sym typeface="Roboto"/>
              </a:rPr>
              <a:t>Association</a:t>
            </a:r>
          </a:p>
          <a:p>
            <a:pPr lvl="0">
              <a:spcBef>
                <a:spcPts val="0"/>
              </a:spcBef>
              <a:buNone/>
            </a:pPr>
            <a:endParaRPr i="1">
              <a:solidFill>
                <a:srgbClr val="A39560"/>
              </a:solidFill>
              <a:latin typeface="Roboto"/>
              <a:ea typeface="Roboto"/>
              <a:cs typeface="Roboto"/>
              <a:sym typeface="Roboto"/>
            </a:endParaRPr>
          </a:p>
          <a:p>
            <a:pPr lvl="0">
              <a:spcBef>
                <a:spcPts val="0"/>
              </a:spcBef>
              <a:buNone/>
            </a:pPr>
            <a:r>
              <a:rPr lang="en" b="1" i="1">
                <a:solidFill>
                  <a:srgbClr val="A39560"/>
                </a:solidFill>
                <a:latin typeface="Roboto"/>
                <a:ea typeface="Roboto"/>
                <a:cs typeface="Roboto"/>
                <a:sym typeface="Roboto"/>
              </a:rPr>
              <a:t>Bronze Medal</a:t>
            </a:r>
          </a:p>
          <a:p>
            <a:pPr lvl="0">
              <a:spcBef>
                <a:spcPts val="0"/>
              </a:spcBef>
              <a:buNone/>
            </a:pPr>
            <a:r>
              <a:rPr lang="en" i="1">
                <a:solidFill>
                  <a:srgbClr val="A39560"/>
                </a:solidFill>
                <a:latin typeface="Roboto"/>
                <a:ea typeface="Roboto"/>
                <a:cs typeface="Roboto"/>
                <a:sym typeface="Roboto"/>
              </a:rPr>
              <a:t>New York International</a:t>
            </a:r>
          </a:p>
          <a:p>
            <a:pPr lvl="0" rtl="0">
              <a:spcBef>
                <a:spcPts val="0"/>
              </a:spcBef>
              <a:buNone/>
            </a:pPr>
            <a:r>
              <a:rPr lang="en" i="1">
                <a:solidFill>
                  <a:srgbClr val="A39560"/>
                </a:solidFill>
                <a:latin typeface="Roboto"/>
                <a:ea typeface="Roboto"/>
                <a:cs typeface="Roboto"/>
                <a:sym typeface="Roboto"/>
              </a:rPr>
              <a:t>Spirits Competition</a:t>
            </a:r>
          </a:p>
          <a:p>
            <a:pPr lvl="0" rtl="0">
              <a:spcBef>
                <a:spcPts val="0"/>
              </a:spcBef>
              <a:buNone/>
            </a:pPr>
            <a:endParaRPr i="1">
              <a:solidFill>
                <a:srgbClr val="A39560"/>
              </a:solidFill>
              <a:latin typeface="Roboto"/>
              <a:ea typeface="Roboto"/>
              <a:cs typeface="Roboto"/>
              <a:sym typeface="Roboto"/>
            </a:endParaRPr>
          </a:p>
        </p:txBody>
      </p:sp>
      <p:cxnSp>
        <p:nvCxnSpPr>
          <p:cNvPr id="128" name="Shape 128"/>
          <p:cNvCxnSpPr/>
          <p:nvPr/>
        </p:nvCxnSpPr>
        <p:spPr>
          <a:xfrm>
            <a:off x="892762" y="3875500"/>
            <a:ext cx="1966500" cy="0"/>
          </a:xfrm>
          <a:prstGeom prst="straightConnector1">
            <a:avLst/>
          </a:prstGeom>
          <a:noFill/>
          <a:ln w="19050" cap="flat" cmpd="sng">
            <a:solidFill>
              <a:schemeClr val="dk1"/>
            </a:solidFill>
            <a:prstDash val="solid"/>
            <a:round/>
            <a:headEnd type="none" w="lg" len="lg"/>
            <a:tailEnd type="none" w="lg" len="lg"/>
          </a:ln>
        </p:spPr>
      </p:cxnSp>
      <p:cxnSp>
        <p:nvCxnSpPr>
          <p:cNvPr id="129" name="Shape 129"/>
          <p:cNvCxnSpPr/>
          <p:nvPr/>
        </p:nvCxnSpPr>
        <p:spPr>
          <a:xfrm>
            <a:off x="3588218" y="3875500"/>
            <a:ext cx="1966500" cy="0"/>
          </a:xfrm>
          <a:prstGeom prst="straightConnector1">
            <a:avLst/>
          </a:prstGeom>
          <a:noFill/>
          <a:ln w="19050" cap="flat" cmpd="sng">
            <a:solidFill>
              <a:schemeClr val="dk1"/>
            </a:solidFill>
            <a:prstDash val="solid"/>
            <a:round/>
            <a:headEnd type="none" w="lg" len="lg"/>
            <a:tailEnd type="none" w="lg" len="lg"/>
          </a:ln>
        </p:spPr>
      </p:cxnSp>
      <p:cxnSp>
        <p:nvCxnSpPr>
          <p:cNvPr id="130" name="Shape 130"/>
          <p:cNvCxnSpPr/>
          <p:nvPr/>
        </p:nvCxnSpPr>
        <p:spPr>
          <a:xfrm>
            <a:off x="6461137" y="3875500"/>
            <a:ext cx="1966500" cy="0"/>
          </a:xfrm>
          <a:prstGeom prst="straightConnector1">
            <a:avLst/>
          </a:prstGeom>
          <a:noFill/>
          <a:ln w="19050" cap="flat" cmpd="sng">
            <a:solidFill>
              <a:schemeClr val="dk1"/>
            </a:solidFill>
            <a:prstDash val="solid"/>
            <a:round/>
            <a:headEnd type="none" w="lg" len="lg"/>
            <a:tailEnd type="none" w="lg" len="lg"/>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Shape 135"/>
          <p:cNvPicPr preferRelativeResize="0"/>
          <p:nvPr/>
        </p:nvPicPr>
        <p:blipFill rotWithShape="1">
          <a:blip r:embed="rId3">
            <a:alphaModFix/>
          </a:blip>
          <a:srcRect t="6142" r="6076" b="13036"/>
          <a:stretch/>
        </p:blipFill>
        <p:spPr>
          <a:xfrm>
            <a:off x="2482075" y="187425"/>
            <a:ext cx="6661924" cy="6858000"/>
          </a:xfrm>
          <a:prstGeom prst="rect">
            <a:avLst/>
          </a:prstGeom>
          <a:noFill/>
          <a:ln>
            <a:noFill/>
          </a:ln>
        </p:spPr>
      </p:pic>
      <p:sp>
        <p:nvSpPr>
          <p:cNvPr id="136" name="Shape 136"/>
          <p:cNvSpPr/>
          <p:nvPr/>
        </p:nvSpPr>
        <p:spPr>
          <a:xfrm>
            <a:off x="-374350" y="1112750"/>
            <a:ext cx="5826000" cy="54522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37" name="Shape 137"/>
          <p:cNvSpPr txBox="1">
            <a:spLocks noGrp="1"/>
          </p:cNvSpPr>
          <p:nvPr>
            <p:ph type="body" idx="1"/>
          </p:nvPr>
        </p:nvSpPr>
        <p:spPr>
          <a:xfrm>
            <a:off x="163725" y="1253625"/>
            <a:ext cx="4830600" cy="5311200"/>
          </a:xfrm>
          <a:prstGeom prst="rect">
            <a:avLst/>
          </a:prstGeom>
        </p:spPr>
        <p:txBody>
          <a:bodyPr wrap="square" lIns="91425" tIns="91425" rIns="91425" bIns="91425" anchor="t" anchorCtr="0">
            <a:noAutofit/>
          </a:bodyPr>
          <a:lstStyle/>
          <a:p>
            <a:pPr lvl="0" algn="r" rtl="0">
              <a:lnSpc>
                <a:spcPct val="115000"/>
              </a:lnSpc>
              <a:spcBef>
                <a:spcPts val="0"/>
              </a:spcBef>
              <a:buClr>
                <a:schemeClr val="dk1"/>
              </a:buClr>
              <a:buSzPct val="50000"/>
              <a:buFont typeface="Arial"/>
              <a:buNone/>
            </a:pPr>
            <a:r>
              <a:rPr lang="en" sz="2200" b="1">
                <a:latin typeface="Roboto"/>
                <a:ea typeface="Roboto"/>
                <a:cs typeface="Roboto"/>
                <a:sym typeface="Roboto"/>
              </a:rPr>
              <a:t>Hugh Moon White Whiskey</a:t>
            </a:r>
          </a:p>
          <a:p>
            <a:pPr lvl="0" algn="r" rtl="0">
              <a:lnSpc>
                <a:spcPct val="115000"/>
              </a:lnSpc>
              <a:spcBef>
                <a:spcPts val="0"/>
              </a:spcBef>
              <a:buClr>
                <a:schemeClr val="dk1"/>
              </a:buClr>
              <a:buSzPct val="78571"/>
              <a:buFont typeface="Arial"/>
              <a:buNone/>
            </a:pPr>
            <a:r>
              <a:rPr lang="en" sz="1400" i="1">
                <a:solidFill>
                  <a:srgbClr val="A39560"/>
                </a:solidFill>
                <a:latin typeface="Roboto"/>
                <a:ea typeface="Roboto"/>
                <a:cs typeface="Roboto"/>
                <a:sym typeface="Roboto"/>
              </a:rPr>
              <a:t>The story of Hugh Moon continues to inspire us every day, so we plan to put his name on our bottle. He was a Utah man and entrepreneur who made the best spirits around from Utah grain. We’ll toast to that tradition.</a:t>
            </a:r>
          </a:p>
          <a:p>
            <a:pPr lvl="0" algn="r" rtl="0">
              <a:lnSpc>
                <a:spcPct val="115000"/>
              </a:lnSpc>
              <a:spcBef>
                <a:spcPts val="0"/>
              </a:spcBef>
              <a:buClr>
                <a:schemeClr val="dk1"/>
              </a:buClr>
              <a:buSzPct val="68750"/>
              <a:buFont typeface="Arial"/>
              <a:buNone/>
            </a:pPr>
            <a:endParaRPr sz="1600">
              <a:highlight>
                <a:srgbClr val="FFFFFF"/>
              </a:highlight>
              <a:latin typeface="Roboto"/>
              <a:ea typeface="Roboto"/>
              <a:cs typeface="Roboto"/>
              <a:sym typeface="Roboto"/>
            </a:endParaRPr>
          </a:p>
          <a:p>
            <a:pPr lvl="0" algn="r" rtl="0">
              <a:lnSpc>
                <a:spcPct val="115000"/>
              </a:lnSpc>
              <a:spcBef>
                <a:spcPts val="0"/>
              </a:spcBef>
              <a:buClr>
                <a:schemeClr val="dk1"/>
              </a:buClr>
              <a:buSzPct val="50000"/>
              <a:buFont typeface="Arial"/>
              <a:buNone/>
            </a:pPr>
            <a:r>
              <a:rPr lang="en" sz="2200" b="1">
                <a:latin typeface="Roboto"/>
                <a:ea typeface="Roboto"/>
                <a:cs typeface="Roboto"/>
                <a:sym typeface="Roboto"/>
              </a:rPr>
              <a:t>Value/Well Spirits</a:t>
            </a:r>
          </a:p>
          <a:p>
            <a:pPr lvl="0" algn="r" rtl="0">
              <a:lnSpc>
                <a:spcPct val="115000"/>
              </a:lnSpc>
              <a:spcBef>
                <a:spcPts val="0"/>
              </a:spcBef>
              <a:buClr>
                <a:schemeClr val="dk1"/>
              </a:buClr>
              <a:buSzPct val="78571"/>
              <a:buFont typeface="Arial"/>
              <a:buNone/>
            </a:pPr>
            <a:r>
              <a:rPr lang="en" sz="1400" i="1">
                <a:solidFill>
                  <a:srgbClr val="A39560"/>
                </a:solidFill>
                <a:latin typeface="Roboto"/>
                <a:ea typeface="Roboto"/>
                <a:cs typeface="Roboto"/>
                <a:sym typeface="Roboto"/>
              </a:rPr>
              <a:t>We plan on rounding out our portfolio with a value line</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of our rum, gin, and vodka. Used mainly in bars and restaurants, our value spirits will increase Dented Brick value to distributors, grow our customer base,</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And introduce the world to value craft spirits.</a:t>
            </a:r>
          </a:p>
          <a:p>
            <a:pPr lvl="0" algn="r" rtl="0">
              <a:lnSpc>
                <a:spcPct val="115000"/>
              </a:lnSpc>
              <a:spcBef>
                <a:spcPts val="0"/>
              </a:spcBef>
              <a:buClr>
                <a:schemeClr val="dk1"/>
              </a:buClr>
              <a:buSzPct val="50000"/>
              <a:buFont typeface="Arial"/>
              <a:buNone/>
            </a:pPr>
            <a:endParaRPr sz="2200">
              <a:latin typeface="Impact"/>
              <a:ea typeface="Impact"/>
              <a:cs typeface="Impact"/>
              <a:sym typeface="Impact"/>
            </a:endParaRPr>
          </a:p>
          <a:p>
            <a:pPr lvl="0" algn="r" rtl="0">
              <a:lnSpc>
                <a:spcPct val="115000"/>
              </a:lnSpc>
              <a:spcBef>
                <a:spcPts val="0"/>
              </a:spcBef>
              <a:buClr>
                <a:schemeClr val="dk1"/>
              </a:buClr>
              <a:buSzPct val="50000"/>
              <a:buFont typeface="Arial"/>
              <a:buNone/>
            </a:pPr>
            <a:r>
              <a:rPr lang="en" sz="2200" b="1">
                <a:latin typeface="Roboto"/>
                <a:ea typeface="Roboto"/>
                <a:cs typeface="Roboto"/>
                <a:sym typeface="Roboto"/>
              </a:rPr>
              <a:t>Aged Whiskey and Dark Rum</a:t>
            </a:r>
          </a:p>
          <a:p>
            <a:pPr lvl="0" algn="r" rtl="0">
              <a:lnSpc>
                <a:spcPct val="115000"/>
              </a:lnSpc>
              <a:spcBef>
                <a:spcPts val="0"/>
              </a:spcBef>
              <a:buClr>
                <a:schemeClr val="dk1"/>
              </a:buClr>
              <a:buSzPct val="78571"/>
              <a:buFont typeface="Arial"/>
              <a:buNone/>
            </a:pPr>
            <a:r>
              <a:rPr lang="en" sz="1400" i="1">
                <a:solidFill>
                  <a:srgbClr val="A39560"/>
                </a:solidFill>
                <a:latin typeface="Roboto"/>
                <a:ea typeface="Roboto"/>
                <a:cs typeface="Roboto"/>
                <a:sym typeface="Roboto"/>
              </a:rPr>
              <a:t>There’s always room to make a good thing better. Sometimes that room is inside of cabernet barrels, where we plan on aging our Antelope Island Rum and Hugh Moon Whiskey to develop delicious new flavor profiles.</a:t>
            </a:r>
          </a:p>
          <a:p>
            <a:pPr lvl="0" algn="l">
              <a:lnSpc>
                <a:spcPct val="115000"/>
              </a:lnSpc>
              <a:spcBef>
                <a:spcPts val="0"/>
              </a:spcBef>
              <a:buClr>
                <a:schemeClr val="dk1"/>
              </a:buClr>
              <a:buSzPct val="68750"/>
              <a:buFont typeface="Arial"/>
              <a:buNone/>
            </a:pPr>
            <a:endParaRPr sz="1600" b="1" i="1">
              <a:latin typeface="Proxima Nova"/>
              <a:ea typeface="Proxima Nova"/>
              <a:cs typeface="Proxima Nova"/>
              <a:sym typeface="Proxima Nova"/>
            </a:endParaRPr>
          </a:p>
        </p:txBody>
      </p:sp>
      <p:sp>
        <p:nvSpPr>
          <p:cNvPr id="138" name="Shape 138"/>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39" name="Shape 139"/>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FUTURE FLAVOR PROFILES</a:t>
            </a:r>
          </a:p>
        </p:txBody>
      </p:sp>
      <p:cxnSp>
        <p:nvCxnSpPr>
          <p:cNvPr id="140" name="Shape 140"/>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41" name="Shape 141"/>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Shape 146"/>
          <p:cNvPicPr preferRelativeResize="0"/>
          <p:nvPr/>
        </p:nvPicPr>
        <p:blipFill rotWithShape="1">
          <a:blip r:embed="rId3">
            <a:alphaModFix/>
          </a:blip>
          <a:srcRect r="8466"/>
          <a:stretch/>
        </p:blipFill>
        <p:spPr>
          <a:xfrm>
            <a:off x="-185649" y="766450"/>
            <a:ext cx="9329651" cy="6091549"/>
          </a:xfrm>
          <a:prstGeom prst="rect">
            <a:avLst/>
          </a:prstGeom>
          <a:noFill/>
          <a:ln>
            <a:noFill/>
          </a:ln>
        </p:spPr>
      </p:pic>
      <p:sp>
        <p:nvSpPr>
          <p:cNvPr id="147" name="Shape 147"/>
          <p:cNvSpPr/>
          <p:nvPr/>
        </p:nvSpPr>
        <p:spPr>
          <a:xfrm>
            <a:off x="-1386750" y="1332599"/>
            <a:ext cx="6819300" cy="51147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48" name="Shape 148"/>
          <p:cNvSpPr txBox="1">
            <a:spLocks noGrp="1"/>
          </p:cNvSpPr>
          <p:nvPr>
            <p:ph type="body" idx="1"/>
          </p:nvPr>
        </p:nvSpPr>
        <p:spPr>
          <a:xfrm>
            <a:off x="272150" y="1849662"/>
            <a:ext cx="4920000" cy="4158900"/>
          </a:xfrm>
          <a:prstGeom prst="rect">
            <a:avLst/>
          </a:prstGeom>
        </p:spPr>
        <p:txBody>
          <a:bodyPr wrap="square" lIns="91425" tIns="91425" rIns="91425" bIns="91425" anchor="t" anchorCtr="0">
            <a:noAutofit/>
          </a:bodyPr>
          <a:lstStyle/>
          <a:p>
            <a:pPr lvl="0" rtl="0">
              <a:lnSpc>
                <a:spcPct val="100000"/>
              </a:lnSpc>
              <a:spcBef>
                <a:spcPts val="0"/>
              </a:spcBef>
              <a:buClr>
                <a:schemeClr val="dk1"/>
              </a:buClr>
              <a:buSzPct val="45833"/>
              <a:buFont typeface="Arial"/>
              <a:buNone/>
            </a:pPr>
            <a:endParaRPr sz="2400" b="1">
              <a:latin typeface="Roboto"/>
              <a:ea typeface="Roboto"/>
              <a:cs typeface="Roboto"/>
              <a:sym typeface="Roboto"/>
            </a:endParaRP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Founded in 1888 in Los Angeles</a:t>
            </a: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Third largest wholesaler in US. with trades in 10 western states</a:t>
            </a: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Market leader in California with 50% market share</a:t>
            </a: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Highly skilled in wine and craft spirits sales</a:t>
            </a: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Existing brands include both mega brands (e.g. Jack Daniels, José Curvo, Tito’s) and craft brands (e.g. Buffalo Trace Bourbon, Hendricks Gin)</a:t>
            </a:r>
          </a:p>
          <a:p>
            <a:pPr lvl="0" rtl="0">
              <a:lnSpc>
                <a:spcPct val="100000"/>
              </a:lnSpc>
              <a:spcBef>
                <a:spcPts val="400"/>
              </a:spcBef>
              <a:spcAft>
                <a:spcPts val="2500"/>
              </a:spcAft>
              <a:buNone/>
            </a:pPr>
            <a:endParaRPr sz="2400" b="1">
              <a:latin typeface="Roboto"/>
              <a:ea typeface="Roboto"/>
              <a:cs typeface="Roboto"/>
              <a:sym typeface="Roboto"/>
            </a:endParaRP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National wholesale distributor with sales in</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every major U.S. market</a:t>
            </a: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Specialized in wine and craft spirits</a:t>
            </a:r>
          </a:p>
          <a:p>
            <a:pPr marL="457200" lvl="0" indent="-317500" rtl="0">
              <a:lnSpc>
                <a:spcPct val="100000"/>
              </a:lnSpc>
              <a:spcBef>
                <a:spcPts val="400"/>
              </a:spcBef>
              <a:spcAft>
                <a:spcPts val="2500"/>
              </a:spcAft>
              <a:buClr>
                <a:srgbClr val="A39560"/>
              </a:buClr>
              <a:buSzPct val="100000"/>
              <a:buFont typeface="Roboto"/>
            </a:pPr>
            <a:r>
              <a:rPr lang="en" sz="1400" i="1">
                <a:solidFill>
                  <a:srgbClr val="A39560"/>
                </a:solidFill>
                <a:latin typeface="Roboto"/>
                <a:ea typeface="Roboto"/>
                <a:cs typeface="Roboto"/>
                <a:sym typeface="Roboto"/>
              </a:rPr>
              <a:t>Staffed with industry veterans, many with</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more than 40 years in spirits</a:t>
            </a:r>
          </a:p>
        </p:txBody>
      </p:sp>
      <p:sp>
        <p:nvSpPr>
          <p:cNvPr id="149" name="Shape 149"/>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50" name="Shape 150"/>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OUR WHOLESALE PARTNER</a:t>
            </a:r>
          </a:p>
        </p:txBody>
      </p:sp>
      <p:cxnSp>
        <p:nvCxnSpPr>
          <p:cNvPr id="151" name="Shape 151"/>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52" name="Shape 152"/>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pic>
        <p:nvPicPr>
          <p:cNvPr id="153" name="Shape 153"/>
          <p:cNvPicPr preferRelativeResize="0"/>
          <p:nvPr/>
        </p:nvPicPr>
        <p:blipFill>
          <a:blip r:embed="rId4">
            <a:alphaModFix/>
          </a:blip>
          <a:stretch>
            <a:fillRect/>
          </a:stretch>
        </p:blipFill>
        <p:spPr>
          <a:xfrm>
            <a:off x="804962" y="1628310"/>
            <a:ext cx="2978313" cy="555900"/>
          </a:xfrm>
          <a:prstGeom prst="rect">
            <a:avLst/>
          </a:prstGeom>
          <a:noFill/>
          <a:ln>
            <a:noFill/>
          </a:ln>
        </p:spPr>
      </p:pic>
      <p:pic>
        <p:nvPicPr>
          <p:cNvPr id="154" name="Shape 154"/>
          <p:cNvPicPr preferRelativeResize="0"/>
          <p:nvPr/>
        </p:nvPicPr>
        <p:blipFill rotWithShape="1">
          <a:blip r:embed="rId5">
            <a:alphaModFix/>
          </a:blip>
          <a:srcRect t="36316" b="35175"/>
          <a:stretch/>
        </p:blipFill>
        <p:spPr>
          <a:xfrm>
            <a:off x="804975" y="4356851"/>
            <a:ext cx="2206275" cy="62895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Shape 159"/>
          <p:cNvPicPr preferRelativeResize="0"/>
          <p:nvPr/>
        </p:nvPicPr>
        <p:blipFill rotWithShape="1">
          <a:blip r:embed="rId3">
            <a:alphaModFix/>
          </a:blip>
          <a:srcRect l="5633"/>
          <a:stretch/>
        </p:blipFill>
        <p:spPr>
          <a:xfrm>
            <a:off x="0" y="696525"/>
            <a:ext cx="9728273" cy="6161475"/>
          </a:xfrm>
          <a:prstGeom prst="rect">
            <a:avLst/>
          </a:prstGeom>
          <a:noFill/>
          <a:ln>
            <a:noFill/>
          </a:ln>
        </p:spPr>
      </p:pic>
      <p:sp>
        <p:nvSpPr>
          <p:cNvPr id="160" name="Shape 160"/>
          <p:cNvSpPr/>
          <p:nvPr/>
        </p:nvSpPr>
        <p:spPr>
          <a:xfrm>
            <a:off x="2873875" y="1034375"/>
            <a:ext cx="6625800" cy="55800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61" name="Shape 161"/>
          <p:cNvSpPr txBox="1">
            <a:spLocks noGrp="1"/>
          </p:cNvSpPr>
          <p:nvPr>
            <p:ph type="body" idx="1"/>
          </p:nvPr>
        </p:nvSpPr>
        <p:spPr>
          <a:xfrm>
            <a:off x="3128675" y="1184350"/>
            <a:ext cx="5941500" cy="5290500"/>
          </a:xfrm>
          <a:prstGeom prst="rect">
            <a:avLst/>
          </a:prstGeom>
        </p:spPr>
        <p:txBody>
          <a:bodyPr wrap="square" lIns="91425" tIns="91425" rIns="91425" bIns="91425" anchor="t" anchorCtr="0">
            <a:noAutofit/>
          </a:bodyPr>
          <a:lstStyle/>
          <a:p>
            <a:pPr lvl="0" rtl="0">
              <a:lnSpc>
                <a:spcPct val="115000"/>
              </a:lnSpc>
              <a:spcBef>
                <a:spcPts val="0"/>
              </a:spcBef>
              <a:buClr>
                <a:schemeClr val="dk1"/>
              </a:buClr>
              <a:buSzPct val="50000"/>
              <a:buFont typeface="Arial"/>
              <a:buNone/>
            </a:pPr>
            <a:r>
              <a:rPr lang="en" sz="2200" b="1">
                <a:latin typeface="Roboto"/>
                <a:ea typeface="Roboto"/>
                <a:cs typeface="Roboto"/>
                <a:sym typeface="Roboto"/>
              </a:rPr>
              <a:t>Marc Christensen</a:t>
            </a:r>
          </a:p>
          <a:p>
            <a:pPr lvl="0" rtl="0">
              <a:lnSpc>
                <a:spcPct val="115000"/>
              </a:lnSpc>
              <a:spcBef>
                <a:spcPts val="0"/>
              </a:spcBef>
              <a:buClr>
                <a:schemeClr val="dk1"/>
              </a:buClr>
              <a:buSzPct val="78571"/>
              <a:buFont typeface="Arial"/>
              <a:buNone/>
            </a:pPr>
            <a:r>
              <a:rPr lang="en" sz="1400" i="1">
                <a:solidFill>
                  <a:srgbClr val="A39560"/>
                </a:solidFill>
                <a:latin typeface="Roboto"/>
                <a:ea typeface="Roboto"/>
                <a:cs typeface="Roboto"/>
                <a:sym typeface="Roboto"/>
              </a:rPr>
              <a:t>Founder/Managing Member - The vision for developing a distillery that is focused on truly handcrafted spirits belongs to Marc. His leadership, based on 20 years’ experience as founder and CEO of OTW Safety,</a:t>
            </a:r>
            <a:br>
              <a:rPr lang="en" sz="1400" i="1">
                <a:solidFill>
                  <a:srgbClr val="A39560"/>
                </a:solidFill>
                <a:latin typeface="Roboto"/>
                <a:ea typeface="Roboto"/>
                <a:cs typeface="Roboto"/>
                <a:sym typeface="Roboto"/>
              </a:rPr>
            </a:br>
            <a:r>
              <a:rPr lang="en" sz="1400" i="1">
                <a:solidFill>
                  <a:srgbClr val="A39560"/>
                </a:solidFill>
                <a:latin typeface="Roboto"/>
                <a:ea typeface="Roboto"/>
                <a:cs typeface="Roboto"/>
                <a:sym typeface="Roboto"/>
              </a:rPr>
              <a:t>secured early fundraising and construction of the distillery. </a:t>
            </a:r>
          </a:p>
          <a:p>
            <a:pPr lvl="0" rtl="0">
              <a:lnSpc>
                <a:spcPct val="115000"/>
              </a:lnSpc>
              <a:spcBef>
                <a:spcPts val="0"/>
              </a:spcBef>
              <a:buClr>
                <a:schemeClr val="dk1"/>
              </a:buClr>
              <a:buSzPct val="68750"/>
              <a:buFont typeface="Arial"/>
              <a:buNone/>
            </a:pPr>
            <a:endParaRPr sz="1600">
              <a:latin typeface="Roboto"/>
              <a:ea typeface="Roboto"/>
              <a:cs typeface="Roboto"/>
              <a:sym typeface="Roboto"/>
            </a:endParaRPr>
          </a:p>
          <a:p>
            <a:pPr lvl="0" rtl="0">
              <a:lnSpc>
                <a:spcPct val="115000"/>
              </a:lnSpc>
              <a:spcBef>
                <a:spcPts val="0"/>
              </a:spcBef>
              <a:buClr>
                <a:schemeClr val="dk1"/>
              </a:buClr>
              <a:buSzPct val="50000"/>
              <a:buFont typeface="Arial"/>
              <a:buNone/>
            </a:pPr>
            <a:r>
              <a:rPr lang="en" sz="2200" b="1">
                <a:latin typeface="Roboto"/>
                <a:ea typeface="Roboto"/>
                <a:cs typeface="Roboto"/>
                <a:sym typeface="Roboto"/>
              </a:rPr>
              <a:t>Mike McSorley</a:t>
            </a:r>
          </a:p>
          <a:p>
            <a:pPr lvl="0"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Head Distiller - As an award-winning bartender and mixologist,</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a beverage and hospitality consultant, a distiller, and a small business owner, Michael McSorley has striven to be among the most well-rounded participants in the beverage alcohol industry.</a:t>
            </a:r>
          </a:p>
          <a:p>
            <a:pPr lvl="0" rtl="0">
              <a:lnSpc>
                <a:spcPct val="115000"/>
              </a:lnSpc>
              <a:spcBef>
                <a:spcPts val="0"/>
              </a:spcBef>
              <a:buClr>
                <a:schemeClr val="dk1"/>
              </a:buClr>
              <a:buSzPct val="68750"/>
              <a:buFont typeface="Arial"/>
              <a:buNone/>
            </a:pPr>
            <a:endParaRPr sz="1600">
              <a:latin typeface="Roboto"/>
              <a:ea typeface="Roboto"/>
              <a:cs typeface="Roboto"/>
              <a:sym typeface="Roboto"/>
            </a:endParaRPr>
          </a:p>
          <a:p>
            <a:pPr lvl="0" rtl="0">
              <a:lnSpc>
                <a:spcPct val="115000"/>
              </a:lnSpc>
              <a:spcBef>
                <a:spcPts val="0"/>
              </a:spcBef>
              <a:buClr>
                <a:schemeClr val="dk1"/>
              </a:buClr>
              <a:buSzPct val="50000"/>
              <a:buFont typeface="Arial"/>
              <a:buNone/>
            </a:pPr>
            <a:r>
              <a:rPr lang="en" sz="2200" b="1">
                <a:latin typeface="Roboto"/>
                <a:ea typeface="Roboto"/>
                <a:cs typeface="Roboto"/>
                <a:sym typeface="Roboto"/>
              </a:rPr>
              <a:t>Karina Soriano</a:t>
            </a:r>
          </a:p>
          <a:p>
            <a:pPr lvl="0"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Sales Executive - Sociometrician with critical focus on customer and contributor experience. Committed to effective communication and evocative storytelling, I employ research, develop strategy, and collaborate creatively to ensure campaign and client success.</a:t>
            </a:r>
          </a:p>
        </p:txBody>
      </p:sp>
      <p:sp>
        <p:nvSpPr>
          <p:cNvPr id="162" name="Shape 162"/>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63" name="Shape 163"/>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MEET THE BRICKLAYERS</a:t>
            </a:r>
          </a:p>
        </p:txBody>
      </p:sp>
      <p:cxnSp>
        <p:nvCxnSpPr>
          <p:cNvPr id="164" name="Shape 164"/>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65" name="Shape 165"/>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457200" y="495300"/>
            <a:ext cx="8229600" cy="3996000"/>
          </a:xfrm>
          <a:prstGeom prst="rect">
            <a:avLst/>
          </a:prstGeom>
        </p:spPr>
        <p:txBody>
          <a:bodyPr wrap="square" lIns="91425" tIns="91425" rIns="91425" bIns="91425" anchor="t" anchorCtr="0">
            <a:noAutofit/>
          </a:bodyPr>
          <a:lstStyle/>
          <a:p>
            <a:pPr lvl="0" algn="ctr" rtl="0">
              <a:spcBef>
                <a:spcPts val="0"/>
              </a:spcBef>
              <a:buNone/>
            </a:pPr>
            <a:endParaRPr b="1">
              <a:latin typeface="Proxima Nova"/>
              <a:ea typeface="Proxima Nova"/>
              <a:cs typeface="Proxima Nova"/>
              <a:sym typeface="Proxima Nova"/>
            </a:endParaRPr>
          </a:p>
          <a:p>
            <a:pPr lvl="0" algn="ctr" rtl="0">
              <a:spcBef>
                <a:spcPts val="0"/>
              </a:spcBef>
              <a:buNone/>
            </a:pPr>
            <a:endParaRPr b="1">
              <a:solidFill>
                <a:srgbClr val="FF9900"/>
              </a:solidFill>
              <a:latin typeface="Proxima Nova"/>
              <a:ea typeface="Proxima Nova"/>
              <a:cs typeface="Proxima Nova"/>
              <a:sym typeface="Proxima Nova"/>
            </a:endParaRPr>
          </a:p>
          <a:p>
            <a:pPr lvl="0" algn="ctr" rtl="0">
              <a:spcBef>
                <a:spcPts val="0"/>
              </a:spcBef>
              <a:buNone/>
            </a:pPr>
            <a:r>
              <a:rPr lang="en" b="1">
                <a:solidFill>
                  <a:srgbClr val="FF9900"/>
                </a:solidFill>
                <a:latin typeface="Proxima Nova"/>
                <a:ea typeface="Proxima Nova"/>
                <a:cs typeface="Proxima Nova"/>
                <a:sym typeface="Proxima Nova"/>
              </a:rPr>
              <a:t>THE REMAINING SLIDES WILL BE FEATURED ON THE PRIVATE OR “BUSINESS PLAN” HALF OF YOUR ONLINE CAMPAIGN. </a:t>
            </a:r>
          </a:p>
          <a:p>
            <a:pPr lvl="0" algn="ctr" rtl="0">
              <a:spcBef>
                <a:spcPts val="0"/>
              </a:spcBef>
              <a:buNone/>
            </a:pPr>
            <a:endParaRPr b="1">
              <a:solidFill>
                <a:srgbClr val="FF9900"/>
              </a:solidFill>
              <a:latin typeface="Proxima Nova"/>
              <a:ea typeface="Proxima Nova"/>
              <a:cs typeface="Proxima Nova"/>
              <a:sym typeface="Proxima Nova"/>
            </a:endParaRPr>
          </a:p>
          <a:p>
            <a:pPr lvl="0" algn="ctr">
              <a:spcBef>
                <a:spcPts val="0"/>
              </a:spcBef>
              <a:buNone/>
            </a:pPr>
            <a:r>
              <a:rPr lang="en" b="1">
                <a:solidFill>
                  <a:srgbClr val="FF9900"/>
                </a:solidFill>
                <a:latin typeface="Proxima Nova"/>
                <a:ea typeface="Proxima Nova"/>
                <a:cs typeface="Proxima Nova"/>
                <a:sym typeface="Proxima Nova"/>
              </a:rPr>
              <a:t>ONCE YOUR PROFILE IS LAUNCHED AND LIVE, INVESTORS MUST REQUEST ACCESS TO VIEW THE REMAINING INFORMATION.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Shape 175"/>
          <p:cNvPicPr preferRelativeResize="0"/>
          <p:nvPr/>
        </p:nvPicPr>
        <p:blipFill rotWithShape="1">
          <a:blip r:embed="rId3">
            <a:alphaModFix/>
          </a:blip>
          <a:srcRect t="11589" b="12858"/>
          <a:stretch/>
        </p:blipFill>
        <p:spPr>
          <a:xfrm>
            <a:off x="150" y="2488287"/>
            <a:ext cx="9144000" cy="4385124"/>
          </a:xfrm>
          <a:prstGeom prst="rect">
            <a:avLst/>
          </a:prstGeom>
          <a:noFill/>
          <a:ln>
            <a:noFill/>
          </a:ln>
        </p:spPr>
      </p:pic>
      <p:sp>
        <p:nvSpPr>
          <p:cNvPr id="176" name="Shape 176"/>
          <p:cNvSpPr/>
          <p:nvPr/>
        </p:nvSpPr>
        <p:spPr>
          <a:xfrm>
            <a:off x="-1998575" y="4870450"/>
            <a:ext cx="6625800" cy="15153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77" name="Shape 177"/>
          <p:cNvSpPr txBox="1">
            <a:spLocks noGrp="1"/>
          </p:cNvSpPr>
          <p:nvPr>
            <p:ph type="body" idx="1"/>
          </p:nvPr>
        </p:nvSpPr>
        <p:spPr>
          <a:xfrm>
            <a:off x="457200" y="944875"/>
            <a:ext cx="8229600" cy="4967700"/>
          </a:xfrm>
          <a:prstGeom prst="rect">
            <a:avLst/>
          </a:prstGeom>
        </p:spPr>
        <p:txBody>
          <a:bodyPr wrap="square" lIns="91425" tIns="91425" rIns="91425" bIns="91425" anchor="t" anchorCtr="0">
            <a:noAutofit/>
          </a:bodyPr>
          <a:lstStyle/>
          <a:p>
            <a:pPr lvl="0">
              <a:spcBef>
                <a:spcPts val="0"/>
              </a:spcBef>
              <a:buNone/>
            </a:pPr>
            <a:r>
              <a:rPr lang="en" sz="1400">
                <a:latin typeface="Roboto"/>
                <a:ea typeface="Roboto"/>
                <a:cs typeface="Roboto"/>
                <a:sym typeface="Roboto"/>
              </a:rPr>
              <a:t>While craft beer and breweries have been the focus of the alcohol industry for the past several years, </a:t>
            </a:r>
            <a:r>
              <a:rPr lang="en" sz="1400" b="1">
                <a:latin typeface="Roboto"/>
                <a:ea typeface="Roboto"/>
                <a:cs typeface="Roboto"/>
                <a:sym typeface="Roboto"/>
              </a:rPr>
              <a:t>the beer market is quickly becoming over-saturated.</a:t>
            </a:r>
            <a:r>
              <a:rPr lang="en" sz="1400">
                <a:latin typeface="Roboto"/>
                <a:ea typeface="Roboto"/>
                <a:cs typeface="Roboto"/>
                <a:sym typeface="Roboto"/>
              </a:rPr>
              <a:t> Distilled spirits offer an unexplored market for many, especially Millennials.</a:t>
            </a:r>
          </a:p>
          <a:p>
            <a:pPr lvl="0" rtl="0">
              <a:spcBef>
                <a:spcPts val="0"/>
              </a:spcBef>
              <a:buNone/>
            </a:pPr>
            <a:endParaRPr sz="1400" b="1">
              <a:latin typeface="Roboto"/>
              <a:ea typeface="Roboto"/>
              <a:cs typeface="Roboto"/>
              <a:sym typeface="Roboto"/>
            </a:endParaRPr>
          </a:p>
          <a:p>
            <a:pPr lvl="0">
              <a:spcBef>
                <a:spcPts val="0"/>
              </a:spcBef>
              <a:buNone/>
            </a:pPr>
            <a:r>
              <a:rPr lang="en" sz="1400">
                <a:latin typeface="Roboto"/>
                <a:ea typeface="Roboto"/>
                <a:cs typeface="Roboto"/>
                <a:sym typeface="Roboto"/>
              </a:rPr>
              <a:t>Craft brands are quickly becoming valuable players in that market space. Consumers are looking for authenticity and brands they can trust, and key players have noticed.</a:t>
            </a:r>
          </a:p>
          <a:p>
            <a:pPr lvl="0">
              <a:spcBef>
                <a:spcPts val="0"/>
              </a:spcBef>
              <a:buNone/>
            </a:pPr>
            <a:endParaRPr sz="1400">
              <a:latin typeface="Roboto"/>
              <a:ea typeface="Roboto"/>
              <a:cs typeface="Roboto"/>
              <a:sym typeface="Roboto"/>
            </a:endParaRPr>
          </a:p>
          <a:p>
            <a:pPr lvl="0">
              <a:spcBef>
                <a:spcPts val="0"/>
              </a:spcBef>
              <a:buNone/>
            </a:pPr>
            <a:r>
              <a:rPr lang="en" sz="1400">
                <a:latin typeface="Roboto"/>
                <a:ea typeface="Roboto"/>
                <a:cs typeface="Roboto"/>
                <a:sym typeface="Roboto"/>
              </a:rPr>
              <a:t>Among others, Pernod Ricard purchased a majority stake in Monkey 47 gin despite already owning mainstream gin brands Beefeater and Seagram’s. </a:t>
            </a:r>
          </a:p>
          <a:p>
            <a:pPr lvl="0">
              <a:spcBef>
                <a:spcPts val="0"/>
              </a:spcBef>
              <a:buNone/>
            </a:pPr>
            <a:endParaRPr sz="1400">
              <a:latin typeface="Roboto"/>
              <a:ea typeface="Roboto"/>
              <a:cs typeface="Roboto"/>
              <a:sym typeface="Roboto"/>
            </a:endParaRPr>
          </a:p>
          <a:p>
            <a:pPr lvl="0" rtl="0">
              <a:spcBef>
                <a:spcPts val="0"/>
              </a:spcBef>
              <a:buNone/>
            </a:pPr>
            <a:r>
              <a:rPr lang="en" sz="1400">
                <a:latin typeface="Roboto"/>
                <a:ea typeface="Roboto"/>
                <a:cs typeface="Roboto"/>
                <a:sym typeface="Roboto"/>
              </a:rPr>
              <a:t>By leveraging consumer desire for authentic ingredients</a:t>
            </a:r>
            <a:br>
              <a:rPr lang="en" sz="1400">
                <a:latin typeface="Roboto"/>
                <a:ea typeface="Roboto"/>
                <a:cs typeface="Roboto"/>
                <a:sym typeface="Roboto"/>
              </a:rPr>
            </a:br>
            <a:r>
              <a:rPr lang="en" sz="1400">
                <a:latin typeface="Roboto"/>
                <a:ea typeface="Roboto"/>
                <a:cs typeface="Roboto"/>
                <a:sym typeface="Roboto"/>
              </a:rPr>
              <a:t>and unique character, Dented Brick Distillery stands</a:t>
            </a:r>
            <a:br>
              <a:rPr lang="en" sz="1400">
                <a:latin typeface="Roboto"/>
                <a:ea typeface="Roboto"/>
                <a:cs typeface="Roboto"/>
                <a:sym typeface="Roboto"/>
              </a:rPr>
            </a:br>
            <a:r>
              <a:rPr lang="en" sz="1400">
                <a:latin typeface="Roboto"/>
                <a:ea typeface="Roboto"/>
                <a:cs typeface="Roboto"/>
                <a:sym typeface="Roboto"/>
              </a:rPr>
              <a:t>poised to achieve significant success in a</a:t>
            </a:r>
            <a:br>
              <a:rPr lang="en" sz="1400">
                <a:latin typeface="Roboto"/>
                <a:ea typeface="Roboto"/>
                <a:cs typeface="Roboto"/>
                <a:sym typeface="Roboto"/>
              </a:rPr>
            </a:br>
            <a:r>
              <a:rPr lang="en" sz="1400">
                <a:latin typeface="Roboto"/>
                <a:ea typeface="Roboto"/>
                <a:cs typeface="Roboto"/>
                <a:sym typeface="Roboto"/>
              </a:rPr>
              <a:t>growing craft industry.</a:t>
            </a:r>
          </a:p>
          <a:p>
            <a:pPr lvl="0">
              <a:spcBef>
                <a:spcPts val="0"/>
              </a:spcBef>
              <a:buNone/>
            </a:pPr>
            <a:endParaRPr sz="1400">
              <a:latin typeface="Proxima Nova"/>
              <a:ea typeface="Proxima Nova"/>
              <a:cs typeface="Proxima Nova"/>
              <a:sym typeface="Proxima Nova"/>
            </a:endParaRPr>
          </a:p>
          <a:p>
            <a:pPr lvl="0">
              <a:spcBef>
                <a:spcPts val="0"/>
              </a:spcBef>
              <a:buNone/>
            </a:pPr>
            <a:endParaRPr sz="1400">
              <a:latin typeface="Proxima Nova"/>
              <a:ea typeface="Proxima Nova"/>
              <a:cs typeface="Proxima Nova"/>
              <a:sym typeface="Proxima Nova"/>
            </a:endParaRPr>
          </a:p>
          <a:p>
            <a:pPr lvl="0">
              <a:spcBef>
                <a:spcPts val="0"/>
              </a:spcBef>
              <a:buNone/>
            </a:pPr>
            <a:endParaRPr sz="1400">
              <a:latin typeface="Proxima Nova"/>
              <a:ea typeface="Proxima Nova"/>
              <a:cs typeface="Proxima Nova"/>
              <a:sym typeface="Proxima Nova"/>
            </a:endParaRPr>
          </a:p>
          <a:p>
            <a:pPr lvl="0">
              <a:spcBef>
                <a:spcPts val="0"/>
              </a:spcBef>
              <a:buNone/>
            </a:pPr>
            <a:endParaRPr sz="1400">
              <a:latin typeface="Proxima Nova"/>
              <a:ea typeface="Proxima Nova"/>
              <a:cs typeface="Proxima Nova"/>
              <a:sym typeface="Proxima Nova"/>
            </a:endParaRPr>
          </a:p>
        </p:txBody>
      </p:sp>
      <p:sp>
        <p:nvSpPr>
          <p:cNvPr id="178" name="Shape 178"/>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79" name="Shape 179"/>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MARKET OPPORTUNITY</a:t>
            </a:r>
          </a:p>
        </p:txBody>
      </p:sp>
      <p:cxnSp>
        <p:nvCxnSpPr>
          <p:cNvPr id="180" name="Shape 180"/>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81" name="Shape 181"/>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182" name="Shape 182"/>
          <p:cNvSpPr txBox="1"/>
          <p:nvPr/>
        </p:nvSpPr>
        <p:spPr>
          <a:xfrm>
            <a:off x="-927475" y="5162285"/>
            <a:ext cx="6431400" cy="953400"/>
          </a:xfrm>
          <a:prstGeom prst="rect">
            <a:avLst/>
          </a:prstGeom>
          <a:noFill/>
          <a:ln>
            <a:noFill/>
          </a:ln>
        </p:spPr>
        <p:txBody>
          <a:bodyPr wrap="square" lIns="91425" tIns="91425" rIns="91425" bIns="91425" anchor="ctr" anchorCtr="0">
            <a:noAutofit/>
          </a:bodyPr>
          <a:lstStyle/>
          <a:p>
            <a:pPr lvl="0" algn="ctr" rtl="0">
              <a:lnSpc>
                <a:spcPct val="115000"/>
              </a:lnSpc>
              <a:spcBef>
                <a:spcPts val="600"/>
              </a:spcBef>
              <a:buNone/>
            </a:pPr>
            <a:r>
              <a:rPr lang="en" sz="1600" b="1" i="1">
                <a:solidFill>
                  <a:srgbClr val="A39560"/>
                </a:solidFill>
                <a:latin typeface="Roboto"/>
                <a:ea typeface="Roboto"/>
                <a:cs typeface="Roboto"/>
                <a:sym typeface="Roboto"/>
              </a:rPr>
              <a:t>The premium and value spirits industry is an</a:t>
            </a:r>
            <a:br>
              <a:rPr lang="en" sz="1600" b="1" i="1">
                <a:solidFill>
                  <a:srgbClr val="A39560"/>
                </a:solidFill>
                <a:latin typeface="Roboto"/>
                <a:ea typeface="Roboto"/>
                <a:cs typeface="Roboto"/>
                <a:sym typeface="Roboto"/>
              </a:rPr>
            </a:br>
            <a:r>
              <a:rPr lang="en" sz="3600" b="1" i="1">
                <a:solidFill>
                  <a:srgbClr val="A39560"/>
                </a:solidFill>
                <a:latin typeface="Roboto"/>
                <a:ea typeface="Roboto"/>
                <a:cs typeface="Roboto"/>
                <a:sym typeface="Roboto"/>
              </a:rPr>
              <a:t>$11.6 billion industry.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Shape 187"/>
          <p:cNvPicPr preferRelativeResize="0"/>
          <p:nvPr/>
        </p:nvPicPr>
        <p:blipFill>
          <a:blip r:embed="rId3">
            <a:alphaModFix/>
          </a:blip>
          <a:stretch>
            <a:fillRect/>
          </a:stretch>
        </p:blipFill>
        <p:spPr>
          <a:xfrm>
            <a:off x="0" y="733725"/>
            <a:ext cx="6675493" cy="6352874"/>
          </a:xfrm>
          <a:prstGeom prst="rect">
            <a:avLst/>
          </a:prstGeom>
          <a:noFill/>
          <a:ln>
            <a:noFill/>
          </a:ln>
        </p:spPr>
      </p:pic>
      <p:sp>
        <p:nvSpPr>
          <p:cNvPr id="188" name="Shape 188"/>
          <p:cNvSpPr/>
          <p:nvPr/>
        </p:nvSpPr>
        <p:spPr>
          <a:xfrm>
            <a:off x="2991475" y="1222625"/>
            <a:ext cx="6599700" cy="33669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89" name="Shape 189"/>
          <p:cNvSpPr txBox="1">
            <a:spLocks noGrp="1"/>
          </p:cNvSpPr>
          <p:nvPr>
            <p:ph type="body" idx="1"/>
          </p:nvPr>
        </p:nvSpPr>
        <p:spPr>
          <a:xfrm>
            <a:off x="3250600" y="1283150"/>
            <a:ext cx="5799900" cy="2800500"/>
          </a:xfrm>
          <a:prstGeom prst="rect">
            <a:avLst/>
          </a:prstGeom>
        </p:spPr>
        <p:txBody>
          <a:bodyPr wrap="square" lIns="91425" tIns="91425" rIns="91425" bIns="91425" anchor="t" anchorCtr="0">
            <a:noAutofit/>
          </a:bodyPr>
          <a:lstStyle/>
          <a:p>
            <a:pPr lvl="0">
              <a:spcBef>
                <a:spcPts val="0"/>
              </a:spcBef>
              <a:buNone/>
            </a:pPr>
            <a:r>
              <a:rPr lang="en" sz="1600">
                <a:latin typeface="Roboto"/>
                <a:ea typeface="Roboto"/>
                <a:cs typeface="Roboto"/>
                <a:sym typeface="Roboto"/>
              </a:rPr>
              <a:t>We have produced 500+ cases of our premium line distilled spirits and are currently generating revenue. We price competitively, but due to low cost of entry we are able to maintain high margins.</a:t>
            </a:r>
          </a:p>
          <a:p>
            <a:pPr lvl="0">
              <a:spcBef>
                <a:spcPts val="0"/>
              </a:spcBef>
              <a:buNone/>
            </a:pPr>
            <a:endParaRPr sz="1400" b="1">
              <a:latin typeface="Roboto"/>
              <a:ea typeface="Roboto"/>
              <a:cs typeface="Roboto"/>
              <a:sym typeface="Roboto"/>
            </a:endParaRPr>
          </a:p>
          <a:p>
            <a:pPr lvl="0">
              <a:spcBef>
                <a:spcPts val="0"/>
              </a:spcBef>
              <a:buNone/>
            </a:pPr>
            <a:r>
              <a:rPr lang="en" sz="1600">
                <a:latin typeface="Roboto"/>
                <a:ea typeface="Roboto"/>
                <a:cs typeface="Roboto"/>
                <a:sym typeface="Roboto"/>
              </a:rPr>
              <a:t>We currently retail in 11 states and every “wet” county in Utah. More states are on the way, with a California chain looking to become an off-premise sales partner. </a:t>
            </a:r>
          </a:p>
          <a:p>
            <a:pPr lvl="0">
              <a:spcBef>
                <a:spcPts val="0"/>
              </a:spcBef>
              <a:buNone/>
            </a:pPr>
            <a:endParaRPr sz="1600">
              <a:latin typeface="Roboto"/>
              <a:ea typeface="Roboto"/>
              <a:cs typeface="Roboto"/>
              <a:sym typeface="Roboto"/>
            </a:endParaRPr>
          </a:p>
          <a:p>
            <a:pPr lvl="0">
              <a:spcBef>
                <a:spcPts val="0"/>
              </a:spcBef>
              <a:buNone/>
            </a:pPr>
            <a:r>
              <a:rPr lang="en" sz="1400" i="1">
                <a:latin typeface="Roboto"/>
                <a:ea typeface="Roboto"/>
                <a:cs typeface="Roboto"/>
                <a:sym typeface="Roboto"/>
              </a:rPr>
              <a:t>NOTE: Future revenue streams include co-branding of</a:t>
            </a:r>
            <a:br>
              <a:rPr lang="en" sz="1400" i="1">
                <a:latin typeface="Roboto"/>
                <a:ea typeface="Roboto"/>
                <a:cs typeface="Roboto"/>
                <a:sym typeface="Roboto"/>
              </a:rPr>
            </a:br>
            <a:r>
              <a:rPr lang="en" sz="1400" i="1">
                <a:latin typeface="Roboto"/>
                <a:ea typeface="Roboto"/>
                <a:cs typeface="Roboto"/>
                <a:sym typeface="Roboto"/>
              </a:rPr>
              <a:t>promotional items and private labelling</a:t>
            </a:r>
          </a:p>
        </p:txBody>
      </p:sp>
      <p:sp>
        <p:nvSpPr>
          <p:cNvPr id="190" name="Shape 190"/>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191" name="Shape 191"/>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REVENUE AND PRICING MODEL</a:t>
            </a:r>
          </a:p>
        </p:txBody>
      </p:sp>
      <p:cxnSp>
        <p:nvCxnSpPr>
          <p:cNvPr id="192" name="Shape 192"/>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193" name="Shape 193"/>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194" name="Shape 194"/>
          <p:cNvSpPr txBox="1"/>
          <p:nvPr/>
        </p:nvSpPr>
        <p:spPr>
          <a:xfrm>
            <a:off x="6102700" y="4212050"/>
            <a:ext cx="3000000" cy="3000000"/>
          </a:xfrm>
          <a:prstGeom prst="rect">
            <a:avLst/>
          </a:prstGeom>
          <a:noFill/>
          <a:ln>
            <a:noFill/>
          </a:ln>
        </p:spPr>
        <p:txBody>
          <a:bodyPr wrap="square" lIns="91425" tIns="91425" rIns="91425" bIns="91425" anchor="ctr" anchorCtr="0">
            <a:noAutofit/>
          </a:bodyPr>
          <a:lstStyle/>
          <a:p>
            <a:pPr lvl="0" rtl="0">
              <a:spcBef>
                <a:spcPts val="600"/>
              </a:spcBef>
              <a:buNone/>
            </a:pPr>
            <a:r>
              <a:rPr lang="en" sz="1600" i="1" dirty="0">
                <a:solidFill>
                  <a:srgbClr val="A39560"/>
                </a:solidFill>
                <a:latin typeface="Roboto"/>
                <a:ea typeface="Roboto"/>
                <a:cs typeface="Roboto"/>
                <a:sym typeface="Roboto"/>
              </a:rPr>
              <a:t>Retail MSRP = $26*</a:t>
            </a:r>
          </a:p>
          <a:p>
            <a:pPr lvl="0" rtl="0">
              <a:spcBef>
                <a:spcPts val="600"/>
              </a:spcBef>
              <a:buNone/>
            </a:pPr>
            <a:r>
              <a:rPr lang="en" sz="1600" i="1" dirty="0">
                <a:solidFill>
                  <a:srgbClr val="A39560"/>
                </a:solidFill>
                <a:latin typeface="Roboto"/>
                <a:ea typeface="Roboto"/>
                <a:cs typeface="Roboto"/>
                <a:sym typeface="Roboto"/>
              </a:rPr>
              <a:t>Average wholesale = $XX</a:t>
            </a:r>
          </a:p>
          <a:p>
            <a:pPr lvl="0" rtl="0">
              <a:spcBef>
                <a:spcPts val="600"/>
              </a:spcBef>
              <a:buNone/>
            </a:pPr>
            <a:r>
              <a:rPr lang="en" sz="1600" i="1" dirty="0">
                <a:solidFill>
                  <a:srgbClr val="A39560"/>
                </a:solidFill>
                <a:latin typeface="Roboto"/>
                <a:ea typeface="Roboto"/>
                <a:cs typeface="Roboto"/>
                <a:sym typeface="Roboto"/>
              </a:rPr>
              <a:t>Cost of Goods Sold = $</a:t>
            </a:r>
            <a:r>
              <a:rPr lang="en-US" sz="1600" i="1" dirty="0">
                <a:solidFill>
                  <a:srgbClr val="A39560"/>
                </a:solidFill>
                <a:latin typeface="Roboto"/>
                <a:ea typeface="Roboto"/>
                <a:cs typeface="Roboto"/>
                <a:sym typeface="Roboto"/>
              </a:rPr>
              <a:t>X</a:t>
            </a:r>
            <a:r>
              <a:rPr lang="en" sz="1600" i="1" dirty="0">
                <a:solidFill>
                  <a:srgbClr val="A39560"/>
                </a:solidFill>
                <a:latin typeface="Roboto"/>
                <a:ea typeface="Roboto"/>
                <a:cs typeface="Roboto"/>
                <a:sym typeface="Roboto"/>
              </a:rPr>
              <a:t>**</a:t>
            </a:r>
          </a:p>
          <a:p>
            <a:pPr lvl="0" rtl="0">
              <a:spcBef>
                <a:spcPts val="600"/>
              </a:spcBef>
              <a:buNone/>
            </a:pPr>
            <a:r>
              <a:rPr lang="en" sz="1600" i="1" dirty="0">
                <a:solidFill>
                  <a:srgbClr val="A39560"/>
                </a:solidFill>
                <a:latin typeface="Roboto"/>
                <a:ea typeface="Roboto"/>
                <a:cs typeface="Roboto"/>
                <a:sym typeface="Roboto"/>
              </a:rPr>
              <a:t>Average Margin = XX%</a:t>
            </a:r>
          </a:p>
          <a:p>
            <a:pPr lvl="0" rtl="0">
              <a:spcBef>
                <a:spcPts val="600"/>
              </a:spcBef>
              <a:buNone/>
            </a:pPr>
            <a:r>
              <a:rPr lang="en" sz="1200" i="1" dirty="0">
                <a:solidFill>
                  <a:srgbClr val="A39560"/>
                </a:solidFill>
                <a:latin typeface="Roboto"/>
                <a:ea typeface="Roboto"/>
                <a:cs typeface="Roboto"/>
                <a:sym typeface="Roboto"/>
              </a:rPr>
              <a:t>*MSRP differs based on state taxes</a:t>
            </a:r>
            <a:br>
              <a:rPr lang="en" sz="1200" i="1" dirty="0">
                <a:solidFill>
                  <a:srgbClr val="A39560"/>
                </a:solidFill>
                <a:latin typeface="Roboto"/>
                <a:ea typeface="Roboto"/>
                <a:cs typeface="Roboto"/>
                <a:sym typeface="Roboto"/>
              </a:rPr>
            </a:br>
            <a:r>
              <a:rPr lang="en" sz="1200" i="1" dirty="0">
                <a:solidFill>
                  <a:srgbClr val="A39560"/>
                </a:solidFill>
                <a:latin typeface="Roboto"/>
                <a:ea typeface="Roboto"/>
                <a:cs typeface="Roboto"/>
                <a:sym typeface="Roboto"/>
              </a:rPr>
              <a:t>**Excluding cost of freight</a:t>
            </a:r>
          </a:p>
        </p:txBody>
      </p:sp>
      <p:sp>
        <p:nvSpPr>
          <p:cNvPr id="195" name="Shape 195"/>
          <p:cNvSpPr txBox="1"/>
          <p:nvPr/>
        </p:nvSpPr>
        <p:spPr>
          <a:xfrm>
            <a:off x="2688775" y="4141050"/>
            <a:ext cx="3000000" cy="3000000"/>
          </a:xfrm>
          <a:prstGeom prst="rect">
            <a:avLst/>
          </a:prstGeom>
          <a:noFill/>
          <a:ln>
            <a:noFill/>
          </a:ln>
        </p:spPr>
        <p:txBody>
          <a:bodyPr wrap="square" lIns="91425" tIns="91425" rIns="91425" bIns="91425" anchor="ctr" anchorCtr="0">
            <a:noAutofit/>
          </a:bodyPr>
          <a:lstStyle/>
          <a:p>
            <a:pPr lvl="0" algn="r" rtl="0">
              <a:spcBef>
                <a:spcPts val="600"/>
              </a:spcBef>
              <a:buNone/>
            </a:pPr>
            <a:r>
              <a:rPr lang="en" sz="4600" b="1" i="1">
                <a:solidFill>
                  <a:srgbClr val="CCCCCC"/>
                </a:solidFill>
                <a:latin typeface="Roboto"/>
                <a:ea typeface="Roboto"/>
                <a:cs typeface="Roboto"/>
                <a:sym typeface="Roboto"/>
              </a:rPr>
              <a:t>Per</a:t>
            </a:r>
            <a:br>
              <a:rPr lang="en" sz="4600" b="1" i="1">
                <a:solidFill>
                  <a:srgbClr val="CCCCCC"/>
                </a:solidFill>
                <a:latin typeface="Roboto"/>
                <a:ea typeface="Roboto"/>
                <a:cs typeface="Roboto"/>
                <a:sym typeface="Roboto"/>
              </a:rPr>
            </a:br>
            <a:r>
              <a:rPr lang="en" sz="4600" b="1" i="1">
                <a:solidFill>
                  <a:srgbClr val="CCCCCC"/>
                </a:solidFill>
                <a:latin typeface="Roboto"/>
                <a:ea typeface="Roboto"/>
                <a:cs typeface="Roboto"/>
                <a:sym typeface="Roboto"/>
              </a:rPr>
              <a:t>Bottle</a:t>
            </a:r>
          </a:p>
        </p:txBody>
      </p:sp>
      <p:cxnSp>
        <p:nvCxnSpPr>
          <p:cNvPr id="196" name="Shape 196"/>
          <p:cNvCxnSpPr/>
          <p:nvPr/>
        </p:nvCxnSpPr>
        <p:spPr>
          <a:xfrm>
            <a:off x="5917575" y="4994850"/>
            <a:ext cx="0" cy="1463100"/>
          </a:xfrm>
          <a:prstGeom prst="straightConnector1">
            <a:avLst/>
          </a:prstGeom>
          <a:noFill/>
          <a:ln w="28575" cap="flat" cmpd="sng">
            <a:solidFill>
              <a:srgbClr val="CCCCCC"/>
            </a:solidFill>
            <a:prstDash val="solid"/>
            <a:round/>
            <a:headEnd type="none" w="lg" len="lg"/>
            <a:tailEnd type="none" w="lg" len="lg"/>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Shape 201"/>
          <p:cNvPicPr preferRelativeResize="0"/>
          <p:nvPr/>
        </p:nvPicPr>
        <p:blipFill rotWithShape="1">
          <a:blip r:embed="rId3">
            <a:alphaModFix/>
          </a:blip>
          <a:srcRect l="2818" t="15583"/>
          <a:stretch/>
        </p:blipFill>
        <p:spPr>
          <a:xfrm>
            <a:off x="0" y="322412"/>
            <a:ext cx="9240424" cy="3605462"/>
          </a:xfrm>
          <a:prstGeom prst="rect">
            <a:avLst/>
          </a:prstGeom>
          <a:noFill/>
          <a:ln>
            <a:noFill/>
          </a:ln>
        </p:spPr>
      </p:pic>
      <p:sp>
        <p:nvSpPr>
          <p:cNvPr id="202" name="Shape 202"/>
          <p:cNvSpPr/>
          <p:nvPr/>
        </p:nvSpPr>
        <p:spPr>
          <a:xfrm>
            <a:off x="418150" y="2466775"/>
            <a:ext cx="9144000" cy="12975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03" name="Shape 203"/>
          <p:cNvSpPr txBox="1">
            <a:spLocks noGrp="1"/>
          </p:cNvSpPr>
          <p:nvPr>
            <p:ph type="body" idx="1"/>
          </p:nvPr>
        </p:nvSpPr>
        <p:spPr>
          <a:xfrm>
            <a:off x="318325" y="2627585"/>
            <a:ext cx="9144000" cy="896399"/>
          </a:xfrm>
          <a:prstGeom prst="rect">
            <a:avLst/>
          </a:prstGeom>
        </p:spPr>
        <p:txBody>
          <a:bodyPr wrap="square" lIns="91425" tIns="91425" rIns="91425" bIns="91425" anchor="t" anchorCtr="0">
            <a:noAutofit/>
          </a:bodyPr>
          <a:lstStyle/>
          <a:p>
            <a:pPr lvl="0" algn="ctr" rtl="0">
              <a:lnSpc>
                <a:spcPct val="115000"/>
              </a:lnSpc>
              <a:spcBef>
                <a:spcPts val="0"/>
              </a:spcBef>
              <a:buClr>
                <a:schemeClr val="dk1"/>
              </a:buClr>
              <a:buSzPct val="68750"/>
              <a:buFont typeface="Arial"/>
              <a:buNone/>
            </a:pPr>
            <a:r>
              <a:rPr lang="en" sz="1600" b="1">
                <a:latin typeface="Roboto"/>
                <a:ea typeface="Roboto"/>
                <a:cs typeface="Roboto"/>
                <a:sym typeface="Roboto"/>
              </a:rPr>
              <a:t>The spirits industry totalled $25.2 billion in 2016. </a:t>
            </a:r>
            <a:r>
              <a:rPr lang="en" sz="1600" i="1">
                <a:latin typeface="Roboto"/>
                <a:ea typeface="Roboto"/>
                <a:cs typeface="Roboto"/>
                <a:sym typeface="Roboto"/>
              </a:rPr>
              <a:t>Existing U.S. craft spirit brands only</a:t>
            </a:r>
            <a:br>
              <a:rPr lang="en" sz="1600" i="1">
                <a:latin typeface="Roboto"/>
                <a:ea typeface="Roboto"/>
                <a:cs typeface="Roboto"/>
                <a:sym typeface="Roboto"/>
              </a:rPr>
            </a:br>
            <a:r>
              <a:rPr lang="en" sz="1600" i="1">
                <a:latin typeface="Roboto"/>
                <a:ea typeface="Roboto"/>
                <a:cs typeface="Roboto"/>
                <a:sym typeface="Roboto"/>
              </a:rPr>
              <a:t>contributed $2.4 billion of that total due to the dominance of mass market brands.</a:t>
            </a:r>
            <a:br>
              <a:rPr lang="en" sz="1600" i="1">
                <a:latin typeface="Roboto"/>
                <a:ea typeface="Roboto"/>
                <a:cs typeface="Roboto"/>
                <a:sym typeface="Roboto"/>
              </a:rPr>
            </a:br>
            <a:r>
              <a:rPr lang="en" sz="1600" i="1">
                <a:latin typeface="Roboto"/>
                <a:ea typeface="Roboto"/>
                <a:cs typeface="Roboto"/>
                <a:sym typeface="Roboto"/>
              </a:rPr>
              <a:t>However, that indicates there is significant room for growth in the craft spirits sector.</a:t>
            </a:r>
          </a:p>
          <a:p>
            <a:pPr lvl="0" rtl="0">
              <a:lnSpc>
                <a:spcPct val="115000"/>
              </a:lnSpc>
              <a:spcBef>
                <a:spcPts val="0"/>
              </a:spcBef>
              <a:buClr>
                <a:schemeClr val="dk1"/>
              </a:buClr>
              <a:buSzPct val="78571"/>
              <a:buFont typeface="Arial"/>
              <a:buNone/>
            </a:pPr>
            <a:endParaRPr sz="1400">
              <a:latin typeface="Proxima Nova"/>
              <a:ea typeface="Proxima Nova"/>
              <a:cs typeface="Proxima Nova"/>
              <a:sym typeface="Proxima Nova"/>
            </a:endParaRPr>
          </a:p>
          <a:p>
            <a:pPr lvl="0" rtl="0">
              <a:lnSpc>
                <a:spcPct val="115000"/>
              </a:lnSpc>
              <a:spcBef>
                <a:spcPts val="0"/>
              </a:spcBef>
              <a:buClr>
                <a:schemeClr val="dk1"/>
              </a:buClr>
              <a:buSzPct val="78571"/>
              <a:buFont typeface="Arial"/>
              <a:buNone/>
            </a:pPr>
            <a:endParaRPr sz="1400"/>
          </a:p>
        </p:txBody>
      </p:sp>
      <p:sp>
        <p:nvSpPr>
          <p:cNvPr id="204" name="Shape 204"/>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205" name="Shape 205"/>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PLAYERS AND POTENTIAL FOR CRAFT SPIRITS</a:t>
            </a:r>
          </a:p>
        </p:txBody>
      </p:sp>
      <p:cxnSp>
        <p:nvCxnSpPr>
          <p:cNvPr id="206" name="Shape 206"/>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207" name="Shape 207"/>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208" name="Shape 208"/>
          <p:cNvSpPr txBox="1"/>
          <p:nvPr/>
        </p:nvSpPr>
        <p:spPr>
          <a:xfrm>
            <a:off x="166525" y="3764312"/>
            <a:ext cx="2245200" cy="726600"/>
          </a:xfrm>
          <a:prstGeom prst="rect">
            <a:avLst/>
          </a:prstGeom>
          <a:noFill/>
          <a:ln>
            <a:noFill/>
          </a:ln>
        </p:spPr>
        <p:txBody>
          <a:bodyPr wrap="square" lIns="91425" tIns="91425" rIns="91425" bIns="91425" anchor="ctr" anchorCtr="0">
            <a:noAutofit/>
          </a:bodyPr>
          <a:lstStyle/>
          <a:p>
            <a:pPr lvl="0" algn="ctr" rtl="0">
              <a:lnSpc>
                <a:spcPct val="115000"/>
              </a:lnSpc>
              <a:spcBef>
                <a:spcPts val="0"/>
              </a:spcBef>
              <a:buNone/>
            </a:pPr>
            <a:r>
              <a:rPr lang="en" sz="1600" b="1" i="1">
                <a:solidFill>
                  <a:schemeClr val="dk1"/>
                </a:solidFill>
                <a:latin typeface="Roboto"/>
                <a:ea typeface="Roboto"/>
                <a:cs typeface="Roboto"/>
                <a:sym typeface="Roboto"/>
              </a:rPr>
              <a:t>Direct Competitors</a:t>
            </a:r>
          </a:p>
        </p:txBody>
      </p:sp>
      <p:sp>
        <p:nvSpPr>
          <p:cNvPr id="209" name="Shape 209"/>
          <p:cNvSpPr txBox="1"/>
          <p:nvPr/>
        </p:nvSpPr>
        <p:spPr>
          <a:xfrm>
            <a:off x="1920375" y="4216300"/>
            <a:ext cx="7344300" cy="26268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sz="1600" b="1">
                <a:solidFill>
                  <a:schemeClr val="dk1"/>
                </a:solidFill>
                <a:latin typeface="Roboto"/>
                <a:ea typeface="Roboto"/>
                <a:cs typeface="Roboto"/>
                <a:sym typeface="Roboto"/>
              </a:rPr>
              <a:t>High West Distillery</a:t>
            </a:r>
            <a:br>
              <a:rPr lang="en" sz="1600" b="1">
                <a:solidFill>
                  <a:schemeClr val="dk1"/>
                </a:solidFill>
                <a:latin typeface="Roboto"/>
                <a:ea typeface="Roboto"/>
                <a:cs typeface="Roboto"/>
                <a:sym typeface="Roboto"/>
              </a:rPr>
            </a:br>
            <a:r>
              <a:rPr lang="en" i="1">
                <a:solidFill>
                  <a:srgbClr val="A39560"/>
                </a:solidFill>
                <a:latin typeface="Roboto"/>
                <a:ea typeface="Roboto"/>
                <a:cs typeface="Roboto"/>
                <a:sym typeface="Roboto"/>
              </a:rPr>
              <a:t>The first legally licensed distillery in Utah since prohibition, High West produces whiskies that are widely distributed. Though it is another Utah distiller, our portfolio is more</a:t>
            </a:r>
          </a:p>
          <a:p>
            <a:pPr lvl="0" rtl="0">
              <a:lnSpc>
                <a:spcPct val="115000"/>
              </a:lnSpc>
              <a:spcBef>
                <a:spcPts val="0"/>
              </a:spcBef>
              <a:buNone/>
            </a:pPr>
            <a:r>
              <a:rPr lang="en" i="1">
                <a:solidFill>
                  <a:srgbClr val="A39560"/>
                </a:solidFill>
                <a:latin typeface="Roboto"/>
                <a:ea typeface="Roboto"/>
                <a:cs typeface="Roboto"/>
                <a:sym typeface="Roboto"/>
              </a:rPr>
              <a:t>diversified and has received more prestigious awards. </a:t>
            </a:r>
          </a:p>
          <a:p>
            <a:pPr lvl="0" rtl="0">
              <a:lnSpc>
                <a:spcPct val="115000"/>
              </a:lnSpc>
              <a:spcBef>
                <a:spcPts val="0"/>
              </a:spcBef>
              <a:buNone/>
            </a:pPr>
            <a:endParaRPr sz="1600">
              <a:solidFill>
                <a:schemeClr val="dk1"/>
              </a:solidFill>
              <a:latin typeface="Roboto"/>
              <a:ea typeface="Roboto"/>
              <a:cs typeface="Roboto"/>
              <a:sym typeface="Roboto"/>
            </a:endParaRPr>
          </a:p>
          <a:p>
            <a:pPr lvl="0" rtl="0">
              <a:lnSpc>
                <a:spcPct val="115000"/>
              </a:lnSpc>
              <a:spcBef>
                <a:spcPts val="0"/>
              </a:spcBef>
              <a:buNone/>
            </a:pPr>
            <a:r>
              <a:rPr lang="en" sz="1600" b="1">
                <a:solidFill>
                  <a:schemeClr val="dk1"/>
                </a:solidFill>
                <a:latin typeface="Roboto"/>
                <a:ea typeface="Roboto"/>
                <a:cs typeface="Roboto"/>
                <a:sym typeface="Roboto"/>
              </a:rPr>
              <a:t>Tito’s Handmade Vodka</a:t>
            </a:r>
            <a:br>
              <a:rPr lang="en" sz="1600" b="1">
                <a:solidFill>
                  <a:schemeClr val="dk1"/>
                </a:solidFill>
                <a:latin typeface="Roboto"/>
                <a:ea typeface="Roboto"/>
                <a:cs typeface="Roboto"/>
                <a:sym typeface="Roboto"/>
              </a:rPr>
            </a:br>
            <a:r>
              <a:rPr lang="en" i="1">
                <a:solidFill>
                  <a:srgbClr val="A39560"/>
                </a:solidFill>
                <a:latin typeface="Roboto"/>
                <a:ea typeface="Roboto"/>
                <a:cs typeface="Roboto"/>
                <a:sym typeface="Roboto"/>
              </a:rPr>
              <a:t>A distillery that has met success by leveraging “authentic” and “handmade” stories.</a:t>
            </a:r>
            <a:br>
              <a:rPr lang="en" i="1">
                <a:solidFill>
                  <a:srgbClr val="A39560"/>
                </a:solidFill>
                <a:latin typeface="Roboto"/>
                <a:ea typeface="Roboto"/>
                <a:cs typeface="Roboto"/>
                <a:sym typeface="Roboto"/>
              </a:rPr>
            </a:br>
            <a:r>
              <a:rPr lang="en" i="1">
                <a:solidFill>
                  <a:srgbClr val="A39560"/>
                </a:solidFill>
                <a:latin typeface="Roboto"/>
                <a:ea typeface="Roboto"/>
                <a:cs typeface="Roboto"/>
                <a:sym typeface="Roboto"/>
              </a:rPr>
              <a:t>However, Tito’s is slowly losing its title of “craft” as it has grown into a mega brand.</a:t>
            </a:r>
            <a:br>
              <a:rPr lang="en" i="1">
                <a:solidFill>
                  <a:srgbClr val="A39560"/>
                </a:solidFill>
                <a:latin typeface="Roboto"/>
                <a:ea typeface="Roboto"/>
                <a:cs typeface="Roboto"/>
                <a:sym typeface="Roboto"/>
              </a:rPr>
            </a:br>
            <a:r>
              <a:rPr lang="en" i="1">
                <a:solidFill>
                  <a:srgbClr val="A39560"/>
                </a:solidFill>
                <a:latin typeface="Roboto"/>
                <a:ea typeface="Roboto"/>
                <a:cs typeface="Roboto"/>
                <a:sym typeface="Roboto"/>
              </a:rPr>
              <a:t>And unlike Dented Brick, the stories it’s built upon are more legend than fact.</a:t>
            </a:r>
          </a:p>
        </p:txBody>
      </p:sp>
      <p:pic>
        <p:nvPicPr>
          <p:cNvPr id="210" name="Shape 210"/>
          <p:cNvPicPr preferRelativeResize="0"/>
          <p:nvPr/>
        </p:nvPicPr>
        <p:blipFill>
          <a:blip r:embed="rId4">
            <a:alphaModFix/>
          </a:blip>
          <a:stretch>
            <a:fillRect/>
          </a:stretch>
        </p:blipFill>
        <p:spPr>
          <a:xfrm>
            <a:off x="459873" y="4483300"/>
            <a:ext cx="1339474" cy="821124"/>
          </a:xfrm>
          <a:prstGeom prst="rect">
            <a:avLst/>
          </a:prstGeom>
          <a:noFill/>
          <a:ln>
            <a:noFill/>
          </a:ln>
        </p:spPr>
      </p:pic>
      <p:pic>
        <p:nvPicPr>
          <p:cNvPr id="211" name="Shape 211"/>
          <p:cNvPicPr preferRelativeResize="0"/>
          <p:nvPr/>
        </p:nvPicPr>
        <p:blipFill rotWithShape="1">
          <a:blip r:embed="rId5">
            <a:alphaModFix/>
          </a:blip>
          <a:srcRect b="6820"/>
          <a:stretch/>
        </p:blipFill>
        <p:spPr>
          <a:xfrm>
            <a:off x="679837" y="5608626"/>
            <a:ext cx="899550" cy="1071173"/>
          </a:xfrm>
          <a:prstGeom prst="rect">
            <a:avLst/>
          </a:prstGeom>
          <a:noFill/>
          <a:ln>
            <a:noFill/>
          </a:ln>
        </p:spPr>
      </p:pic>
      <p:cxnSp>
        <p:nvCxnSpPr>
          <p:cNvPr id="212" name="Shape 212"/>
          <p:cNvCxnSpPr/>
          <p:nvPr/>
        </p:nvCxnSpPr>
        <p:spPr>
          <a:xfrm>
            <a:off x="2246950" y="4132400"/>
            <a:ext cx="6204900" cy="0"/>
          </a:xfrm>
          <a:prstGeom prst="straightConnector1">
            <a:avLst/>
          </a:prstGeom>
          <a:noFill/>
          <a:ln w="19050" cap="flat" cmpd="sng">
            <a:solidFill>
              <a:srgbClr val="A39560"/>
            </a:solidFill>
            <a:prstDash val="solid"/>
            <a:round/>
            <a:headEnd type="none" w="lg" len="lg"/>
            <a:tailEnd type="none" w="lg" len="lg"/>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Shape 217"/>
          <p:cNvPicPr preferRelativeResize="0"/>
          <p:nvPr/>
        </p:nvPicPr>
        <p:blipFill rotWithShape="1">
          <a:blip r:embed="rId3">
            <a:alphaModFix/>
          </a:blip>
          <a:srcRect r="8164"/>
          <a:stretch/>
        </p:blipFill>
        <p:spPr>
          <a:xfrm>
            <a:off x="-484025" y="592375"/>
            <a:ext cx="9628024" cy="6265625"/>
          </a:xfrm>
          <a:prstGeom prst="rect">
            <a:avLst/>
          </a:prstGeom>
          <a:noFill/>
          <a:ln>
            <a:noFill/>
          </a:ln>
        </p:spPr>
      </p:pic>
      <p:sp>
        <p:nvSpPr>
          <p:cNvPr id="218" name="Shape 218"/>
          <p:cNvSpPr/>
          <p:nvPr/>
        </p:nvSpPr>
        <p:spPr>
          <a:xfrm>
            <a:off x="-3304775" y="2431950"/>
            <a:ext cx="7874100" cy="41802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19" name="Shape 219"/>
          <p:cNvSpPr txBox="1">
            <a:spLocks noGrp="1"/>
          </p:cNvSpPr>
          <p:nvPr>
            <p:ph type="body" idx="1"/>
          </p:nvPr>
        </p:nvSpPr>
        <p:spPr>
          <a:xfrm>
            <a:off x="432725" y="1127550"/>
            <a:ext cx="3657600" cy="1304400"/>
          </a:xfrm>
          <a:prstGeom prst="rect">
            <a:avLst/>
          </a:prstGeom>
        </p:spPr>
        <p:txBody>
          <a:bodyPr wrap="square" lIns="91425" tIns="91425" rIns="91425" bIns="91425" anchor="t" anchorCtr="0">
            <a:noAutofit/>
          </a:bodyPr>
          <a:lstStyle/>
          <a:p>
            <a:pPr lvl="0" rtl="0">
              <a:lnSpc>
                <a:spcPct val="115000"/>
              </a:lnSpc>
              <a:spcBef>
                <a:spcPts val="0"/>
              </a:spcBef>
              <a:buClr>
                <a:schemeClr val="dk1"/>
              </a:buClr>
              <a:buSzPct val="68750"/>
              <a:buFont typeface="Arial"/>
              <a:buNone/>
            </a:pPr>
            <a:r>
              <a:rPr lang="en" sz="1600">
                <a:latin typeface="Roboto"/>
                <a:ea typeface="Roboto"/>
                <a:cs typeface="Roboto"/>
                <a:sym typeface="Roboto"/>
              </a:rPr>
              <a:t>Our main strategies moving forward are to expand our spirits offering and to increase our distribution network</a:t>
            </a:r>
            <a:r>
              <a:rPr lang="en" sz="1600">
                <a:latin typeface="Proxima Nova"/>
                <a:ea typeface="Proxima Nova"/>
                <a:cs typeface="Proxima Nova"/>
                <a:sym typeface="Proxima Nova"/>
              </a:rPr>
              <a:t>.</a:t>
            </a:r>
          </a:p>
          <a:p>
            <a:pPr lvl="0" rtl="0">
              <a:lnSpc>
                <a:spcPct val="115000"/>
              </a:lnSpc>
              <a:spcBef>
                <a:spcPts val="0"/>
              </a:spcBef>
              <a:buClr>
                <a:schemeClr val="dk1"/>
              </a:buClr>
              <a:buSzPct val="68750"/>
              <a:buFont typeface="Arial"/>
              <a:buNone/>
            </a:pPr>
            <a:endParaRPr sz="1600">
              <a:latin typeface="Proxima Nova"/>
              <a:ea typeface="Proxima Nova"/>
              <a:cs typeface="Proxima Nova"/>
              <a:sym typeface="Proxima Nova"/>
            </a:endParaRPr>
          </a:p>
        </p:txBody>
      </p:sp>
      <p:sp>
        <p:nvSpPr>
          <p:cNvPr id="220" name="Shape 220"/>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221" name="Shape 221"/>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STRATEGIES FOR GROWTH AND EXIT</a:t>
            </a:r>
          </a:p>
        </p:txBody>
      </p:sp>
      <p:cxnSp>
        <p:nvCxnSpPr>
          <p:cNvPr id="222" name="Shape 222"/>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223" name="Shape 223"/>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224" name="Shape 224"/>
          <p:cNvSpPr txBox="1">
            <a:spLocks noGrp="1"/>
          </p:cNvSpPr>
          <p:nvPr>
            <p:ph type="body" idx="1"/>
          </p:nvPr>
        </p:nvSpPr>
        <p:spPr>
          <a:xfrm>
            <a:off x="280325" y="2983550"/>
            <a:ext cx="4193400" cy="3534900"/>
          </a:xfrm>
          <a:prstGeom prst="rect">
            <a:avLst/>
          </a:prstGeom>
        </p:spPr>
        <p:txBody>
          <a:bodyPr wrap="square" lIns="91425" tIns="91425" rIns="91425" bIns="91425" anchor="t" anchorCtr="0">
            <a:noAutofit/>
          </a:bodyPr>
          <a:lstStyle/>
          <a:p>
            <a:pPr lvl="0" algn="ctr" rtl="0">
              <a:lnSpc>
                <a:spcPct val="115000"/>
              </a:lnSpc>
              <a:spcBef>
                <a:spcPts val="0"/>
              </a:spcBef>
              <a:buClr>
                <a:schemeClr val="dk1"/>
              </a:buClr>
              <a:buSzPct val="68750"/>
              <a:buFont typeface="Arial"/>
              <a:buNone/>
            </a:pPr>
            <a:endParaRPr sz="1600">
              <a:latin typeface="Roboto"/>
              <a:ea typeface="Roboto"/>
              <a:cs typeface="Roboto"/>
              <a:sym typeface="Roboto"/>
            </a:endParaRPr>
          </a:p>
          <a:p>
            <a:pPr lvl="0" algn="ctr" rtl="0">
              <a:lnSpc>
                <a:spcPct val="115000"/>
              </a:lnSpc>
              <a:spcBef>
                <a:spcPts val="0"/>
              </a:spcBef>
              <a:buClr>
                <a:schemeClr val="dk1"/>
              </a:buClr>
              <a:buSzPct val="55000"/>
              <a:buFont typeface="Arial"/>
              <a:buNone/>
            </a:pPr>
            <a:r>
              <a:rPr lang="en" sz="2000" b="1">
                <a:latin typeface="Roboto"/>
                <a:ea typeface="Roboto"/>
                <a:cs typeface="Roboto"/>
                <a:sym typeface="Roboto"/>
              </a:rPr>
              <a:t>Hugh Moon White Whiskey</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Made from Utah grains and artesian water</a:t>
            </a:r>
            <a:br>
              <a:rPr lang="en" sz="1600">
                <a:latin typeface="Roboto"/>
                <a:ea typeface="Roboto"/>
                <a:cs typeface="Roboto"/>
                <a:sym typeface="Roboto"/>
              </a:rPr>
            </a:br>
            <a:endParaRPr lang="en" sz="1600">
              <a:latin typeface="Roboto"/>
              <a:ea typeface="Roboto"/>
              <a:cs typeface="Roboto"/>
              <a:sym typeface="Roboto"/>
            </a:endParaRPr>
          </a:p>
          <a:p>
            <a:pPr lvl="0" algn="ctr" rtl="0">
              <a:lnSpc>
                <a:spcPct val="115000"/>
              </a:lnSpc>
              <a:spcBef>
                <a:spcPts val="0"/>
              </a:spcBef>
              <a:buClr>
                <a:schemeClr val="dk1"/>
              </a:buClr>
              <a:buSzPct val="55000"/>
              <a:buFont typeface="Arial"/>
              <a:buNone/>
            </a:pPr>
            <a:r>
              <a:rPr lang="en" sz="2000" b="1">
                <a:latin typeface="Roboto"/>
                <a:ea typeface="Roboto"/>
                <a:cs typeface="Roboto"/>
                <a:sym typeface="Roboto"/>
              </a:rPr>
              <a:t>Aged Whiskey</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Our whiskey aged in cabernet barrels</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for super premium taste</a:t>
            </a:r>
          </a:p>
          <a:p>
            <a:pPr lvl="0" algn="ctr" rtl="0">
              <a:lnSpc>
                <a:spcPct val="115000"/>
              </a:lnSpc>
              <a:spcBef>
                <a:spcPts val="0"/>
              </a:spcBef>
              <a:buClr>
                <a:schemeClr val="dk1"/>
              </a:buClr>
              <a:buSzPct val="68750"/>
              <a:buFont typeface="Arial"/>
              <a:buNone/>
            </a:pPr>
            <a:br>
              <a:rPr lang="en" sz="1600" i="1">
                <a:solidFill>
                  <a:srgbClr val="A39560"/>
                </a:solidFill>
                <a:latin typeface="Roboto"/>
                <a:ea typeface="Roboto"/>
                <a:cs typeface="Roboto"/>
                <a:sym typeface="Roboto"/>
              </a:rPr>
            </a:br>
            <a:r>
              <a:rPr lang="en" sz="2000" b="1">
                <a:latin typeface="Roboto"/>
                <a:ea typeface="Roboto"/>
                <a:cs typeface="Roboto"/>
                <a:sym typeface="Roboto"/>
              </a:rPr>
              <a:t>Dark Rum</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Super premium edition of our</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Antelope Island Rum</a:t>
            </a:r>
          </a:p>
          <a:p>
            <a:pPr lvl="0" rtl="0">
              <a:lnSpc>
                <a:spcPct val="115000"/>
              </a:lnSpc>
              <a:spcBef>
                <a:spcPts val="0"/>
              </a:spcBef>
              <a:buClr>
                <a:schemeClr val="dk1"/>
              </a:buClr>
              <a:buSzPct val="68750"/>
              <a:buFont typeface="Arial"/>
              <a:buNone/>
            </a:pPr>
            <a:endParaRPr sz="1600">
              <a:latin typeface="Proxima Nova"/>
              <a:ea typeface="Proxima Nova"/>
              <a:cs typeface="Proxima Nova"/>
              <a:sym typeface="Proxima Nova"/>
            </a:endParaRPr>
          </a:p>
        </p:txBody>
      </p:sp>
      <p:sp>
        <p:nvSpPr>
          <p:cNvPr id="225" name="Shape 225"/>
          <p:cNvSpPr txBox="1"/>
          <p:nvPr/>
        </p:nvSpPr>
        <p:spPr>
          <a:xfrm>
            <a:off x="-380849" y="2336862"/>
            <a:ext cx="5568000" cy="1112400"/>
          </a:xfrm>
          <a:prstGeom prst="rect">
            <a:avLst/>
          </a:prstGeom>
          <a:noFill/>
          <a:ln>
            <a:noFill/>
          </a:ln>
        </p:spPr>
        <p:txBody>
          <a:bodyPr wrap="square" lIns="91425" tIns="91425" rIns="91425" bIns="91425" anchor="ctr" anchorCtr="0">
            <a:noAutofit/>
          </a:bodyPr>
          <a:lstStyle/>
          <a:p>
            <a:pPr lvl="0" algn="ctr" rtl="0">
              <a:lnSpc>
                <a:spcPct val="115000"/>
              </a:lnSpc>
              <a:spcBef>
                <a:spcPts val="0"/>
              </a:spcBef>
              <a:buNone/>
            </a:pPr>
            <a:r>
              <a:rPr lang="en" sz="3200" b="1">
                <a:solidFill>
                  <a:schemeClr val="dk1"/>
                </a:solidFill>
                <a:latin typeface="Roboto"/>
                <a:ea typeface="Roboto"/>
                <a:cs typeface="Roboto"/>
                <a:sym typeface="Roboto"/>
              </a:rPr>
              <a:t>UPCOMING SPIRITS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Shape 230"/>
          <p:cNvPicPr preferRelativeResize="0"/>
          <p:nvPr/>
        </p:nvPicPr>
        <p:blipFill>
          <a:blip r:embed="rId3">
            <a:alphaModFix/>
          </a:blip>
          <a:stretch>
            <a:fillRect/>
          </a:stretch>
        </p:blipFill>
        <p:spPr>
          <a:xfrm>
            <a:off x="0" y="1354333"/>
            <a:ext cx="9144000" cy="5804317"/>
          </a:xfrm>
          <a:prstGeom prst="rect">
            <a:avLst/>
          </a:prstGeom>
          <a:noFill/>
          <a:ln>
            <a:noFill/>
          </a:ln>
        </p:spPr>
      </p:pic>
      <p:sp>
        <p:nvSpPr>
          <p:cNvPr id="231" name="Shape 231"/>
          <p:cNvSpPr/>
          <p:nvPr/>
        </p:nvSpPr>
        <p:spPr>
          <a:xfrm>
            <a:off x="-3330925" y="1167125"/>
            <a:ext cx="7874100" cy="52644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32" name="Shape 232"/>
          <p:cNvSpPr txBox="1">
            <a:spLocks noGrp="1"/>
          </p:cNvSpPr>
          <p:nvPr>
            <p:ph type="body" idx="1"/>
          </p:nvPr>
        </p:nvSpPr>
        <p:spPr>
          <a:xfrm>
            <a:off x="254200" y="2284700"/>
            <a:ext cx="4193400" cy="3534900"/>
          </a:xfrm>
          <a:prstGeom prst="rect">
            <a:avLst/>
          </a:prstGeom>
        </p:spPr>
        <p:txBody>
          <a:bodyPr wrap="square" lIns="91425" tIns="91425" rIns="91425" bIns="91425" anchor="t" anchorCtr="0">
            <a:noAutofit/>
          </a:bodyPr>
          <a:lstStyle/>
          <a:p>
            <a:pPr lvl="0" algn="ctr" rtl="0">
              <a:lnSpc>
                <a:spcPct val="115000"/>
              </a:lnSpc>
              <a:spcBef>
                <a:spcPts val="0"/>
              </a:spcBef>
              <a:buClr>
                <a:schemeClr val="dk1"/>
              </a:buClr>
              <a:buSzPct val="68750"/>
              <a:buFont typeface="Arial"/>
              <a:buNone/>
            </a:pPr>
            <a:endParaRPr sz="1600">
              <a:latin typeface="Roboto"/>
              <a:ea typeface="Roboto"/>
              <a:cs typeface="Roboto"/>
              <a:sym typeface="Roboto"/>
            </a:endParaRPr>
          </a:p>
          <a:p>
            <a:pPr lvl="0" algn="ctr" rtl="0">
              <a:spcBef>
                <a:spcPts val="0"/>
              </a:spcBef>
              <a:buClr>
                <a:schemeClr val="dk1"/>
              </a:buClr>
              <a:buSzPct val="55000"/>
              <a:buFont typeface="Arial"/>
              <a:buNone/>
            </a:pPr>
            <a:r>
              <a:rPr lang="en" sz="2000" b="1">
                <a:latin typeface="Proxima Nova"/>
                <a:ea typeface="Proxima Nova"/>
                <a:cs typeface="Proxima Nova"/>
                <a:sym typeface="Proxima Nova"/>
              </a:rPr>
              <a:t>New States</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Our next targets are West Virginia,</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Texas, and Oklahoma.</a:t>
            </a:r>
            <a:br>
              <a:rPr lang="en" sz="1600">
                <a:latin typeface="Roboto"/>
                <a:ea typeface="Roboto"/>
                <a:cs typeface="Roboto"/>
                <a:sym typeface="Roboto"/>
              </a:rPr>
            </a:br>
            <a:endParaRPr lang="en" sz="1600">
              <a:latin typeface="Roboto"/>
              <a:ea typeface="Roboto"/>
              <a:cs typeface="Roboto"/>
              <a:sym typeface="Roboto"/>
            </a:endParaRPr>
          </a:p>
          <a:p>
            <a:pPr lvl="0" algn="ctr" rtl="0">
              <a:spcBef>
                <a:spcPts val="0"/>
              </a:spcBef>
              <a:buClr>
                <a:schemeClr val="dk1"/>
              </a:buClr>
              <a:buSzPct val="55000"/>
              <a:buFont typeface="Arial"/>
              <a:buNone/>
            </a:pPr>
            <a:r>
              <a:rPr lang="en" sz="2000" b="1">
                <a:latin typeface="Proxima Nova"/>
                <a:ea typeface="Proxima Nova"/>
                <a:cs typeface="Proxima Nova"/>
                <a:sym typeface="Proxima Nova"/>
              </a:rPr>
              <a:t>Off-premise Sales</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As distribution increases, so will the</a:t>
            </a:r>
            <a:br>
              <a:rPr lang="en" sz="1600" i="1">
                <a:solidFill>
                  <a:srgbClr val="A39560"/>
                </a:solidFill>
                <a:latin typeface="Roboto"/>
                <a:ea typeface="Roboto"/>
                <a:cs typeface="Roboto"/>
                <a:sym typeface="Roboto"/>
              </a:rPr>
            </a:br>
            <a:r>
              <a:rPr lang="en" sz="1600" i="1">
                <a:solidFill>
                  <a:srgbClr val="A39560"/>
                </a:solidFill>
                <a:latin typeface="Roboto"/>
                <a:ea typeface="Roboto"/>
                <a:cs typeface="Roboto"/>
                <a:sym typeface="Roboto"/>
              </a:rPr>
              <a:t>Number of off-premise locations.</a:t>
            </a:r>
          </a:p>
          <a:p>
            <a:pPr lvl="0" algn="ctr" rtl="0">
              <a:lnSpc>
                <a:spcPct val="115000"/>
              </a:lnSpc>
              <a:spcBef>
                <a:spcPts val="0"/>
              </a:spcBef>
              <a:buClr>
                <a:schemeClr val="dk1"/>
              </a:buClr>
              <a:buSzPct val="68750"/>
              <a:buFont typeface="Arial"/>
              <a:buNone/>
            </a:pPr>
            <a:br>
              <a:rPr lang="en" sz="1600" i="1">
                <a:solidFill>
                  <a:srgbClr val="A39560"/>
                </a:solidFill>
                <a:latin typeface="Roboto"/>
                <a:ea typeface="Roboto"/>
                <a:cs typeface="Roboto"/>
                <a:sym typeface="Roboto"/>
              </a:rPr>
            </a:br>
            <a:r>
              <a:rPr lang="en" sz="2000" b="1">
                <a:latin typeface="Roboto"/>
                <a:ea typeface="Roboto"/>
                <a:cs typeface="Roboto"/>
                <a:sym typeface="Roboto"/>
              </a:rPr>
              <a:t>Dark Rum</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We will also drive marketing efforts</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To connect directly with potential</a:t>
            </a:r>
          </a:p>
          <a:p>
            <a:pPr lvl="0" algn="ctr" rtl="0">
              <a:lnSpc>
                <a:spcPct val="115000"/>
              </a:lnSpc>
              <a:spcBef>
                <a:spcPts val="0"/>
              </a:spcBef>
              <a:buClr>
                <a:schemeClr val="dk1"/>
              </a:buClr>
              <a:buSzPct val="68750"/>
              <a:buFont typeface="Arial"/>
              <a:buNone/>
            </a:pPr>
            <a:r>
              <a:rPr lang="en" sz="1600" i="1">
                <a:solidFill>
                  <a:srgbClr val="A39560"/>
                </a:solidFill>
                <a:latin typeface="Roboto"/>
                <a:ea typeface="Roboto"/>
                <a:cs typeface="Roboto"/>
                <a:sym typeface="Roboto"/>
              </a:rPr>
              <a:t>Off-premise owners.</a:t>
            </a:r>
          </a:p>
          <a:p>
            <a:pPr lvl="0" rtl="0">
              <a:lnSpc>
                <a:spcPct val="115000"/>
              </a:lnSpc>
              <a:spcBef>
                <a:spcPts val="0"/>
              </a:spcBef>
              <a:buClr>
                <a:schemeClr val="dk1"/>
              </a:buClr>
              <a:buSzPct val="68750"/>
              <a:buFont typeface="Arial"/>
              <a:buNone/>
            </a:pPr>
            <a:endParaRPr sz="1600">
              <a:latin typeface="Proxima Nova"/>
              <a:ea typeface="Proxima Nova"/>
              <a:cs typeface="Proxima Nova"/>
              <a:sym typeface="Proxima Nova"/>
            </a:endParaRPr>
          </a:p>
        </p:txBody>
      </p:sp>
      <p:sp>
        <p:nvSpPr>
          <p:cNvPr id="233" name="Shape 233"/>
          <p:cNvSpPr txBox="1"/>
          <p:nvPr/>
        </p:nvSpPr>
        <p:spPr>
          <a:xfrm>
            <a:off x="-406974" y="1409412"/>
            <a:ext cx="5568000" cy="1112399"/>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200" b="1">
                <a:solidFill>
                  <a:schemeClr val="dk1"/>
                </a:solidFill>
                <a:latin typeface="Roboto"/>
                <a:ea typeface="Roboto"/>
                <a:cs typeface="Roboto"/>
                <a:sym typeface="Roboto"/>
              </a:rPr>
              <a:t>DISTRIBUTION</a:t>
            </a:r>
          </a:p>
          <a:p>
            <a:pPr lvl="0" algn="ctr" rtl="0">
              <a:lnSpc>
                <a:spcPct val="100000"/>
              </a:lnSpc>
              <a:spcBef>
                <a:spcPts val="0"/>
              </a:spcBef>
              <a:buNone/>
            </a:pPr>
            <a:r>
              <a:rPr lang="en" sz="3200" b="1">
                <a:solidFill>
                  <a:schemeClr val="dk1"/>
                </a:solidFill>
                <a:latin typeface="Roboto"/>
                <a:ea typeface="Roboto"/>
                <a:cs typeface="Roboto"/>
                <a:sym typeface="Roboto"/>
              </a:rPr>
              <a:t>NETWORK GROWTH</a:t>
            </a:r>
          </a:p>
        </p:txBody>
      </p:sp>
      <p:sp>
        <p:nvSpPr>
          <p:cNvPr id="234" name="Shape 234"/>
          <p:cNvSpPr txBox="1"/>
          <p:nvPr/>
        </p:nvSpPr>
        <p:spPr>
          <a:xfrm>
            <a:off x="4667200" y="1142048"/>
            <a:ext cx="4426800" cy="19377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sz="1600">
                <a:solidFill>
                  <a:schemeClr val="dk1"/>
                </a:solidFill>
                <a:latin typeface="Roboto"/>
                <a:ea typeface="Roboto"/>
                <a:cs typeface="Roboto"/>
                <a:sym typeface="Roboto"/>
              </a:rPr>
              <a:t>We anticipate the market desire for authentic,</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handcrafted spirits will allow Dented Brick</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Distillery to grow rapidly and will make us</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an attractive acquisition prospect for a</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larger corporation such as</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Constellation Brands or</a:t>
            </a:r>
            <a:br>
              <a:rPr lang="en" sz="1600">
                <a:solidFill>
                  <a:schemeClr val="dk1"/>
                </a:solidFill>
                <a:latin typeface="Roboto"/>
                <a:ea typeface="Roboto"/>
                <a:cs typeface="Roboto"/>
                <a:sym typeface="Roboto"/>
              </a:rPr>
            </a:br>
            <a:r>
              <a:rPr lang="en" sz="1600">
                <a:solidFill>
                  <a:schemeClr val="dk1"/>
                </a:solidFill>
                <a:latin typeface="Roboto"/>
                <a:ea typeface="Roboto"/>
                <a:cs typeface="Roboto"/>
                <a:sym typeface="Roboto"/>
              </a:rPr>
              <a:t>Gruppo Campari.</a:t>
            </a:r>
          </a:p>
        </p:txBody>
      </p:sp>
      <p:sp>
        <p:nvSpPr>
          <p:cNvPr id="235" name="Shape 235"/>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236" name="Shape 236"/>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STRATEGIES FOR GROWTH AND EXIT </a:t>
            </a:r>
            <a:r>
              <a:rPr lang="en">
                <a:solidFill>
                  <a:srgbClr val="A39560"/>
                </a:solidFill>
                <a:latin typeface="Impact"/>
                <a:ea typeface="Impact"/>
                <a:cs typeface="Impact"/>
                <a:sym typeface="Impact"/>
              </a:rPr>
              <a:t>(CONTINUED)</a:t>
            </a:r>
          </a:p>
        </p:txBody>
      </p:sp>
      <p:cxnSp>
        <p:nvCxnSpPr>
          <p:cNvPr id="237" name="Shape 237"/>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238" name="Shape 238"/>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Shape 255"/>
          <p:cNvPicPr preferRelativeResize="0"/>
          <p:nvPr/>
        </p:nvPicPr>
        <p:blipFill rotWithShape="1">
          <a:blip r:embed="rId3">
            <a:alphaModFix/>
          </a:blip>
          <a:srcRect r="3614"/>
          <a:stretch/>
        </p:blipFill>
        <p:spPr>
          <a:xfrm>
            <a:off x="1450838" y="1807200"/>
            <a:ext cx="7720051" cy="5084199"/>
          </a:xfrm>
          <a:prstGeom prst="rect">
            <a:avLst/>
          </a:prstGeom>
          <a:noFill/>
          <a:ln>
            <a:noFill/>
          </a:ln>
        </p:spPr>
      </p:pic>
      <p:sp>
        <p:nvSpPr>
          <p:cNvPr id="256" name="Shape 256"/>
          <p:cNvSpPr/>
          <p:nvPr/>
        </p:nvSpPr>
        <p:spPr>
          <a:xfrm>
            <a:off x="-966575" y="2540737"/>
            <a:ext cx="7106100" cy="2543100"/>
          </a:xfrm>
          <a:prstGeom prst="rect">
            <a:avLst/>
          </a:prstGeom>
          <a:solidFill>
            <a:schemeClr val="lt1"/>
          </a:solidFill>
          <a:ln w="38100" cap="flat" cmpd="sng">
            <a:solidFill>
              <a:srgbClr val="A39560"/>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57" name="Shape 257"/>
          <p:cNvSpPr txBox="1">
            <a:spLocks noGrp="1"/>
          </p:cNvSpPr>
          <p:nvPr>
            <p:ph type="body" idx="1"/>
          </p:nvPr>
        </p:nvSpPr>
        <p:spPr>
          <a:xfrm>
            <a:off x="457200" y="1111050"/>
            <a:ext cx="8229600" cy="1194300"/>
          </a:xfrm>
          <a:prstGeom prst="rect">
            <a:avLst/>
          </a:prstGeom>
        </p:spPr>
        <p:txBody>
          <a:bodyPr wrap="square" lIns="91425" tIns="91425" rIns="91425" bIns="91425" anchor="t" anchorCtr="0">
            <a:noAutofit/>
          </a:bodyPr>
          <a:lstStyle/>
          <a:p>
            <a:pPr lvl="0" rtl="0">
              <a:lnSpc>
                <a:spcPct val="115000"/>
              </a:lnSpc>
              <a:spcBef>
                <a:spcPts val="0"/>
              </a:spcBef>
              <a:buClr>
                <a:schemeClr val="dk1"/>
              </a:buClr>
              <a:buSzPct val="68750"/>
              <a:buFont typeface="Arial"/>
              <a:buNone/>
            </a:pPr>
            <a:r>
              <a:rPr lang="en" sz="1600">
                <a:latin typeface="Roboto"/>
                <a:ea typeface="Roboto"/>
                <a:cs typeface="Roboto"/>
                <a:sym typeface="Roboto"/>
              </a:rPr>
              <a:t>We at the Dented Brick Distillery would like to thank you for taking the time to learn about our company, the history behind our dented bricks, and this investment opportunity. We’re now inviting investors to get involved with a passionate, authentic distilling team delivering value to shareholders via:</a:t>
            </a:r>
          </a:p>
        </p:txBody>
      </p:sp>
      <p:sp>
        <p:nvSpPr>
          <p:cNvPr id="258" name="Shape 258"/>
          <p:cNvSpPr/>
          <p:nvPr/>
        </p:nvSpPr>
        <p:spPr>
          <a:xfrm>
            <a:off x="150" y="-8100"/>
            <a:ext cx="9144000" cy="8964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259" name="Shape 259"/>
          <p:cNvSpPr txBox="1">
            <a:spLocks noGrp="1"/>
          </p:cNvSpPr>
          <p:nvPr>
            <p:ph type="title"/>
          </p:nvPr>
        </p:nvSpPr>
        <p:spPr>
          <a:xfrm>
            <a:off x="0" y="261392"/>
            <a:ext cx="9144000" cy="555900"/>
          </a:xfrm>
          <a:prstGeom prst="rect">
            <a:avLst/>
          </a:prstGeom>
        </p:spPr>
        <p:txBody>
          <a:bodyPr wrap="square" lIns="91425" tIns="91425" rIns="91425" bIns="91425" anchor="b" anchorCtr="0">
            <a:noAutofit/>
          </a:bodyPr>
          <a:lstStyle/>
          <a:p>
            <a:pPr lvl="0" algn="ctr" rtl="0">
              <a:spcBef>
                <a:spcPts val="0"/>
              </a:spcBef>
              <a:buNone/>
            </a:pPr>
            <a:r>
              <a:rPr lang="en">
                <a:solidFill>
                  <a:schemeClr val="lt1"/>
                </a:solidFill>
                <a:latin typeface="Impact"/>
                <a:ea typeface="Impact"/>
                <a:cs typeface="Impact"/>
                <a:sym typeface="Impact"/>
              </a:rPr>
              <a:t>THANK YOU</a:t>
            </a:r>
          </a:p>
        </p:txBody>
      </p:sp>
      <p:cxnSp>
        <p:nvCxnSpPr>
          <p:cNvPr id="260" name="Shape 260"/>
          <p:cNvCxnSpPr/>
          <p:nvPr/>
        </p:nvCxnSpPr>
        <p:spPr>
          <a:xfrm>
            <a:off x="0" y="766448"/>
            <a:ext cx="7874100" cy="0"/>
          </a:xfrm>
          <a:prstGeom prst="straightConnector1">
            <a:avLst/>
          </a:prstGeom>
          <a:noFill/>
          <a:ln w="19050" cap="flat" cmpd="sng">
            <a:solidFill>
              <a:srgbClr val="A39560"/>
            </a:solidFill>
            <a:prstDash val="solid"/>
            <a:round/>
            <a:headEnd type="none" w="lg" len="lg"/>
            <a:tailEnd type="none" w="lg" len="lg"/>
          </a:ln>
        </p:spPr>
      </p:cxnSp>
      <p:cxnSp>
        <p:nvCxnSpPr>
          <p:cNvPr id="261" name="Shape 261"/>
          <p:cNvCxnSpPr/>
          <p:nvPr/>
        </p:nvCxnSpPr>
        <p:spPr>
          <a:xfrm>
            <a:off x="1300025" y="109050"/>
            <a:ext cx="7857600" cy="0"/>
          </a:xfrm>
          <a:prstGeom prst="straightConnector1">
            <a:avLst/>
          </a:prstGeom>
          <a:noFill/>
          <a:ln w="19050" cap="flat" cmpd="sng">
            <a:solidFill>
              <a:srgbClr val="A39560"/>
            </a:solidFill>
            <a:prstDash val="solid"/>
            <a:round/>
            <a:headEnd type="none" w="lg" len="lg"/>
            <a:tailEnd type="none" w="lg" len="lg"/>
          </a:ln>
        </p:spPr>
      </p:cxnSp>
      <p:sp>
        <p:nvSpPr>
          <p:cNvPr id="262" name="Shape 262"/>
          <p:cNvSpPr txBox="1"/>
          <p:nvPr/>
        </p:nvSpPr>
        <p:spPr>
          <a:xfrm>
            <a:off x="461685" y="2540725"/>
            <a:ext cx="5926200" cy="25431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b="1" i="1">
                <a:solidFill>
                  <a:schemeClr val="dk1"/>
                </a:solidFill>
                <a:latin typeface="Roboto"/>
                <a:ea typeface="Roboto"/>
                <a:cs typeface="Roboto"/>
                <a:sym typeface="Roboto"/>
              </a:rPr>
              <a:t>Favorable profit margins</a:t>
            </a:r>
            <a:r>
              <a:rPr lang="en" i="1">
                <a:solidFill>
                  <a:schemeClr val="dk1"/>
                </a:solidFill>
                <a:latin typeface="Roboto"/>
                <a:ea typeface="Roboto"/>
                <a:cs typeface="Roboto"/>
                <a:sym typeface="Roboto"/>
              </a:rPr>
              <a:t> </a:t>
            </a:r>
            <a:r>
              <a:rPr lang="en" i="1">
                <a:solidFill>
                  <a:srgbClr val="A39560"/>
                </a:solidFill>
                <a:latin typeface="Roboto"/>
                <a:ea typeface="Roboto"/>
                <a:cs typeface="Roboto"/>
                <a:sym typeface="Roboto"/>
              </a:rPr>
              <a:t>achieved through competitive</a:t>
            </a:r>
            <a:br>
              <a:rPr lang="en" i="1">
                <a:solidFill>
                  <a:srgbClr val="A39560"/>
                </a:solidFill>
                <a:latin typeface="Roboto"/>
                <a:ea typeface="Roboto"/>
                <a:cs typeface="Roboto"/>
                <a:sym typeface="Roboto"/>
              </a:rPr>
            </a:br>
            <a:r>
              <a:rPr lang="en" i="1">
                <a:solidFill>
                  <a:srgbClr val="A39560"/>
                </a:solidFill>
                <a:latin typeface="Roboto"/>
                <a:ea typeface="Roboto"/>
                <a:cs typeface="Roboto"/>
                <a:sym typeface="Roboto"/>
              </a:rPr>
              <a:t>retail pricing while maintaining low cost of goods sold.</a:t>
            </a:r>
          </a:p>
          <a:p>
            <a:pPr lvl="0" rtl="0">
              <a:lnSpc>
                <a:spcPct val="115000"/>
              </a:lnSpc>
              <a:spcBef>
                <a:spcPts val="0"/>
              </a:spcBef>
              <a:buNone/>
            </a:pPr>
            <a:endParaRPr i="1">
              <a:solidFill>
                <a:schemeClr val="dk1"/>
              </a:solidFill>
              <a:latin typeface="Roboto"/>
              <a:ea typeface="Roboto"/>
              <a:cs typeface="Roboto"/>
              <a:sym typeface="Roboto"/>
            </a:endParaRPr>
          </a:p>
          <a:p>
            <a:pPr lvl="0" rtl="0">
              <a:lnSpc>
                <a:spcPct val="115000"/>
              </a:lnSpc>
              <a:spcBef>
                <a:spcPts val="0"/>
              </a:spcBef>
              <a:buNone/>
            </a:pPr>
            <a:r>
              <a:rPr lang="en" b="1" i="1">
                <a:solidFill>
                  <a:schemeClr val="dk1"/>
                </a:solidFill>
                <a:latin typeface="Roboto"/>
                <a:ea typeface="Roboto"/>
                <a:cs typeface="Roboto"/>
                <a:sym typeface="Roboto"/>
              </a:rPr>
              <a:t>Equity in revenue-positive facility </a:t>
            </a:r>
            <a:r>
              <a:rPr lang="en" i="1">
                <a:solidFill>
                  <a:srgbClr val="A39560"/>
                </a:solidFill>
                <a:latin typeface="Roboto"/>
                <a:ea typeface="Roboto"/>
                <a:cs typeface="Roboto"/>
                <a:sym typeface="Roboto"/>
              </a:rPr>
              <a:t>on historically significant</a:t>
            </a:r>
            <a:br>
              <a:rPr lang="en" i="1">
                <a:solidFill>
                  <a:srgbClr val="A39560"/>
                </a:solidFill>
                <a:latin typeface="Roboto"/>
                <a:ea typeface="Roboto"/>
                <a:cs typeface="Roboto"/>
                <a:sym typeface="Roboto"/>
              </a:rPr>
            </a:br>
            <a:r>
              <a:rPr lang="en" i="1">
                <a:solidFill>
                  <a:srgbClr val="A39560"/>
                </a:solidFill>
                <a:latin typeface="Roboto"/>
                <a:ea typeface="Roboto"/>
                <a:cs typeface="Roboto"/>
                <a:sym typeface="Roboto"/>
              </a:rPr>
              <a:t>land where head distiller</a:t>
            </a:r>
            <a:r>
              <a:rPr lang="en" sz="950">
                <a:solidFill>
                  <a:srgbClr val="222222"/>
                </a:solidFill>
                <a:highlight>
                  <a:srgbClr val="FFFFFF"/>
                </a:highlight>
              </a:rPr>
              <a:t> </a:t>
            </a:r>
            <a:r>
              <a:rPr lang="en" i="1">
                <a:solidFill>
                  <a:srgbClr val="A39560"/>
                </a:solidFill>
                <a:latin typeface="Roboto"/>
                <a:ea typeface="Roboto"/>
                <a:cs typeface="Roboto"/>
                <a:sym typeface="Roboto"/>
              </a:rPr>
              <a:t>Michael McSorle has already crafted</a:t>
            </a:r>
            <a:br>
              <a:rPr lang="en" i="1">
                <a:solidFill>
                  <a:srgbClr val="A39560"/>
                </a:solidFill>
                <a:latin typeface="Roboto"/>
                <a:ea typeface="Roboto"/>
                <a:cs typeface="Roboto"/>
                <a:sym typeface="Roboto"/>
              </a:rPr>
            </a:br>
            <a:r>
              <a:rPr lang="en" i="1">
                <a:solidFill>
                  <a:srgbClr val="A39560"/>
                </a:solidFill>
                <a:latin typeface="Roboto"/>
                <a:ea typeface="Roboto"/>
                <a:cs typeface="Roboto"/>
                <a:sym typeface="Roboto"/>
              </a:rPr>
              <a:t>3 award-winning spirits available for purchase in 11 states.</a:t>
            </a:r>
          </a:p>
          <a:p>
            <a:pPr lvl="0" rtl="0">
              <a:lnSpc>
                <a:spcPct val="115000"/>
              </a:lnSpc>
              <a:spcBef>
                <a:spcPts val="0"/>
              </a:spcBef>
              <a:buNone/>
            </a:pPr>
            <a:endParaRPr i="1">
              <a:solidFill>
                <a:srgbClr val="A39560"/>
              </a:solidFill>
              <a:latin typeface="Roboto"/>
              <a:ea typeface="Roboto"/>
              <a:cs typeface="Roboto"/>
              <a:sym typeface="Roboto"/>
            </a:endParaRPr>
          </a:p>
          <a:p>
            <a:pPr lvl="0" rtl="0">
              <a:lnSpc>
                <a:spcPct val="115000"/>
              </a:lnSpc>
              <a:spcBef>
                <a:spcPts val="0"/>
              </a:spcBef>
              <a:buNone/>
            </a:pPr>
            <a:r>
              <a:rPr lang="en" b="1" i="1">
                <a:solidFill>
                  <a:schemeClr val="dk1"/>
                </a:solidFill>
                <a:latin typeface="Roboto"/>
                <a:ea typeface="Roboto"/>
                <a:cs typeface="Roboto"/>
                <a:sym typeface="Roboto"/>
              </a:rPr>
              <a:t>The potential for significant ROI </a:t>
            </a:r>
            <a:r>
              <a:rPr lang="en" i="1">
                <a:solidFill>
                  <a:srgbClr val="A39560"/>
                </a:solidFill>
                <a:latin typeface="Roboto"/>
                <a:ea typeface="Roboto"/>
                <a:cs typeface="Roboto"/>
                <a:sym typeface="Roboto"/>
              </a:rPr>
              <a:t>as the spirits industry grows and</a:t>
            </a:r>
            <a:br>
              <a:rPr lang="en" i="1">
                <a:solidFill>
                  <a:srgbClr val="A39560"/>
                </a:solidFill>
                <a:latin typeface="Roboto"/>
                <a:ea typeface="Roboto"/>
                <a:cs typeface="Roboto"/>
                <a:sym typeface="Roboto"/>
              </a:rPr>
            </a:br>
            <a:r>
              <a:rPr lang="en" i="1">
                <a:solidFill>
                  <a:srgbClr val="A39560"/>
                </a:solidFill>
                <a:latin typeface="Roboto"/>
                <a:ea typeface="Roboto"/>
                <a:cs typeface="Roboto"/>
                <a:sym typeface="Roboto"/>
              </a:rPr>
              <a:t>consumer desire for authenticity turns craft brands into mega brands.</a:t>
            </a:r>
          </a:p>
        </p:txBody>
      </p:sp>
      <p:sp>
        <p:nvSpPr>
          <p:cNvPr id="263" name="Shape 263"/>
          <p:cNvSpPr txBox="1"/>
          <p:nvPr/>
        </p:nvSpPr>
        <p:spPr>
          <a:xfrm>
            <a:off x="457200" y="5020700"/>
            <a:ext cx="4974600" cy="1926600"/>
          </a:xfrm>
          <a:prstGeom prst="rect">
            <a:avLst/>
          </a:prstGeom>
          <a:noFill/>
          <a:ln>
            <a:noFill/>
          </a:ln>
        </p:spPr>
        <p:txBody>
          <a:bodyPr wrap="square" lIns="91425" tIns="91425" rIns="91425" bIns="91425" anchor="ctr" anchorCtr="0">
            <a:noAutofit/>
          </a:bodyPr>
          <a:lstStyle/>
          <a:p>
            <a:pPr lvl="0" rtl="0">
              <a:lnSpc>
                <a:spcPct val="115000"/>
              </a:lnSpc>
              <a:spcBef>
                <a:spcPts val="0"/>
              </a:spcBef>
              <a:buNone/>
            </a:pPr>
            <a:r>
              <a:rPr lang="en" sz="2200" b="1" dirty="0">
                <a:solidFill>
                  <a:schemeClr val="dk1"/>
                </a:solidFill>
                <a:latin typeface="Roboto"/>
                <a:ea typeface="Roboto"/>
                <a:cs typeface="Roboto"/>
                <a:sym typeface="Roboto"/>
              </a:rPr>
              <a:t>Marc Christensen</a:t>
            </a:r>
            <a:br>
              <a:rPr lang="en" sz="2200" b="1" dirty="0">
                <a:solidFill>
                  <a:schemeClr val="dk1"/>
                </a:solidFill>
                <a:latin typeface="Roboto"/>
                <a:ea typeface="Roboto"/>
                <a:cs typeface="Roboto"/>
                <a:sym typeface="Roboto"/>
              </a:rPr>
            </a:br>
            <a:r>
              <a:rPr lang="en" sz="1600" b="1" dirty="0">
                <a:solidFill>
                  <a:schemeClr val="dk1"/>
                </a:solidFill>
                <a:latin typeface="Roboto"/>
                <a:ea typeface="Roboto"/>
                <a:cs typeface="Roboto"/>
                <a:sym typeface="Roboto"/>
              </a:rPr>
              <a:t>Founder/Managing Partner</a:t>
            </a:r>
          </a:p>
          <a:p>
            <a:pPr lvl="0" rtl="0">
              <a:lnSpc>
                <a:spcPct val="115000"/>
              </a:lnSpc>
              <a:spcBef>
                <a:spcPts val="0"/>
              </a:spcBef>
              <a:buNone/>
            </a:pPr>
            <a:r>
              <a:rPr lang="en" dirty="0">
                <a:solidFill>
                  <a:srgbClr val="A39560"/>
                </a:solidFill>
                <a:latin typeface="Roboto"/>
                <a:ea typeface="Roboto"/>
                <a:cs typeface="Roboto"/>
                <a:sym typeface="Roboto"/>
              </a:rPr>
              <a:t>www.dentedbrick.com</a:t>
            </a:r>
          </a:p>
        </p:txBody>
      </p:sp>
    </p:spTree>
  </p:cSld>
  <p:clrMapOvr>
    <a:masterClrMapping/>
  </p:clrMapOvr>
</p:sld>
</file>

<file path=ppt/theme/theme1.xml><?xml version="1.0" encoding="utf-8"?>
<a:theme xmlns:a="http://schemas.openxmlformats.org/drawingml/2006/main"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926</Words>
  <Application>Microsoft Office PowerPoint</Application>
  <PresentationFormat>On-screen Show (4:3)</PresentationFormat>
  <Paragraphs>182</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Roboto</vt:lpstr>
      <vt:lpstr>Arial</vt:lpstr>
      <vt:lpstr>Impact</vt:lpstr>
      <vt:lpstr>Proxima Nova</vt:lpstr>
      <vt:lpstr>Simple Light</vt:lpstr>
      <vt:lpstr>PowerPoint Presentation</vt:lpstr>
      <vt:lpstr>DENTED BRICK DISTILLERY: KEY FACTS</vt:lpstr>
      <vt:lpstr>THE SEARCH FOR CRAFT BRANDS</vt:lpstr>
      <vt:lpstr>AUTHENTIC CRAFT SPIRITS</vt:lpstr>
      <vt:lpstr>OUR DENTED BRICKS: A HISTORY</vt:lpstr>
      <vt:lpstr>OUR DENTED BRICKS: A HISTORY (CONTINUED)</vt:lpstr>
      <vt:lpstr>THE SPIRITS OF DENTED BRICK</vt:lpstr>
      <vt:lpstr>THE SPIRIT AWARD</vt:lpstr>
      <vt:lpstr>FUTURE FLAVOR PROFILES</vt:lpstr>
      <vt:lpstr>OUR WHOLESALE PARTNER</vt:lpstr>
      <vt:lpstr>MEET THE BRICKLAYERS</vt:lpstr>
      <vt:lpstr>PowerPoint Presentation</vt:lpstr>
      <vt:lpstr>MARKET OPPORTUNITY</vt:lpstr>
      <vt:lpstr>REVENUE AND PRICING MODEL</vt:lpstr>
      <vt:lpstr>PLAYERS AND POTENTIAL FOR CRAFT SPIRITS</vt:lpstr>
      <vt:lpstr>STRATEGIES FOR GROWTH AND EXIT</vt:lpstr>
      <vt:lpstr>STRATEGIES FOR GROWTH AND EXIT (CONTINUED)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Camper</dc:creator>
  <cp:lastModifiedBy>Paul Camper</cp:lastModifiedBy>
  <cp:revision>1</cp:revision>
  <dcterms:modified xsi:type="dcterms:W3CDTF">2018-12-28T17:14:44Z</dcterms:modified>
</cp:coreProperties>
</file>